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44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6" r:id="rId3"/>
    <p:sldId id="257" r:id="rId4"/>
    <p:sldId id="258" r:id="rId5"/>
    <p:sldId id="259" r:id="rId6"/>
    <p:sldId id="269" r:id="rId7"/>
    <p:sldId id="262" r:id="rId8"/>
    <p:sldId id="265" r:id="rId9"/>
    <p:sldId id="266" r:id="rId10"/>
    <p:sldId id="268" r:id="rId11"/>
    <p:sldId id="287" r:id="rId12"/>
    <p:sldId id="270" r:id="rId13"/>
    <p:sldId id="271" r:id="rId14"/>
    <p:sldId id="272" r:id="rId15"/>
    <p:sldId id="278" r:id="rId16"/>
    <p:sldId id="289" r:id="rId17"/>
    <p:sldId id="273" r:id="rId18"/>
    <p:sldId id="274" r:id="rId19"/>
    <p:sldId id="260" r:id="rId20"/>
    <p:sldId id="263" r:id="rId21"/>
    <p:sldId id="276" r:id="rId22"/>
    <p:sldId id="279" r:id="rId23"/>
    <p:sldId id="280" r:id="rId24"/>
    <p:sldId id="283" r:id="rId25"/>
    <p:sldId id="288" r:id="rId2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200" b="1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1pPr>
    <a:lvl2pPr marL="457200" algn="l" rtl="0" fontAlgn="base">
      <a:spcBef>
        <a:spcPct val="0"/>
      </a:spcBef>
      <a:spcAft>
        <a:spcPct val="0"/>
      </a:spcAft>
      <a:defRPr sz="4200" b="1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2pPr>
    <a:lvl3pPr marL="914400" algn="l" rtl="0" fontAlgn="base">
      <a:spcBef>
        <a:spcPct val="0"/>
      </a:spcBef>
      <a:spcAft>
        <a:spcPct val="0"/>
      </a:spcAft>
      <a:defRPr sz="4200" b="1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3pPr>
    <a:lvl4pPr marL="1371600" algn="l" rtl="0" fontAlgn="base">
      <a:spcBef>
        <a:spcPct val="0"/>
      </a:spcBef>
      <a:spcAft>
        <a:spcPct val="0"/>
      </a:spcAft>
      <a:defRPr sz="4200" b="1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4pPr>
    <a:lvl5pPr marL="1828800" algn="l" rtl="0" fontAlgn="base">
      <a:spcBef>
        <a:spcPct val="0"/>
      </a:spcBef>
      <a:spcAft>
        <a:spcPct val="0"/>
      </a:spcAft>
      <a:defRPr sz="4200" b="1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5pPr>
    <a:lvl6pPr marL="2286000" algn="l" defTabSz="914400" rtl="0" eaLnBrk="1" latinLnBrk="0" hangingPunct="1">
      <a:defRPr sz="4200" b="1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6pPr>
    <a:lvl7pPr marL="2743200" algn="l" defTabSz="914400" rtl="0" eaLnBrk="1" latinLnBrk="0" hangingPunct="1">
      <a:defRPr sz="4200" b="1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7pPr>
    <a:lvl8pPr marL="3200400" algn="l" defTabSz="914400" rtl="0" eaLnBrk="1" latinLnBrk="0" hangingPunct="1">
      <a:defRPr sz="4200" b="1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8pPr>
    <a:lvl9pPr marL="3657600" algn="l" defTabSz="914400" rtl="0" eaLnBrk="1" latinLnBrk="0" hangingPunct="1">
      <a:defRPr sz="4200" b="1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yst layout 2 - Markering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yst layout 2 - Markerin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8B1032C-EA38-4F05-BA0D-38AFFFC7BED3}" styleName="Lyst layout 3 - Markering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llemlayout 1 - Marker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llemlayout 4 - Marker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llemlayout 3 - Marker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Mørkt layout 1 - Markering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Mørkt layout 2 - Markering 5/Marker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Mellemlayout 4 - Markerin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0" autoAdjust="0"/>
    <p:restoredTop sz="79463" autoAdjust="0"/>
  </p:normalViewPr>
  <p:slideViewPr>
    <p:cSldViewPr>
      <p:cViewPr varScale="1">
        <p:scale>
          <a:sx n="49" d="100"/>
          <a:sy n="49" d="100"/>
        </p:scale>
        <p:origin x="1800" y="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fld id="{5F2334CA-0DA0-40D4-857E-7A243F8E71AC}" type="datetime1">
              <a:rPr lang="da-DK"/>
              <a:pPr>
                <a:defRPr/>
              </a:pPr>
              <a:t>21-03-2018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fld id="{CEC80F06-8D1D-4A15-8E58-50C26BCFFCC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5272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1586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6" charset="0"/>
        <a:ea typeface="ＭＳ Ｐゴシック" pitchFamily="-106" charset="-128"/>
        <a:cs typeface="ＭＳ Ｐゴシック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6" charset="0"/>
        <a:ea typeface="ＭＳ Ｐゴシック" pitchFamily="-106" charset="-128"/>
        <a:cs typeface="ＭＳ Ｐゴシック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6" charset="0"/>
        <a:ea typeface="ＭＳ Ｐゴシック" pitchFamily="-106" charset="-128"/>
        <a:cs typeface="ＭＳ Ｐゴシック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6" charset="0"/>
        <a:ea typeface="ＭＳ Ｐゴシック" pitchFamily="-106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2114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95973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0845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20949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21015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8C44C-7CD9-4BC7-8C5C-29D443B027DA}" type="slidenum">
              <a:rPr lang="da-DK" smtClean="0"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9980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24768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2079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June 2009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33659-3C7D-4AAF-A5C6-FD418F506E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3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June 2009</a:t>
            </a:r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DB6853-8373-4DEF-84E2-A97FE8D78FD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588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June 2009</a:t>
            </a:r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DB6853-8373-4DEF-84E2-A97FE8D78FD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0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June 2009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F9CC2-5D44-4247-803E-495C0F0FF6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9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June 2009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32FA1-7714-4507-8217-A22F7604B3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7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June 2009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E3C4A-F85E-4835-AA3A-4CF8D597D5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31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June 2009</a:t>
            </a: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21AE56-4B56-4E01-9507-BF7D379FF8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0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June 2009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78F5F-EC64-4EE2-8075-D1B539A2D0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6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June 2009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DD721-97F9-4332-8377-2AE39B2FB4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June 2009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DD2F6-BD39-45F9-8DDC-3CB090D210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2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June 2009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1DC4A-D9AB-43AD-AE36-EF07780E86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0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a-DK"/>
              <a:t>June 2009</a:t>
            </a:r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DB6853-8373-4DEF-84E2-A97FE8D78FD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59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3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>
            <a:normAutofit/>
          </a:bodyPr>
          <a:lstStyle/>
          <a:p>
            <a:r>
              <a:rPr lang="da-DK" sz="5400" dirty="0">
                <a:latin typeface="Garamond" panose="02020404030301010803" pitchFamily="18" charset="0"/>
                <a:ea typeface="ＭＳ Ｐゴシック"/>
                <a:cs typeface="ＭＳ Ｐゴシック"/>
              </a:rPr>
              <a:t>Overvejelser om </a:t>
            </a:r>
            <a:r>
              <a:rPr lang="da-DK" sz="5400" dirty="0" err="1">
                <a:latin typeface="Garamond" panose="02020404030301010803" pitchFamily="18" charset="0"/>
                <a:ea typeface="ＭＳ Ｐゴシック"/>
                <a:cs typeface="ＭＳ Ｐゴシック"/>
              </a:rPr>
              <a:t>exposure</a:t>
            </a:r>
            <a:endParaRPr lang="da-DK" sz="5400" dirty="0">
              <a:latin typeface="Garamond" panose="02020404030301010803" pitchFamily="18" charset="0"/>
              <a:ea typeface="ＭＳ Ｐゴシック"/>
              <a:cs typeface="ＭＳ Ｐゴシック"/>
            </a:endParaRPr>
          </a:p>
        </p:txBody>
      </p:sp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BBBF45-D95E-4319-A82B-9080C6C2B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Garamond" panose="02020404030301010803" pitchFamily="18" charset="0"/>
              </a:rPr>
              <a:t>Farmakologi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0BEF49CD-5C5F-4501-8A07-2BED06715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417638"/>
            <a:ext cx="6966520" cy="495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470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91ACDDF-2E03-4AA1-BEEA-8789B7BF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098" name="Picture 2" descr="Billedresultat for big cup of coffee">
            <a:extLst>
              <a:ext uri="{FF2B5EF4-FFF2-40B4-BE49-F238E27FC236}">
                <a16:creationId xmlns:a16="http://schemas.microsoft.com/office/drawing/2014/main" id="{A1DD35B9-46B1-4159-918B-13AC4B16E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95250"/>
            <a:ext cx="510540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ED9D43CE-B196-49EF-A93E-F4504BAB7AC8}"/>
              </a:ext>
            </a:extLst>
          </p:cNvPr>
          <p:cNvSpPr txBox="1">
            <a:spLocks/>
          </p:cNvSpPr>
          <p:nvPr/>
        </p:nvSpPr>
        <p:spPr>
          <a:xfrm>
            <a:off x="107504" y="48691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a-DK" sz="3200" b="0" dirty="0">
                <a:latin typeface="Garamond" panose="02020404030301010803" pitchFamily="18" charset="0"/>
              </a:rPr>
              <a:t>Farmakologi</a:t>
            </a:r>
          </a:p>
        </p:txBody>
      </p:sp>
    </p:spTree>
    <p:extLst>
      <p:ext uri="{BB962C8B-B14F-4D97-AF65-F5344CB8AC3E}">
        <p14:creationId xmlns:p14="http://schemas.microsoft.com/office/powerpoint/2010/main" val="1558404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BBBF45-D95E-4319-A82B-9080C6C2B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Garamond" panose="02020404030301010803" pitchFamily="18" charset="0"/>
              </a:rPr>
              <a:t>Eksponering</a:t>
            </a:r>
          </a:p>
        </p:txBody>
      </p:sp>
    </p:spTree>
    <p:extLst>
      <p:ext uri="{BB962C8B-B14F-4D97-AF65-F5344CB8AC3E}">
        <p14:creationId xmlns:p14="http://schemas.microsoft.com/office/powerpoint/2010/main" val="2516426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3">
            <a:extLst>
              <a:ext uri="{FF2B5EF4-FFF2-40B4-BE49-F238E27FC236}">
                <a16:creationId xmlns:a16="http://schemas.microsoft.com/office/drawing/2014/main" id="{3C12D8EE-CBE3-42A1-8C9D-20C908BECF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250" y="4679950"/>
            <a:ext cx="8328025" cy="0"/>
          </a:xfrm>
          <a:prstGeom prst="line">
            <a:avLst/>
          </a:prstGeom>
          <a:noFill/>
          <a:ln w="58419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grpSp>
        <p:nvGrpSpPr>
          <p:cNvPr id="25603" name="Group 16">
            <a:extLst>
              <a:ext uri="{FF2B5EF4-FFF2-40B4-BE49-F238E27FC236}">
                <a16:creationId xmlns:a16="http://schemas.microsoft.com/office/drawing/2014/main" id="{73CB27FD-9EAC-4A9E-BD31-4DFBBF988AF3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631950"/>
            <a:ext cx="5549900" cy="2895600"/>
            <a:chOff x="544" y="1672"/>
            <a:chExt cx="4001" cy="2209"/>
          </a:xfrm>
        </p:grpSpPr>
        <p:sp>
          <p:nvSpPr>
            <p:cNvPr id="25605" name="Line 4">
              <a:extLst>
                <a:ext uri="{FF2B5EF4-FFF2-40B4-BE49-F238E27FC236}">
                  <a16:creationId xmlns:a16="http://schemas.microsoft.com/office/drawing/2014/main" id="{F9AA7C03-A5B6-4CB1-96D0-3837164B71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2" y="2246"/>
              <a:ext cx="0" cy="1037"/>
            </a:xfrm>
            <a:prstGeom prst="line">
              <a:avLst/>
            </a:prstGeom>
            <a:noFill/>
            <a:ln w="58419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25606" name="Line 5">
              <a:extLst>
                <a:ext uri="{FF2B5EF4-FFF2-40B4-BE49-F238E27FC236}">
                  <a16:creationId xmlns:a16="http://schemas.microsoft.com/office/drawing/2014/main" id="{6ADDEC62-BDB7-405A-AE16-3DD988D73C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2" y="2246"/>
              <a:ext cx="0" cy="1037"/>
            </a:xfrm>
            <a:prstGeom prst="line">
              <a:avLst/>
            </a:prstGeom>
            <a:noFill/>
            <a:ln w="58419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25607" name="Line 6">
              <a:extLst>
                <a:ext uri="{FF2B5EF4-FFF2-40B4-BE49-F238E27FC236}">
                  <a16:creationId xmlns:a16="http://schemas.microsoft.com/office/drawing/2014/main" id="{8EEFA348-A54A-42AE-868F-6B770C8EBE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7" y="2246"/>
              <a:ext cx="0" cy="1037"/>
            </a:xfrm>
            <a:prstGeom prst="line">
              <a:avLst/>
            </a:prstGeom>
            <a:noFill/>
            <a:ln w="58419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25608" name="Text Box 7">
              <a:extLst>
                <a:ext uri="{FF2B5EF4-FFF2-40B4-BE49-F238E27FC236}">
                  <a16:creationId xmlns:a16="http://schemas.microsoft.com/office/drawing/2014/main" id="{7DB218C0-8BD5-4275-BB80-3BA52F50FC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2" y="3552"/>
              <a:ext cx="1005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30000"/>
                </a:spcBef>
                <a:buFontTx/>
                <a:buNone/>
              </a:pPr>
              <a:r>
                <a:rPr lang="da-DK" altLang="da-DK" sz="2200" dirty="0">
                  <a:latin typeface="Arial" panose="020B0604020202020204" pitchFamily="34" charset="0"/>
                </a:rPr>
                <a:t>March 11</a:t>
              </a:r>
              <a:endParaRPr lang="da-DK" altLang="da-DK" sz="2400" b="0" dirty="0">
                <a:latin typeface="Times New Roman" panose="02020603050405020304" pitchFamily="18" charset="0"/>
              </a:endParaRPr>
            </a:p>
          </p:txBody>
        </p:sp>
        <p:sp>
          <p:nvSpPr>
            <p:cNvPr id="25609" name="Text Box 8">
              <a:extLst>
                <a:ext uri="{FF2B5EF4-FFF2-40B4-BE49-F238E27FC236}">
                  <a16:creationId xmlns:a16="http://schemas.microsoft.com/office/drawing/2014/main" id="{50236E45-7EEF-45AA-ABA8-985BA65E1C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6" y="3552"/>
              <a:ext cx="1016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30000"/>
                </a:spcBef>
                <a:buFontTx/>
                <a:buNone/>
              </a:pPr>
              <a:r>
                <a:rPr lang="da-DK" altLang="da-DK" sz="2200" dirty="0">
                  <a:latin typeface="Arial" panose="020B0604020202020204" pitchFamily="34" charset="0"/>
                </a:rPr>
                <a:t>March 28</a:t>
              </a:r>
              <a:endParaRPr lang="da-DK" altLang="da-DK" sz="2400" b="0" dirty="0">
                <a:latin typeface="Times New Roman" panose="02020603050405020304" pitchFamily="18" charset="0"/>
              </a:endParaRPr>
            </a:p>
          </p:txBody>
        </p:sp>
        <p:sp>
          <p:nvSpPr>
            <p:cNvPr id="25610" name="Text Box 9">
              <a:extLst>
                <a:ext uri="{FF2B5EF4-FFF2-40B4-BE49-F238E27FC236}">
                  <a16:creationId xmlns:a16="http://schemas.microsoft.com/office/drawing/2014/main" id="{874C0ADC-13CC-47A9-BDBF-229F2AC62D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3" y="3501"/>
              <a:ext cx="880" cy="3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spcBef>
                  <a:spcPct val="30000"/>
                </a:spcBef>
                <a:buFontTx/>
                <a:buNone/>
              </a:pPr>
              <a:r>
                <a:rPr lang="da-DK" altLang="da-DK" sz="2200" dirty="0">
                  <a:latin typeface="Arial" panose="020B0604020202020204" pitchFamily="34" charset="0"/>
                </a:rPr>
                <a:t>April 10</a:t>
              </a:r>
              <a:endParaRPr lang="da-DK" altLang="da-DK" sz="2400" b="0" dirty="0">
                <a:latin typeface="Times New Roman" panose="02020603050405020304" pitchFamily="18" charset="0"/>
              </a:endParaRPr>
            </a:p>
          </p:txBody>
        </p:sp>
        <p:sp>
          <p:nvSpPr>
            <p:cNvPr id="25611" name="Text Box 10">
              <a:extLst>
                <a:ext uri="{FF2B5EF4-FFF2-40B4-BE49-F238E27FC236}">
                  <a16:creationId xmlns:a16="http://schemas.microsoft.com/office/drawing/2014/main" id="{923FBF74-507B-4E24-8EC8-27449D77E5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4" y="1672"/>
              <a:ext cx="1353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spcBef>
                  <a:spcPct val="30000"/>
                </a:spcBef>
                <a:buFontTx/>
                <a:buNone/>
              </a:pPr>
              <a:r>
                <a:rPr lang="da-DK" altLang="da-DK" sz="1600">
                  <a:latin typeface="Arial" panose="020B0604020202020204" pitchFamily="34" charset="0"/>
                </a:rPr>
                <a:t>Ibuprofen 400 mg</a:t>
              </a:r>
              <a:endParaRPr lang="da-DK" altLang="da-DK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25612" name="Text Box 11">
              <a:extLst>
                <a:ext uri="{FF2B5EF4-FFF2-40B4-BE49-F238E27FC236}">
                  <a16:creationId xmlns:a16="http://schemas.microsoft.com/office/drawing/2014/main" id="{79F34899-A03E-4C46-A096-799B15469D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" y="1896"/>
              <a:ext cx="890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30000"/>
                </a:spcBef>
                <a:buFontTx/>
                <a:buNone/>
              </a:pPr>
              <a:r>
                <a:rPr lang="da-DK" altLang="da-DK" sz="1600">
                  <a:latin typeface="Arial" panose="020B0604020202020204" pitchFamily="34" charset="0"/>
                </a:rPr>
                <a:t>100 tablets</a:t>
              </a:r>
              <a:endParaRPr lang="da-DK" altLang="da-DK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25613" name="Text Box 12">
              <a:extLst>
                <a:ext uri="{FF2B5EF4-FFF2-40B4-BE49-F238E27FC236}">
                  <a16:creationId xmlns:a16="http://schemas.microsoft.com/office/drawing/2014/main" id="{9F231EC2-EEEC-40D6-AA1F-5974A729B0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1" y="1923"/>
              <a:ext cx="891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30000"/>
                </a:spcBef>
                <a:buFontTx/>
                <a:buNone/>
              </a:pPr>
              <a:r>
                <a:rPr lang="da-DK" altLang="da-DK" sz="1600">
                  <a:latin typeface="Arial" panose="020B0604020202020204" pitchFamily="34" charset="0"/>
                </a:rPr>
                <a:t>100 tablets</a:t>
              </a:r>
              <a:endParaRPr lang="da-DK" altLang="da-DK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25614" name="Text Box 13">
              <a:extLst>
                <a:ext uri="{FF2B5EF4-FFF2-40B4-BE49-F238E27FC236}">
                  <a16:creationId xmlns:a16="http://schemas.microsoft.com/office/drawing/2014/main" id="{8D8436D7-4FB9-4474-854A-F7B1041E5B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4" y="1672"/>
              <a:ext cx="1354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spcBef>
                  <a:spcPct val="30000"/>
                </a:spcBef>
                <a:buFontTx/>
                <a:buNone/>
              </a:pPr>
              <a:r>
                <a:rPr lang="da-DK" altLang="da-DK" sz="1600">
                  <a:latin typeface="Arial" panose="020B0604020202020204" pitchFamily="34" charset="0"/>
                </a:rPr>
                <a:t>Ibuprofen 400 mg</a:t>
              </a:r>
              <a:endParaRPr lang="da-DK" altLang="da-DK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25615" name="Text Box 14">
              <a:extLst>
                <a:ext uri="{FF2B5EF4-FFF2-40B4-BE49-F238E27FC236}">
                  <a16:creationId xmlns:a16="http://schemas.microsoft.com/office/drawing/2014/main" id="{1039290E-F63D-4F75-920B-1DCB617FED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0" y="1944"/>
              <a:ext cx="1395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30000"/>
                </a:spcBef>
                <a:buFontTx/>
                <a:buNone/>
              </a:pPr>
              <a:r>
                <a:rPr lang="da-DK" altLang="da-DK" sz="1600">
                  <a:latin typeface="Arial" panose="020B0604020202020204" pitchFamily="34" charset="0"/>
                </a:rPr>
                <a:t>Upper GI bleeding</a:t>
              </a:r>
            </a:p>
            <a:p>
              <a:pPr algn="ctr">
                <a:spcBef>
                  <a:spcPct val="30000"/>
                </a:spcBef>
                <a:buFontTx/>
                <a:buNone/>
              </a:pPr>
              <a:endParaRPr lang="da-DK" altLang="da-DK" sz="2400" b="0">
                <a:latin typeface="Times New Roman" panose="02020603050405020304" pitchFamily="18" charset="0"/>
              </a:endParaRPr>
            </a:p>
          </p:txBody>
        </p:sp>
      </p:grpSp>
      <p:sp>
        <p:nvSpPr>
          <p:cNvPr id="16" name="Titel 1">
            <a:extLst>
              <a:ext uri="{FF2B5EF4-FFF2-40B4-BE49-F238E27FC236}">
                <a16:creationId xmlns:a16="http://schemas.microsoft.com/office/drawing/2014/main" id="{6E8D4023-1311-4FB4-910F-54E281982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dirty="0">
                <a:latin typeface="Garamond" panose="02020404030301010803" pitchFamily="18" charset="0"/>
              </a:rPr>
              <a:t>Eksponering</a:t>
            </a:r>
          </a:p>
        </p:txBody>
      </p:sp>
    </p:spTree>
    <p:extLst>
      <p:ext uri="{BB962C8B-B14F-4D97-AF65-F5344CB8AC3E}">
        <p14:creationId xmlns:p14="http://schemas.microsoft.com/office/powerpoint/2010/main" val="2911403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3">
            <a:extLst>
              <a:ext uri="{FF2B5EF4-FFF2-40B4-BE49-F238E27FC236}">
                <a16:creationId xmlns:a16="http://schemas.microsoft.com/office/drawing/2014/main" id="{3C12D8EE-CBE3-42A1-8C9D-20C908BECF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250" y="4679950"/>
            <a:ext cx="8328025" cy="0"/>
          </a:xfrm>
          <a:prstGeom prst="line">
            <a:avLst/>
          </a:prstGeom>
          <a:noFill/>
          <a:ln w="58419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grpSp>
        <p:nvGrpSpPr>
          <p:cNvPr id="25603" name="Group 16">
            <a:extLst>
              <a:ext uri="{FF2B5EF4-FFF2-40B4-BE49-F238E27FC236}">
                <a16:creationId xmlns:a16="http://schemas.microsoft.com/office/drawing/2014/main" id="{73CB27FD-9EAC-4A9E-BD31-4DFBBF988AF3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631950"/>
            <a:ext cx="5549900" cy="2895600"/>
            <a:chOff x="544" y="1672"/>
            <a:chExt cx="4001" cy="2209"/>
          </a:xfrm>
        </p:grpSpPr>
        <p:sp>
          <p:nvSpPr>
            <p:cNvPr id="25605" name="Line 4">
              <a:extLst>
                <a:ext uri="{FF2B5EF4-FFF2-40B4-BE49-F238E27FC236}">
                  <a16:creationId xmlns:a16="http://schemas.microsoft.com/office/drawing/2014/main" id="{F9AA7C03-A5B6-4CB1-96D0-3837164B71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2" y="2246"/>
              <a:ext cx="0" cy="1037"/>
            </a:xfrm>
            <a:prstGeom prst="line">
              <a:avLst/>
            </a:prstGeom>
            <a:noFill/>
            <a:ln w="58419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25606" name="Line 5">
              <a:extLst>
                <a:ext uri="{FF2B5EF4-FFF2-40B4-BE49-F238E27FC236}">
                  <a16:creationId xmlns:a16="http://schemas.microsoft.com/office/drawing/2014/main" id="{6ADDEC62-BDB7-405A-AE16-3DD988D73C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2" y="2246"/>
              <a:ext cx="0" cy="1037"/>
            </a:xfrm>
            <a:prstGeom prst="line">
              <a:avLst/>
            </a:prstGeom>
            <a:noFill/>
            <a:ln w="58419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25607" name="Line 6">
              <a:extLst>
                <a:ext uri="{FF2B5EF4-FFF2-40B4-BE49-F238E27FC236}">
                  <a16:creationId xmlns:a16="http://schemas.microsoft.com/office/drawing/2014/main" id="{8EEFA348-A54A-42AE-868F-6B770C8EBE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7" y="2246"/>
              <a:ext cx="0" cy="1037"/>
            </a:xfrm>
            <a:prstGeom prst="line">
              <a:avLst/>
            </a:prstGeom>
            <a:noFill/>
            <a:ln w="58419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25608" name="Text Box 7">
              <a:extLst>
                <a:ext uri="{FF2B5EF4-FFF2-40B4-BE49-F238E27FC236}">
                  <a16:creationId xmlns:a16="http://schemas.microsoft.com/office/drawing/2014/main" id="{7DB218C0-8BD5-4275-BB80-3BA52F50FC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2" y="3552"/>
              <a:ext cx="1186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30000"/>
                </a:spcBef>
                <a:buFontTx/>
                <a:buNone/>
              </a:pPr>
              <a:r>
                <a:rPr lang="da-DK" altLang="da-DK" sz="2200" dirty="0" err="1">
                  <a:latin typeface="Arial" panose="020B0604020202020204" pitchFamily="34" charset="0"/>
                </a:rPr>
                <a:t>January</a:t>
              </a:r>
              <a:r>
                <a:rPr lang="da-DK" altLang="da-DK" sz="2200" dirty="0">
                  <a:latin typeface="Arial" panose="020B0604020202020204" pitchFamily="34" charset="0"/>
                </a:rPr>
                <a:t> 11</a:t>
              </a:r>
              <a:endParaRPr lang="da-DK" altLang="da-DK" sz="2400" b="0" dirty="0">
                <a:latin typeface="Times New Roman" panose="02020603050405020304" pitchFamily="18" charset="0"/>
              </a:endParaRPr>
            </a:p>
          </p:txBody>
        </p:sp>
        <p:sp>
          <p:nvSpPr>
            <p:cNvPr id="25609" name="Text Box 8">
              <a:extLst>
                <a:ext uri="{FF2B5EF4-FFF2-40B4-BE49-F238E27FC236}">
                  <a16:creationId xmlns:a16="http://schemas.microsoft.com/office/drawing/2014/main" id="{50236E45-7EEF-45AA-ABA8-985BA65E1C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4" y="3552"/>
              <a:ext cx="880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30000"/>
                </a:spcBef>
                <a:buFontTx/>
                <a:buNone/>
              </a:pPr>
              <a:r>
                <a:rPr lang="da-DK" altLang="da-DK" sz="2200" dirty="0">
                  <a:latin typeface="Arial" panose="020B0604020202020204" pitchFamily="34" charset="0"/>
                </a:rPr>
                <a:t>April 28</a:t>
              </a:r>
              <a:endParaRPr lang="da-DK" altLang="da-DK" sz="2400" b="0" dirty="0">
                <a:latin typeface="Times New Roman" panose="02020603050405020304" pitchFamily="18" charset="0"/>
              </a:endParaRPr>
            </a:p>
          </p:txBody>
        </p:sp>
        <p:sp>
          <p:nvSpPr>
            <p:cNvPr id="25610" name="Text Box 9">
              <a:extLst>
                <a:ext uri="{FF2B5EF4-FFF2-40B4-BE49-F238E27FC236}">
                  <a16:creationId xmlns:a16="http://schemas.microsoft.com/office/drawing/2014/main" id="{874C0ADC-13CC-47A9-BDBF-229F2AC62D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2" y="3537"/>
              <a:ext cx="824" cy="3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spcBef>
                  <a:spcPct val="30000"/>
                </a:spcBef>
                <a:buFontTx/>
                <a:buNone/>
              </a:pPr>
              <a:r>
                <a:rPr lang="da-DK" altLang="da-DK" sz="2200" dirty="0" err="1">
                  <a:latin typeface="Arial" panose="020B0604020202020204" pitchFamily="34" charset="0"/>
                </a:rPr>
                <a:t>July</a:t>
              </a:r>
              <a:r>
                <a:rPr lang="da-DK" altLang="da-DK" sz="2200" dirty="0">
                  <a:latin typeface="Arial" panose="020B0604020202020204" pitchFamily="34" charset="0"/>
                </a:rPr>
                <a:t> 10</a:t>
              </a:r>
              <a:endParaRPr lang="da-DK" altLang="da-DK" sz="2400" b="0" dirty="0">
                <a:latin typeface="Times New Roman" panose="02020603050405020304" pitchFamily="18" charset="0"/>
              </a:endParaRPr>
            </a:p>
          </p:txBody>
        </p:sp>
        <p:sp>
          <p:nvSpPr>
            <p:cNvPr id="25611" name="Text Box 10">
              <a:extLst>
                <a:ext uri="{FF2B5EF4-FFF2-40B4-BE49-F238E27FC236}">
                  <a16:creationId xmlns:a16="http://schemas.microsoft.com/office/drawing/2014/main" id="{923FBF74-507B-4E24-8EC8-27449D77E5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4" y="1672"/>
              <a:ext cx="1353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spcBef>
                  <a:spcPct val="30000"/>
                </a:spcBef>
                <a:buFontTx/>
                <a:buNone/>
              </a:pPr>
              <a:r>
                <a:rPr lang="da-DK" altLang="da-DK" sz="1600">
                  <a:latin typeface="Arial" panose="020B0604020202020204" pitchFamily="34" charset="0"/>
                </a:rPr>
                <a:t>Ibuprofen 400 mg</a:t>
              </a:r>
              <a:endParaRPr lang="da-DK" altLang="da-DK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25612" name="Text Box 11">
              <a:extLst>
                <a:ext uri="{FF2B5EF4-FFF2-40B4-BE49-F238E27FC236}">
                  <a16:creationId xmlns:a16="http://schemas.microsoft.com/office/drawing/2014/main" id="{79F34899-A03E-4C46-A096-799B15469D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" y="1896"/>
              <a:ext cx="890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30000"/>
                </a:spcBef>
                <a:buFontTx/>
                <a:buNone/>
              </a:pPr>
              <a:r>
                <a:rPr lang="da-DK" altLang="da-DK" sz="1600">
                  <a:latin typeface="Arial" panose="020B0604020202020204" pitchFamily="34" charset="0"/>
                </a:rPr>
                <a:t>100 tablets</a:t>
              </a:r>
              <a:endParaRPr lang="da-DK" altLang="da-DK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25613" name="Text Box 12">
              <a:extLst>
                <a:ext uri="{FF2B5EF4-FFF2-40B4-BE49-F238E27FC236}">
                  <a16:creationId xmlns:a16="http://schemas.microsoft.com/office/drawing/2014/main" id="{9F231EC2-EEEC-40D6-AA1F-5974A729B0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1" y="1923"/>
              <a:ext cx="891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30000"/>
                </a:spcBef>
                <a:buFontTx/>
                <a:buNone/>
              </a:pPr>
              <a:r>
                <a:rPr lang="da-DK" altLang="da-DK" sz="1600">
                  <a:latin typeface="Arial" panose="020B0604020202020204" pitchFamily="34" charset="0"/>
                </a:rPr>
                <a:t>100 tablets</a:t>
              </a:r>
              <a:endParaRPr lang="da-DK" altLang="da-DK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25614" name="Text Box 13">
              <a:extLst>
                <a:ext uri="{FF2B5EF4-FFF2-40B4-BE49-F238E27FC236}">
                  <a16:creationId xmlns:a16="http://schemas.microsoft.com/office/drawing/2014/main" id="{8D8436D7-4FB9-4474-854A-F7B1041E5B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4" y="1672"/>
              <a:ext cx="1354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spcBef>
                  <a:spcPct val="30000"/>
                </a:spcBef>
                <a:buFontTx/>
                <a:buNone/>
              </a:pPr>
              <a:r>
                <a:rPr lang="da-DK" altLang="da-DK" sz="1600">
                  <a:latin typeface="Arial" panose="020B0604020202020204" pitchFamily="34" charset="0"/>
                </a:rPr>
                <a:t>Ibuprofen 400 mg</a:t>
              </a:r>
              <a:endParaRPr lang="da-DK" altLang="da-DK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25615" name="Text Box 14">
              <a:extLst>
                <a:ext uri="{FF2B5EF4-FFF2-40B4-BE49-F238E27FC236}">
                  <a16:creationId xmlns:a16="http://schemas.microsoft.com/office/drawing/2014/main" id="{1039290E-F63D-4F75-920B-1DCB617FED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0" y="1944"/>
              <a:ext cx="1395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30000"/>
                </a:spcBef>
                <a:buFontTx/>
                <a:buNone/>
              </a:pPr>
              <a:r>
                <a:rPr lang="da-DK" altLang="da-DK" sz="1600">
                  <a:latin typeface="Arial" panose="020B0604020202020204" pitchFamily="34" charset="0"/>
                </a:rPr>
                <a:t>Upper GI bleeding</a:t>
              </a:r>
            </a:p>
            <a:p>
              <a:pPr algn="ctr">
                <a:spcBef>
                  <a:spcPct val="30000"/>
                </a:spcBef>
                <a:buFontTx/>
                <a:buNone/>
              </a:pPr>
              <a:endParaRPr lang="da-DK" altLang="da-DK" sz="2400" b="0">
                <a:latin typeface="Times New Roman" panose="02020603050405020304" pitchFamily="18" charset="0"/>
              </a:endParaRPr>
            </a:p>
          </p:txBody>
        </p:sp>
      </p:grpSp>
      <p:sp>
        <p:nvSpPr>
          <p:cNvPr id="16" name="Titel 1">
            <a:extLst>
              <a:ext uri="{FF2B5EF4-FFF2-40B4-BE49-F238E27FC236}">
                <a16:creationId xmlns:a16="http://schemas.microsoft.com/office/drawing/2014/main" id="{6E8D4023-1311-4FB4-910F-54E281982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dirty="0">
                <a:latin typeface="Garamond" panose="02020404030301010803" pitchFamily="18" charset="0"/>
              </a:rPr>
              <a:t>Eksponering</a:t>
            </a:r>
          </a:p>
        </p:txBody>
      </p:sp>
    </p:spTree>
    <p:extLst>
      <p:ext uri="{BB962C8B-B14F-4D97-AF65-F5344CB8AC3E}">
        <p14:creationId xmlns:p14="http://schemas.microsoft.com/office/powerpoint/2010/main" val="3607170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BBBF45-D95E-4319-A82B-9080C6C2B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Garamond" panose="02020404030301010803" pitchFamily="18" charset="0"/>
              </a:rPr>
              <a:t>Eksponering</a:t>
            </a:r>
          </a:p>
        </p:txBody>
      </p:sp>
      <p:sp>
        <p:nvSpPr>
          <p:cNvPr id="4" name="Tekstboks 6">
            <a:extLst>
              <a:ext uri="{FF2B5EF4-FFF2-40B4-BE49-F238E27FC236}">
                <a16:creationId xmlns:a16="http://schemas.microsoft.com/office/drawing/2014/main" id="{1E743622-A5F4-4A7C-91D4-A6DCF56CDB43}"/>
              </a:ext>
            </a:extLst>
          </p:cNvPr>
          <p:cNvSpPr txBox="1"/>
          <p:nvPr/>
        </p:nvSpPr>
        <p:spPr>
          <a:xfrm>
            <a:off x="5117540" y="6488668"/>
            <a:ext cx="411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800" b="0" dirty="0">
                <a:latin typeface="Garamond" panose="02020404030301010803" pitchFamily="18" charset="0"/>
              </a:rPr>
              <a:t>Hallas, Pottegård, and Støvring  (PDS 2016)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0A86B436-F549-482E-A177-2B8B955A0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025" y="1556792"/>
            <a:ext cx="4171950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362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A1CA7-5209-4946-8B03-E97FB482B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88DB6-B166-4C68-B14A-D563249CE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da-DK" dirty="0">
                <a:latin typeface="Garamond" panose="02020404030301010803" pitchFamily="18" charset="0"/>
              </a:rPr>
              <a:t>En </a:t>
            </a:r>
            <a:r>
              <a:rPr lang="da-DK" dirty="0" err="1">
                <a:latin typeface="Garamond" panose="02020404030301010803" pitchFamily="18" charset="0"/>
              </a:rPr>
              <a:t>statin</a:t>
            </a:r>
            <a:r>
              <a:rPr lang="da-DK" dirty="0">
                <a:latin typeface="Garamond" panose="02020404030301010803" pitchFamily="18" charset="0"/>
              </a:rPr>
              <a:t>-tablet om dagen?</a:t>
            </a:r>
          </a:p>
          <a:p>
            <a:pPr marL="0" indent="0" algn="ctr">
              <a:buNone/>
            </a:pPr>
            <a:r>
              <a:rPr lang="da-DK" dirty="0">
                <a:latin typeface="Garamond" panose="02020404030301010803" pitchFamily="18" charset="0"/>
              </a:rPr>
              <a:t>En SSRI-tablet om dagen?</a:t>
            </a:r>
          </a:p>
          <a:p>
            <a:pPr marL="0" indent="0" algn="ctr">
              <a:buNone/>
            </a:pPr>
            <a:r>
              <a:rPr lang="da-DK" dirty="0">
                <a:latin typeface="Garamond" panose="02020404030301010803" pitchFamily="18" charset="0"/>
              </a:rPr>
              <a:t>En </a:t>
            </a:r>
            <a:r>
              <a:rPr lang="da-DK" dirty="0" err="1">
                <a:latin typeface="Garamond" panose="02020404030301010803" pitchFamily="18" charset="0"/>
              </a:rPr>
              <a:t>alendronat</a:t>
            </a:r>
            <a:r>
              <a:rPr lang="da-DK" dirty="0">
                <a:latin typeface="Garamond" panose="02020404030301010803" pitchFamily="18" charset="0"/>
              </a:rPr>
              <a:t>-tablet om ugen?</a:t>
            </a:r>
          </a:p>
          <a:p>
            <a:pPr marL="0" indent="0" algn="ctr">
              <a:buNone/>
            </a:pPr>
            <a:r>
              <a:rPr lang="da-DK" dirty="0">
                <a:latin typeface="Garamond" panose="02020404030301010803" pitchFamily="18" charset="0"/>
              </a:rPr>
              <a:t>1-2 </a:t>
            </a:r>
            <a:r>
              <a:rPr lang="da-DK" dirty="0" err="1">
                <a:latin typeface="Garamond" panose="02020404030301010803" pitchFamily="18" charset="0"/>
              </a:rPr>
              <a:t>panodiler</a:t>
            </a:r>
            <a:r>
              <a:rPr lang="da-DK" dirty="0">
                <a:latin typeface="Garamond" panose="02020404030301010803" pitchFamily="18" charset="0"/>
              </a:rPr>
              <a:t> 3-4 gange dagligt?</a:t>
            </a:r>
          </a:p>
        </p:txBody>
      </p:sp>
    </p:spTree>
    <p:extLst>
      <p:ext uri="{BB962C8B-B14F-4D97-AF65-F5344CB8AC3E}">
        <p14:creationId xmlns:p14="http://schemas.microsoft.com/office/powerpoint/2010/main" val="322437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937545"/>
              </p:ext>
            </p:extLst>
          </p:nvPr>
        </p:nvGraphicFramePr>
        <p:xfrm>
          <a:off x="2483768" y="4005064"/>
          <a:ext cx="4781476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35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5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Drug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/>
                        <a:t>Parametric</a:t>
                      </a:r>
                      <a:r>
                        <a:rPr lang="da-DK" dirty="0"/>
                        <a:t> WTD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NSAID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err="1"/>
                        <a:t>Warfarin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err="1"/>
                        <a:t>Bendroflumethiazide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err="1"/>
                        <a:t>Levothyroxine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260648"/>
            <a:ext cx="8835977" cy="3083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boks 6"/>
          <p:cNvSpPr txBox="1"/>
          <p:nvPr/>
        </p:nvSpPr>
        <p:spPr>
          <a:xfrm>
            <a:off x="5117540" y="6488668"/>
            <a:ext cx="4062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800" b="0" dirty="0">
                <a:latin typeface="Garamond" panose="02020404030301010803" pitchFamily="18" charset="0"/>
              </a:rPr>
              <a:t>Støvring, Pottegård, and Hallas (PDS 2016)</a:t>
            </a:r>
          </a:p>
        </p:txBody>
      </p:sp>
    </p:spTree>
    <p:extLst>
      <p:ext uri="{BB962C8B-B14F-4D97-AF65-F5344CB8AC3E}">
        <p14:creationId xmlns:p14="http://schemas.microsoft.com/office/powerpoint/2010/main" val="1993727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1143000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/>
          </p:nvPr>
        </p:nvGraphicFramePr>
        <p:xfrm>
          <a:off x="2232615" y="4221088"/>
          <a:ext cx="4592195" cy="1752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3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9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0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</a:rPr>
                        <a:t>Sex</a:t>
                      </a:r>
                      <a:endParaRPr lang="da-DK" sz="200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</a:rPr>
                        <a:t>Age</a:t>
                      </a:r>
                      <a:endParaRPr lang="da-DK" sz="200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</a:rPr>
                        <a:t>100 pills</a:t>
                      </a:r>
                      <a:endParaRPr lang="da-DK" sz="200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</a:rPr>
                        <a:t>200 pills</a:t>
                      </a:r>
                      <a:endParaRPr lang="da-DK" sz="200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</a:rPr>
                        <a:t>300 pills</a:t>
                      </a:r>
                      <a:endParaRPr lang="da-DK" sz="200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Garamond" panose="02020404030301010803" pitchFamily="18" charset="0"/>
                        </a:rPr>
                        <a:t>Male</a:t>
                      </a:r>
                      <a:endParaRPr lang="da-DK" sz="2000" b="1" dirty="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Garamond" panose="02020404030301010803" pitchFamily="18" charset="0"/>
                        </a:rPr>
                        <a:t>50</a:t>
                      </a:r>
                      <a:endParaRPr lang="da-DK" sz="2000" b="1" dirty="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</a:rPr>
                        <a:t>62.7</a:t>
                      </a:r>
                      <a:endParaRPr lang="da-DK" sz="200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</a:rPr>
                        <a:t>90.2</a:t>
                      </a:r>
                      <a:endParaRPr lang="da-DK" sz="200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</a:rPr>
                        <a:t>125.2</a:t>
                      </a:r>
                      <a:endParaRPr lang="da-DK" sz="200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Garamond" panose="02020404030301010803" pitchFamily="18" charset="0"/>
                        </a:rPr>
                        <a:t>Male</a:t>
                      </a:r>
                      <a:endParaRPr lang="da-DK" sz="2000" b="1" dirty="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Garamond" panose="02020404030301010803" pitchFamily="18" charset="0"/>
                        </a:rPr>
                        <a:t>70</a:t>
                      </a:r>
                      <a:endParaRPr lang="da-DK" sz="2000" b="1" dirty="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</a:rPr>
                        <a:t>78.1</a:t>
                      </a:r>
                      <a:endParaRPr lang="da-DK" sz="200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</a:rPr>
                        <a:t>112.9</a:t>
                      </a:r>
                      <a:endParaRPr lang="da-DK" sz="200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</a:rPr>
                        <a:t>157.1</a:t>
                      </a:r>
                      <a:endParaRPr lang="da-DK" sz="200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Garamond" panose="02020404030301010803" pitchFamily="18" charset="0"/>
                        </a:rPr>
                        <a:t>Female</a:t>
                      </a:r>
                      <a:endParaRPr lang="da-DK" sz="2000" b="1" dirty="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Garamond" panose="02020404030301010803" pitchFamily="18" charset="0"/>
                        </a:rPr>
                        <a:t>50</a:t>
                      </a:r>
                      <a:endParaRPr lang="da-DK" sz="2000" b="1" dirty="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</a:rPr>
                        <a:t>65.4</a:t>
                      </a:r>
                      <a:endParaRPr lang="da-DK" sz="200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</a:rPr>
                        <a:t>92.2</a:t>
                      </a:r>
                      <a:endParaRPr lang="da-DK" sz="200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</a:rPr>
                        <a:t>126.5</a:t>
                      </a:r>
                      <a:endParaRPr lang="da-DK" sz="200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Garamond" panose="02020404030301010803" pitchFamily="18" charset="0"/>
                        </a:rPr>
                        <a:t>Female</a:t>
                      </a:r>
                      <a:endParaRPr lang="da-DK" sz="2000" b="1" dirty="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Garamond" panose="02020404030301010803" pitchFamily="18" charset="0"/>
                        </a:rPr>
                        <a:t>70</a:t>
                      </a:r>
                      <a:endParaRPr lang="da-DK" sz="2000" b="1" dirty="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</a:rPr>
                        <a:t>81.2</a:t>
                      </a:r>
                      <a:endParaRPr lang="da-DK" sz="200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</a:rPr>
                        <a:t>117.3</a:t>
                      </a:r>
                      <a:endParaRPr lang="da-DK" sz="200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</a:rPr>
                        <a:t>163.1</a:t>
                      </a:r>
                      <a:endParaRPr lang="da-DK" sz="2000" dirty="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60648"/>
            <a:ext cx="4988566" cy="378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052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88F3BD-CB12-4774-B73F-8592E65FA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B5FD0BD9-42A4-44AF-BA46-A714D75D75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836" y="1860678"/>
            <a:ext cx="7524328" cy="4005005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97C46626-D089-4F55-AD20-DC9FB5876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dirty="0">
                <a:latin typeface="Garamond" panose="02020404030301010803" pitchFamily="18" charset="0"/>
              </a:rPr>
              <a:t>Eksponering</a:t>
            </a:r>
          </a:p>
        </p:txBody>
      </p:sp>
    </p:spTree>
    <p:extLst>
      <p:ext uri="{BB962C8B-B14F-4D97-AF65-F5344CB8AC3E}">
        <p14:creationId xmlns:p14="http://schemas.microsoft.com/office/powerpoint/2010/main" val="2023468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B295889-31BD-4589-B49D-02FBADBD4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da-DK" dirty="0" err="1">
                <a:latin typeface="Garamond" panose="02020404030301010803" pitchFamily="18" charset="0"/>
              </a:rPr>
              <a:t>Epidemiology</a:t>
            </a:r>
            <a:r>
              <a:rPr lang="da-DK" dirty="0">
                <a:latin typeface="Garamond" panose="02020404030301010803" pitchFamily="18" charset="0"/>
              </a:rPr>
              <a:t>:</a:t>
            </a:r>
          </a:p>
          <a:p>
            <a:pPr marL="0" indent="0" algn="ctr">
              <a:buNone/>
            </a:pPr>
            <a:r>
              <a:rPr lang="da-DK" dirty="0">
                <a:latin typeface="Garamond" panose="02020404030301010803" pitchFamily="18" charset="0"/>
              </a:rPr>
              <a:t>The </a:t>
            </a:r>
            <a:r>
              <a:rPr lang="da-DK" dirty="0" err="1">
                <a:latin typeface="Garamond" panose="02020404030301010803" pitchFamily="18" charset="0"/>
              </a:rPr>
              <a:t>neglected</a:t>
            </a:r>
            <a:r>
              <a:rPr lang="da-DK" dirty="0">
                <a:latin typeface="Garamond" panose="02020404030301010803" pitchFamily="18" charset="0"/>
              </a:rPr>
              <a:t> </a:t>
            </a:r>
            <a:r>
              <a:rPr lang="da-DK" dirty="0" err="1">
                <a:latin typeface="Garamond" panose="02020404030301010803" pitchFamily="18" charset="0"/>
              </a:rPr>
              <a:t>half</a:t>
            </a:r>
            <a:r>
              <a:rPr lang="da-DK" dirty="0">
                <a:latin typeface="Garamond" panose="02020404030301010803" pitchFamily="18" charset="0"/>
              </a:rPr>
              <a:t> of </a:t>
            </a:r>
            <a:r>
              <a:rPr lang="da-DK" dirty="0" err="1">
                <a:latin typeface="Garamond" panose="02020404030301010803" pitchFamily="18" charset="0"/>
              </a:rPr>
              <a:t>pharmacoepidemiology</a:t>
            </a:r>
            <a:endParaRPr lang="da-DK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da-DK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da-DK" dirty="0" err="1">
                <a:latin typeface="Garamond" panose="02020404030301010803" pitchFamily="18" charset="0"/>
              </a:rPr>
              <a:t>Pharmacology</a:t>
            </a:r>
            <a:r>
              <a:rPr lang="da-DK" dirty="0">
                <a:latin typeface="Garamond" panose="02020404030301010803" pitchFamily="18" charset="0"/>
              </a:rPr>
              <a:t>:</a:t>
            </a:r>
          </a:p>
          <a:p>
            <a:pPr marL="0" indent="0" algn="ctr">
              <a:buNone/>
            </a:pPr>
            <a:r>
              <a:rPr lang="da-DK" dirty="0">
                <a:latin typeface="Garamond" panose="02020404030301010803" pitchFamily="18" charset="0"/>
              </a:rPr>
              <a:t>The </a:t>
            </a:r>
            <a:r>
              <a:rPr lang="da-DK" dirty="0" err="1">
                <a:latin typeface="Garamond" panose="02020404030301010803" pitchFamily="18" charset="0"/>
              </a:rPr>
              <a:t>neglected</a:t>
            </a:r>
            <a:r>
              <a:rPr lang="da-DK" dirty="0">
                <a:latin typeface="Garamond" panose="02020404030301010803" pitchFamily="18" charset="0"/>
              </a:rPr>
              <a:t> </a:t>
            </a:r>
            <a:r>
              <a:rPr lang="da-DK" dirty="0" err="1">
                <a:latin typeface="Garamond" panose="02020404030301010803" pitchFamily="18" charset="0"/>
              </a:rPr>
              <a:t>half</a:t>
            </a:r>
            <a:r>
              <a:rPr lang="da-DK" dirty="0">
                <a:latin typeface="Garamond" panose="02020404030301010803" pitchFamily="18" charset="0"/>
              </a:rPr>
              <a:t> of </a:t>
            </a:r>
            <a:r>
              <a:rPr lang="da-DK" dirty="0" err="1">
                <a:latin typeface="Garamond" panose="02020404030301010803" pitchFamily="18" charset="0"/>
              </a:rPr>
              <a:t>pharmacoepidemiology</a:t>
            </a:r>
            <a:endParaRPr lang="da-DK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da-DK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77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illedresultat for mystery black box">
            <a:extLst>
              <a:ext uri="{FF2B5EF4-FFF2-40B4-BE49-F238E27FC236}">
                <a16:creationId xmlns:a16="http://schemas.microsoft.com/office/drawing/2014/main" id="{6868F592-02AE-449B-BCF0-2EB68D08E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84784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3D8458C7-48B2-47F6-A23E-CB222FA31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dirty="0">
                <a:latin typeface="Garamond" panose="02020404030301010803" pitchFamily="18" charset="0"/>
              </a:rPr>
              <a:t>Eksponering</a:t>
            </a:r>
          </a:p>
        </p:txBody>
      </p:sp>
    </p:spTree>
    <p:extLst>
      <p:ext uri="{BB962C8B-B14F-4D97-AF65-F5344CB8AC3E}">
        <p14:creationId xmlns:p14="http://schemas.microsoft.com/office/powerpoint/2010/main" val="1909628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BBBF45-D95E-4319-A82B-9080C6C2B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Garamond" panose="02020404030301010803" pitchFamily="18" charset="0"/>
              </a:rPr>
              <a:t>Misklassifikation</a:t>
            </a:r>
          </a:p>
        </p:txBody>
      </p:sp>
    </p:spTree>
    <p:extLst>
      <p:ext uri="{BB962C8B-B14F-4D97-AF65-F5344CB8AC3E}">
        <p14:creationId xmlns:p14="http://schemas.microsoft.com/office/powerpoint/2010/main" val="3231646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BBBF45-D95E-4319-A82B-9080C6C2B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Garamond" panose="02020404030301010803" pitchFamily="18" charset="0"/>
              </a:rPr>
              <a:t>Misklassifikation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453537C-A54F-4BB7-BD0F-709321E7D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da-DK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da-DK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da-DK" dirty="0">
                <a:latin typeface="Garamond" panose="02020404030301010803" pitchFamily="18" charset="0"/>
              </a:rPr>
              <a:t>Hvad er højdeforskellen </a:t>
            </a:r>
          </a:p>
          <a:p>
            <a:pPr marL="0" indent="0" algn="ctr">
              <a:buNone/>
            </a:pPr>
            <a:r>
              <a:rPr lang="da-DK" dirty="0">
                <a:latin typeface="Garamond" panose="02020404030301010803" pitchFamily="18" charset="0"/>
              </a:rPr>
              <a:t>mellem mænd og kvinder?</a:t>
            </a:r>
          </a:p>
        </p:txBody>
      </p:sp>
    </p:spTree>
    <p:extLst>
      <p:ext uri="{BB962C8B-B14F-4D97-AF65-F5344CB8AC3E}">
        <p14:creationId xmlns:p14="http://schemas.microsoft.com/office/powerpoint/2010/main" val="2129178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BBBF45-D95E-4319-A82B-9080C6C2B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>
                <a:latin typeface="Garamond" panose="02020404030301010803" pitchFamily="18" charset="0"/>
              </a:rPr>
              <a:t>Misklassifikation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10DE182F-6DAB-4650-9DD1-BA9AE9C14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025" y="1556792"/>
            <a:ext cx="4171950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30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9DCBCEBD-D668-46B4-BAAD-265A8A171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dirty="0" err="1">
                <a:latin typeface="Garamond" panose="02020404030301010803" pitchFamily="18" charset="0"/>
              </a:rPr>
              <a:t>Adherence</a:t>
            </a:r>
            <a:endParaRPr lang="da-DK" dirty="0">
              <a:latin typeface="Garamond" panose="02020404030301010803" pitchFamily="18" charset="0"/>
            </a:endParaRPr>
          </a:p>
        </p:txBody>
      </p:sp>
      <p:pic>
        <p:nvPicPr>
          <p:cNvPr id="8" name="Pladsholder til indhold 7">
            <a:extLst>
              <a:ext uri="{FF2B5EF4-FFF2-40B4-BE49-F238E27FC236}">
                <a16:creationId xmlns:a16="http://schemas.microsoft.com/office/drawing/2014/main" id="{047922E1-6ABC-4943-B88F-CE565E40B5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3016" y="1268760"/>
            <a:ext cx="7437968" cy="5411007"/>
          </a:xfrm>
        </p:spPr>
      </p:pic>
    </p:spTree>
    <p:extLst>
      <p:ext uri="{BB962C8B-B14F-4D97-AF65-F5344CB8AC3E}">
        <p14:creationId xmlns:p14="http://schemas.microsoft.com/office/powerpoint/2010/main" val="3305328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A17FC6-CD63-4CB6-BD3D-F91DBFB3D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287D638-85B0-4FC9-9C94-5AF28EE9E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a-DK" dirty="0" err="1">
                <a:latin typeface="Garamond" panose="02020404030301010803" pitchFamily="18" charset="0"/>
              </a:rPr>
              <a:t>Pharmacology</a:t>
            </a:r>
            <a:r>
              <a:rPr lang="da-DK" dirty="0">
                <a:latin typeface="Garamond" panose="02020404030301010803" pitchFamily="18" charset="0"/>
              </a:rPr>
              <a:t>:</a:t>
            </a:r>
          </a:p>
          <a:p>
            <a:pPr marL="0" indent="0" algn="ctr">
              <a:buNone/>
            </a:pPr>
            <a:r>
              <a:rPr lang="da-DK" dirty="0">
                <a:latin typeface="Garamond" panose="02020404030301010803" pitchFamily="18" charset="0"/>
              </a:rPr>
              <a:t>The </a:t>
            </a:r>
            <a:r>
              <a:rPr lang="da-DK" dirty="0" err="1">
                <a:latin typeface="Garamond" panose="02020404030301010803" pitchFamily="18" charset="0"/>
              </a:rPr>
              <a:t>neglected</a:t>
            </a:r>
            <a:r>
              <a:rPr lang="da-DK" dirty="0">
                <a:latin typeface="Garamond" panose="02020404030301010803" pitchFamily="18" charset="0"/>
              </a:rPr>
              <a:t> </a:t>
            </a:r>
            <a:r>
              <a:rPr lang="da-DK" dirty="0" err="1">
                <a:latin typeface="Garamond" panose="02020404030301010803" pitchFamily="18" charset="0"/>
              </a:rPr>
              <a:t>half</a:t>
            </a:r>
            <a:r>
              <a:rPr lang="da-DK" dirty="0">
                <a:latin typeface="Garamond" panose="02020404030301010803" pitchFamily="18" charset="0"/>
              </a:rPr>
              <a:t> of </a:t>
            </a:r>
            <a:r>
              <a:rPr lang="da-DK" dirty="0" err="1">
                <a:latin typeface="Garamond" panose="02020404030301010803" pitchFamily="18" charset="0"/>
              </a:rPr>
              <a:t>pharmacoepidemiology</a:t>
            </a:r>
            <a:endParaRPr lang="da-DK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66951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1CD7D28-0611-40C8-9597-5C668E176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56" y="548680"/>
            <a:ext cx="8229600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en-GB" dirty="0">
                <a:latin typeface="Garamond" panose="02020404030301010803" pitchFamily="18" charset="0"/>
              </a:rPr>
              <a:t>Correctly classifying the subjects of a study in exposed or non-exposed constitutes the foundation of an epidemiologic study. </a:t>
            </a:r>
          </a:p>
          <a:p>
            <a:pPr marL="0" indent="0" algn="ctr">
              <a:buNone/>
            </a:pPr>
            <a:r>
              <a:rPr lang="en-GB" dirty="0">
                <a:latin typeface="Garamond" panose="02020404030301010803" pitchFamily="18" charset="0"/>
              </a:rPr>
              <a:t>Since by definition, in a pharmacoepidemiological study the exposure is a drug, a sound knowledge of drug utilisation, pharmacology and toxicology are essential to the design and critical appraisal of these studies.</a:t>
            </a:r>
            <a:endParaRPr lang="da-DK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da-DK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00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2790E79-8E1A-412E-8A4D-62B83FEAA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4800" dirty="0">
                <a:latin typeface="Garamond" panose="02020404030301010803" pitchFamily="18" charset="0"/>
              </a:rPr>
              <a:t>Farmakologi</a:t>
            </a:r>
          </a:p>
          <a:p>
            <a:pPr marL="0" indent="0" algn="ctr">
              <a:buNone/>
            </a:pPr>
            <a:r>
              <a:rPr lang="da-DK" sz="4800" dirty="0">
                <a:latin typeface="Garamond" panose="02020404030301010803" pitchFamily="18" charset="0"/>
              </a:rPr>
              <a:t>Eksponering</a:t>
            </a:r>
          </a:p>
          <a:p>
            <a:pPr marL="0" indent="0" algn="ctr">
              <a:buNone/>
            </a:pPr>
            <a:r>
              <a:rPr lang="da-DK" sz="4800" dirty="0">
                <a:latin typeface="Garamond" panose="02020404030301010803" pitchFamily="18" charset="0"/>
              </a:rPr>
              <a:t>Misklassifikationsbias</a:t>
            </a:r>
          </a:p>
          <a:p>
            <a:pPr marL="0" indent="0" algn="ctr">
              <a:buNone/>
            </a:pPr>
            <a:r>
              <a:rPr lang="da-DK" sz="4800" dirty="0" err="1">
                <a:latin typeface="Garamond" panose="02020404030301010803" pitchFamily="18" charset="0"/>
              </a:rPr>
              <a:t>Adherence</a:t>
            </a:r>
            <a:endParaRPr lang="da-DK" sz="4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30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BBBF45-D95E-4319-A82B-9080C6C2B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Garamond" panose="02020404030301010803" pitchFamily="18" charset="0"/>
              </a:rPr>
              <a:t>Farmakologi</a:t>
            </a:r>
          </a:p>
        </p:txBody>
      </p:sp>
    </p:spTree>
    <p:extLst>
      <p:ext uri="{BB962C8B-B14F-4D97-AF65-F5344CB8AC3E}">
        <p14:creationId xmlns:p14="http://schemas.microsoft.com/office/powerpoint/2010/main" val="3392690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C87362-1E22-42E1-8162-3F15B5783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7D11DC0-2AE0-4910-9E7E-29F73A63E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a-DK" dirty="0">
                <a:latin typeface="Garamond" panose="02020404030301010803" pitchFamily="18" charset="0"/>
              </a:rPr>
              <a:t>Medfører brug af </a:t>
            </a:r>
            <a:r>
              <a:rPr lang="da-DK" dirty="0" err="1">
                <a:latin typeface="Garamond" panose="02020404030301010803" pitchFamily="18" charset="0"/>
              </a:rPr>
              <a:t>tranexamsyre</a:t>
            </a:r>
            <a:r>
              <a:rPr lang="da-DK" dirty="0">
                <a:latin typeface="Garamond" panose="02020404030301010803" pitchFamily="18" charset="0"/>
              </a:rPr>
              <a:t> under </a:t>
            </a:r>
            <a:r>
              <a:rPr lang="da-DK" dirty="0" err="1">
                <a:latin typeface="Garamond" panose="02020404030301010803" pitchFamily="18" charset="0"/>
              </a:rPr>
              <a:t>hoftealloplastik</a:t>
            </a:r>
            <a:r>
              <a:rPr lang="da-DK" dirty="0">
                <a:latin typeface="Garamond" panose="02020404030301010803" pitchFamily="18" charset="0"/>
              </a:rPr>
              <a:t>... ballade?</a:t>
            </a:r>
          </a:p>
          <a:p>
            <a:pPr marL="0" indent="0" algn="ctr">
              <a:buNone/>
            </a:pPr>
            <a:endParaRPr lang="da-DK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da-DK" dirty="0">
                <a:latin typeface="Garamond" panose="02020404030301010803" pitchFamily="18" charset="0"/>
              </a:rPr>
              <a:t>Blødning? </a:t>
            </a:r>
          </a:p>
          <a:p>
            <a:pPr marL="0" indent="0" algn="ctr">
              <a:buNone/>
            </a:pPr>
            <a:r>
              <a:rPr lang="da-DK" dirty="0">
                <a:latin typeface="Garamond" panose="02020404030301010803" pitchFamily="18" charset="0"/>
              </a:rPr>
              <a:t>Myokardieinfarkt?</a:t>
            </a:r>
          </a:p>
          <a:p>
            <a:pPr marL="0" indent="0" algn="ctr">
              <a:buNone/>
            </a:pPr>
            <a:r>
              <a:rPr lang="da-DK" dirty="0">
                <a:latin typeface="Garamond" panose="02020404030301010803" pitchFamily="18" charset="0"/>
              </a:rPr>
              <a:t>Iskæmisk stroke?</a:t>
            </a:r>
          </a:p>
        </p:txBody>
      </p:sp>
    </p:spTree>
    <p:extLst>
      <p:ext uri="{BB962C8B-B14F-4D97-AF65-F5344CB8AC3E}">
        <p14:creationId xmlns:p14="http://schemas.microsoft.com/office/powerpoint/2010/main" val="205289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BBBF45-D95E-4319-A82B-9080C6C2B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Garamond" panose="02020404030301010803" pitchFamily="18" charset="0"/>
              </a:rPr>
              <a:t>Farmakologi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516EDBE-109C-420C-A6B8-51209AB00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8B1524AA-E6AB-4514-97E3-31183490B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400" y="2636912"/>
            <a:ext cx="8172400" cy="2202173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9BE6DDFA-C356-4BB0-A147-4C122222DF72}"/>
              </a:ext>
            </a:extLst>
          </p:cNvPr>
          <p:cNvSpPr/>
          <p:nvPr/>
        </p:nvSpPr>
        <p:spPr>
          <a:xfrm>
            <a:off x="251520" y="3068960"/>
            <a:ext cx="972108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85ED5AB-851E-4CC9-AFAF-C7A0A3362CF9}"/>
              </a:ext>
            </a:extLst>
          </p:cNvPr>
          <p:cNvSpPr/>
          <p:nvPr/>
        </p:nvSpPr>
        <p:spPr>
          <a:xfrm>
            <a:off x="238572" y="4365129"/>
            <a:ext cx="9721080" cy="6565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566EFAD-46DF-4825-8890-A56C59EE3F33}"/>
              </a:ext>
            </a:extLst>
          </p:cNvPr>
          <p:cNvSpPr/>
          <p:nvPr/>
        </p:nvSpPr>
        <p:spPr>
          <a:xfrm>
            <a:off x="286569" y="3721806"/>
            <a:ext cx="9721080" cy="302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0093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BBBF45-D95E-4319-A82B-9080C6C2B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Garamond" panose="02020404030301010803" pitchFamily="18" charset="0"/>
              </a:rPr>
              <a:t>Farmakologi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22372D-4F12-4E67-9E33-3FFC61CFF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768" y="1700808"/>
            <a:ext cx="4844463" cy="4508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1616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Garamond" panose="02020404030301010803" pitchFamily="18" charset="0"/>
              </a:rPr>
              <a:t>Farmakologi</a:t>
            </a:r>
            <a:endParaRPr lang="da-DK" altLang="da-DK" b="1" dirty="0">
              <a:latin typeface="Garamond" panose="02020404030301010803" pitchFamily="18" charset="0"/>
            </a:endParaRPr>
          </a:p>
        </p:txBody>
      </p:sp>
      <p:sp>
        <p:nvSpPr>
          <p:cNvPr id="25" name="Line 84"/>
          <p:cNvSpPr>
            <a:spLocks noChangeShapeType="1"/>
          </p:cNvSpPr>
          <p:nvPr/>
        </p:nvSpPr>
        <p:spPr bwMode="auto">
          <a:xfrm flipV="1">
            <a:off x="2123728" y="4573587"/>
            <a:ext cx="1061432" cy="7541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29" name="AutoShape 798"/>
          <p:cNvSpPr>
            <a:spLocks noChangeArrowheads="1"/>
          </p:cNvSpPr>
          <p:nvPr/>
        </p:nvSpPr>
        <p:spPr bwMode="auto">
          <a:xfrm>
            <a:off x="3124200" y="4495800"/>
            <a:ext cx="152400" cy="1524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12700">
            <a:solidFill>
              <a:srgbClr val="B2B2B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a-DK" altLang="da-DK"/>
          </a:p>
        </p:txBody>
      </p:sp>
      <p:sp>
        <p:nvSpPr>
          <p:cNvPr id="19" name="Line 84">
            <a:extLst>
              <a:ext uri="{FF2B5EF4-FFF2-40B4-BE49-F238E27FC236}">
                <a16:creationId xmlns:a16="http://schemas.microsoft.com/office/drawing/2014/main" id="{E76DBBF1-6E94-431E-8D74-70EE8A8312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3728" y="4721795"/>
            <a:ext cx="1061432" cy="7541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18" name="AutoShape 798">
            <a:extLst>
              <a:ext uri="{FF2B5EF4-FFF2-40B4-BE49-F238E27FC236}">
                <a16:creationId xmlns:a16="http://schemas.microsoft.com/office/drawing/2014/main" id="{EFE3D741-2BE8-47A8-BA17-9D23049D2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653136"/>
            <a:ext cx="152400" cy="1524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12700">
            <a:solidFill>
              <a:srgbClr val="B2B2B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a-DK" altLang="da-DK"/>
          </a:p>
        </p:txBody>
      </p:sp>
      <p:sp>
        <p:nvSpPr>
          <p:cNvPr id="20" name="Line 84">
            <a:extLst>
              <a:ext uri="{FF2B5EF4-FFF2-40B4-BE49-F238E27FC236}">
                <a16:creationId xmlns:a16="http://schemas.microsoft.com/office/drawing/2014/main" id="{C8C3FFCC-4A74-43A6-997A-AFFFCB16E7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6486" y="3611116"/>
            <a:ext cx="1061432" cy="7541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21" name="Line 84">
            <a:extLst>
              <a:ext uri="{FF2B5EF4-FFF2-40B4-BE49-F238E27FC236}">
                <a16:creationId xmlns:a16="http://schemas.microsoft.com/office/drawing/2014/main" id="{1CD52DD9-82F7-4BAD-87BA-E425188B07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2836" y="3771455"/>
            <a:ext cx="1061432" cy="7541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31" name="AutoShape 798"/>
          <p:cNvSpPr>
            <a:spLocks noChangeArrowheads="1"/>
          </p:cNvSpPr>
          <p:nvPr/>
        </p:nvSpPr>
        <p:spPr bwMode="auto">
          <a:xfrm>
            <a:off x="1371600" y="3535363"/>
            <a:ext cx="152400" cy="1524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12700">
            <a:solidFill>
              <a:srgbClr val="B2B2B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a-DK" altLang="da-DK"/>
          </a:p>
        </p:txBody>
      </p:sp>
      <p:sp>
        <p:nvSpPr>
          <p:cNvPr id="15" name="AutoShape 798">
            <a:extLst>
              <a:ext uri="{FF2B5EF4-FFF2-40B4-BE49-F238E27FC236}">
                <a16:creationId xmlns:a16="http://schemas.microsoft.com/office/drawing/2014/main" id="{788D3AF7-9BEE-4E34-9829-EAD120539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687763"/>
            <a:ext cx="152400" cy="1524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12700">
            <a:solidFill>
              <a:srgbClr val="B2B2B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a-DK" altLang="da-DK"/>
          </a:p>
        </p:txBody>
      </p:sp>
      <p:sp>
        <p:nvSpPr>
          <p:cNvPr id="22" name="Line 84">
            <a:extLst>
              <a:ext uri="{FF2B5EF4-FFF2-40B4-BE49-F238E27FC236}">
                <a16:creationId xmlns:a16="http://schemas.microsoft.com/office/drawing/2014/main" id="{E497F09C-16BF-472B-922F-6354EF788C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85160" y="2902321"/>
            <a:ext cx="1061432" cy="7541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23" name="Line 84">
            <a:extLst>
              <a:ext uri="{FF2B5EF4-FFF2-40B4-BE49-F238E27FC236}">
                <a16:creationId xmlns:a16="http://schemas.microsoft.com/office/drawing/2014/main" id="{00523B9D-E931-4D02-944E-528B53A80A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1510" y="3062660"/>
            <a:ext cx="1061432" cy="7541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24" name="AutoShape 798">
            <a:extLst>
              <a:ext uri="{FF2B5EF4-FFF2-40B4-BE49-F238E27FC236}">
                <a16:creationId xmlns:a16="http://schemas.microsoft.com/office/drawing/2014/main" id="{EAA71395-6B3E-4FAB-BBDD-02A4D1238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0274" y="2826568"/>
            <a:ext cx="152400" cy="1524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12700">
            <a:solidFill>
              <a:srgbClr val="B2B2B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a-DK" altLang="da-DK"/>
          </a:p>
        </p:txBody>
      </p:sp>
      <p:sp>
        <p:nvSpPr>
          <p:cNvPr id="37" name="AutoShape 798">
            <a:extLst>
              <a:ext uri="{FF2B5EF4-FFF2-40B4-BE49-F238E27FC236}">
                <a16:creationId xmlns:a16="http://schemas.microsoft.com/office/drawing/2014/main" id="{0E32A1CD-3F19-455C-8433-F03408C8D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0274" y="2978968"/>
            <a:ext cx="152400" cy="1524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12700">
            <a:solidFill>
              <a:srgbClr val="B2B2B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a-DK" altLang="da-DK"/>
          </a:p>
        </p:txBody>
      </p:sp>
      <p:sp>
        <p:nvSpPr>
          <p:cNvPr id="38" name="Line 84">
            <a:extLst>
              <a:ext uri="{FF2B5EF4-FFF2-40B4-BE49-F238E27FC236}">
                <a16:creationId xmlns:a16="http://schemas.microsoft.com/office/drawing/2014/main" id="{CC26F692-9E1D-4415-8F82-52C3EFAB99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1594" y="2124062"/>
            <a:ext cx="1061432" cy="7541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39" name="Line 84">
            <a:extLst>
              <a:ext uri="{FF2B5EF4-FFF2-40B4-BE49-F238E27FC236}">
                <a16:creationId xmlns:a16="http://schemas.microsoft.com/office/drawing/2014/main" id="{D983C788-890E-4733-8A45-DB3B9CBB59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7944" y="2284401"/>
            <a:ext cx="1061432" cy="7541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0" name="AutoShape 798">
            <a:extLst>
              <a:ext uri="{FF2B5EF4-FFF2-40B4-BE49-F238E27FC236}">
                <a16:creationId xmlns:a16="http://schemas.microsoft.com/office/drawing/2014/main" id="{46BCCB1E-EFAF-466D-A308-F066D8744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6708" y="2048309"/>
            <a:ext cx="152400" cy="1524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12700">
            <a:solidFill>
              <a:srgbClr val="B2B2B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a-DK" altLang="da-DK"/>
          </a:p>
        </p:txBody>
      </p:sp>
      <p:sp>
        <p:nvSpPr>
          <p:cNvPr id="41" name="AutoShape 798">
            <a:extLst>
              <a:ext uri="{FF2B5EF4-FFF2-40B4-BE49-F238E27FC236}">
                <a16:creationId xmlns:a16="http://schemas.microsoft.com/office/drawing/2014/main" id="{5C0F1B93-2ACE-4EE2-9D6D-42AEC342A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6708" y="2200709"/>
            <a:ext cx="152400" cy="1524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12700">
            <a:solidFill>
              <a:srgbClr val="B2B2B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3577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-0.25 -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L -0.25 1.11111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-0.25 -3.3333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-0.25 -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25 -1.11111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-0.25 -7.40741E-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0.25 4.81481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81481E-6 L -0.25 -4.81481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9" grpId="0" animBg="1"/>
      <p:bldP spid="20" grpId="0" animBg="1"/>
      <p:bldP spid="21" grpId="0" animBg="1"/>
      <p:bldP spid="31" grpId="0" animBg="1"/>
      <p:bldP spid="15" grpId="0" animBg="1"/>
      <p:bldP spid="22" grpId="0" animBg="1"/>
      <p:bldP spid="23" grpId="0" animBg="1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11041</TotalTime>
  <Pages>0</Pages>
  <Words>242</Words>
  <Characters>0</Characters>
  <Application>Microsoft Office PowerPoint</Application>
  <PresentationFormat>On-screen Show (4:3)</PresentationFormat>
  <Lines>0</Lines>
  <Paragraphs>99</Paragraphs>
  <Slides>25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ＭＳ Ｐゴシック</vt:lpstr>
      <vt:lpstr>Arial</vt:lpstr>
      <vt:lpstr>Calibri</vt:lpstr>
      <vt:lpstr>Garamond</vt:lpstr>
      <vt:lpstr>Gill Sans</vt:lpstr>
      <vt:lpstr>Times New Roman</vt:lpstr>
      <vt:lpstr>ヒラギノ角ゴ ProN W3</vt:lpstr>
      <vt:lpstr>Kontortema</vt:lpstr>
      <vt:lpstr>Overvejelser om exposure</vt:lpstr>
      <vt:lpstr>PowerPoint Presentation</vt:lpstr>
      <vt:lpstr>PowerPoint Presentation</vt:lpstr>
      <vt:lpstr>PowerPoint Presentation</vt:lpstr>
      <vt:lpstr>Farmakologi</vt:lpstr>
      <vt:lpstr>PowerPoint Presentation</vt:lpstr>
      <vt:lpstr>Farmakologi</vt:lpstr>
      <vt:lpstr>Farmakologi</vt:lpstr>
      <vt:lpstr>Farmakologi</vt:lpstr>
      <vt:lpstr>Farmakologi</vt:lpstr>
      <vt:lpstr>PowerPoint Presentation</vt:lpstr>
      <vt:lpstr>Eksponering</vt:lpstr>
      <vt:lpstr>Eksponering</vt:lpstr>
      <vt:lpstr>Eksponering</vt:lpstr>
      <vt:lpstr>Eksponering</vt:lpstr>
      <vt:lpstr>PowerPoint Presentation</vt:lpstr>
      <vt:lpstr>PowerPoint Presentation</vt:lpstr>
      <vt:lpstr>PowerPoint Presentation</vt:lpstr>
      <vt:lpstr>Eksponering</vt:lpstr>
      <vt:lpstr>Eksponering</vt:lpstr>
      <vt:lpstr>Misklassifikation</vt:lpstr>
      <vt:lpstr>Misklassifikation</vt:lpstr>
      <vt:lpstr>Misklassifikation</vt:lpstr>
      <vt:lpstr>Adherence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Steens (Høyer og Kærn)</dc:creator>
  <cp:lastModifiedBy>Anton Pottegård</cp:lastModifiedBy>
  <cp:revision>186</cp:revision>
  <dcterms:created xsi:type="dcterms:W3CDTF">2009-06-26T14:20:50Z</dcterms:created>
  <dcterms:modified xsi:type="dcterms:W3CDTF">2018-03-21T09:17:19Z</dcterms:modified>
</cp:coreProperties>
</file>