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4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6" r:id="rId3"/>
    <p:sldId id="257" r:id="rId4"/>
    <p:sldId id="258" r:id="rId5"/>
    <p:sldId id="259" r:id="rId6"/>
    <p:sldId id="269" r:id="rId7"/>
    <p:sldId id="262" r:id="rId8"/>
    <p:sldId id="265" r:id="rId9"/>
    <p:sldId id="266" r:id="rId10"/>
    <p:sldId id="268" r:id="rId11"/>
    <p:sldId id="287" r:id="rId12"/>
    <p:sldId id="270" r:id="rId13"/>
    <p:sldId id="271" r:id="rId14"/>
    <p:sldId id="272" r:id="rId15"/>
    <p:sldId id="278" r:id="rId16"/>
    <p:sldId id="289" r:id="rId17"/>
    <p:sldId id="273" r:id="rId18"/>
    <p:sldId id="274" r:id="rId19"/>
    <p:sldId id="260" r:id="rId20"/>
    <p:sldId id="263" r:id="rId21"/>
    <p:sldId id="276" r:id="rId22"/>
    <p:sldId id="279" r:id="rId23"/>
    <p:sldId id="280" r:id="rId24"/>
    <p:sldId id="283" r:id="rId25"/>
    <p:sldId id="288" r:id="rId2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b="1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yst layout 2 - Marker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yst layout 2 - Marker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Lyst layout 3 - Marker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llemlayout 1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llemlayout 3 - 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Mørkt layout 1 - Markering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Mørkt layout 2 - Markering 5/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llemlayout 4 - Marker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79463" autoAdjust="0"/>
  </p:normalViewPr>
  <p:slideViewPr>
    <p:cSldViewPr>
      <p:cViewPr varScale="1">
        <p:scale>
          <a:sx n="49" d="100"/>
          <a:sy n="49" d="100"/>
        </p:scale>
        <p:origin x="1800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5F2334CA-0DA0-40D4-857E-7A243F8E71AC}" type="datetime1">
              <a:rPr lang="da-DK"/>
              <a:pPr>
                <a:defRPr/>
              </a:pPr>
              <a:t>21-03-2018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CEC80F06-8D1D-4A15-8E58-50C26BCFFCC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527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158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-106" charset="0"/>
        <a:ea typeface="ＭＳ Ｐゴシック" pitchFamily="-106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2114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597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08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0949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1015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8C44C-7CD9-4BC7-8C5C-29D443B027DA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9980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4768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207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33659-3C7D-4AAF-A5C6-FD418F506E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3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B6853-8373-4DEF-84E2-A97FE8D78F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58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B6853-8373-4DEF-84E2-A97FE8D78F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0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F9CC2-5D44-4247-803E-495C0F0FF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32FA1-7714-4507-8217-A22F7604B3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7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E3C4A-F85E-4835-AA3A-4CF8D597D5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3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1AE56-4B56-4E01-9507-BF7D379FF8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78F5F-EC64-4EE2-8075-D1B539A2D0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6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DD721-97F9-4332-8377-2AE39B2FB4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DD2F6-BD39-45F9-8DDC-3CB090D210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2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June 2009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1DC4A-D9AB-43AD-AE36-EF07780E86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0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June 2009</a:t>
            </a: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DB6853-8373-4DEF-84E2-A97FE8D78F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9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>
            <a:normAutofit/>
          </a:bodyPr>
          <a:lstStyle/>
          <a:p>
            <a:r>
              <a:rPr lang="da-DK" sz="5400" dirty="0">
                <a:latin typeface="Garamond" panose="02020404030301010803" pitchFamily="18" charset="0"/>
                <a:ea typeface="ＭＳ Ｐゴシック"/>
                <a:cs typeface="ＭＳ Ｐゴシック"/>
              </a:rPr>
              <a:t>Overvejelser om </a:t>
            </a:r>
            <a:r>
              <a:rPr lang="da-DK" sz="5400" dirty="0" err="1">
                <a:latin typeface="Garamond" panose="02020404030301010803" pitchFamily="18" charset="0"/>
                <a:ea typeface="ＭＳ Ｐゴシック"/>
                <a:cs typeface="ＭＳ Ｐゴシック"/>
              </a:rPr>
              <a:t>exposure</a:t>
            </a:r>
            <a:endParaRPr lang="da-DK" sz="5400" dirty="0">
              <a:latin typeface="Garamond" panose="02020404030301010803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Farmakologi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0BEF49CD-5C5F-4501-8A07-2BED06715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17638"/>
            <a:ext cx="6966520" cy="495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70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1ACDDF-2E03-4AA1-BEEA-8789B7BF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098" name="Picture 2" descr="Billedresultat for big cup of coffee">
            <a:extLst>
              <a:ext uri="{FF2B5EF4-FFF2-40B4-BE49-F238E27FC236}">
                <a16:creationId xmlns:a16="http://schemas.microsoft.com/office/drawing/2014/main" id="{A1DD35B9-46B1-4159-918B-13AC4B16E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95250"/>
            <a:ext cx="51054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ED9D43CE-B196-49EF-A93E-F4504BAB7AC8}"/>
              </a:ext>
            </a:extLst>
          </p:cNvPr>
          <p:cNvSpPr txBox="1">
            <a:spLocks/>
          </p:cNvSpPr>
          <p:nvPr/>
        </p:nvSpPr>
        <p:spPr>
          <a:xfrm>
            <a:off x="107504" y="4869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a-DK" sz="3200" b="0" dirty="0">
                <a:latin typeface="Garamond" panose="02020404030301010803" pitchFamily="18" charset="0"/>
              </a:rPr>
              <a:t>Farmakologi</a:t>
            </a:r>
          </a:p>
        </p:txBody>
      </p:sp>
    </p:spTree>
    <p:extLst>
      <p:ext uri="{BB962C8B-B14F-4D97-AF65-F5344CB8AC3E}">
        <p14:creationId xmlns:p14="http://schemas.microsoft.com/office/powerpoint/2010/main" val="155840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</p:spTree>
    <p:extLst>
      <p:ext uri="{BB962C8B-B14F-4D97-AF65-F5344CB8AC3E}">
        <p14:creationId xmlns:p14="http://schemas.microsoft.com/office/powerpoint/2010/main" val="251642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3">
            <a:extLst>
              <a:ext uri="{FF2B5EF4-FFF2-40B4-BE49-F238E27FC236}">
                <a16:creationId xmlns:a16="http://schemas.microsoft.com/office/drawing/2014/main" id="{3C12D8EE-CBE3-42A1-8C9D-20C908BEC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250" y="4679950"/>
            <a:ext cx="8328025" cy="0"/>
          </a:xfrm>
          <a:prstGeom prst="line">
            <a:avLst/>
          </a:prstGeom>
          <a:noFill/>
          <a:ln w="58419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grpSp>
        <p:nvGrpSpPr>
          <p:cNvPr id="25603" name="Group 16">
            <a:extLst>
              <a:ext uri="{FF2B5EF4-FFF2-40B4-BE49-F238E27FC236}">
                <a16:creationId xmlns:a16="http://schemas.microsoft.com/office/drawing/2014/main" id="{73CB27FD-9EAC-4A9E-BD31-4DFBBF988AF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31950"/>
            <a:ext cx="5549900" cy="2895600"/>
            <a:chOff x="544" y="1672"/>
            <a:chExt cx="4001" cy="2209"/>
          </a:xfrm>
        </p:grpSpPr>
        <p:sp>
          <p:nvSpPr>
            <p:cNvPr id="25605" name="Line 4">
              <a:extLst>
                <a:ext uri="{FF2B5EF4-FFF2-40B4-BE49-F238E27FC236}">
                  <a16:creationId xmlns:a16="http://schemas.microsoft.com/office/drawing/2014/main" id="{F9AA7C03-A5B6-4CB1-96D0-3837164B7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6" name="Line 5">
              <a:extLst>
                <a:ext uri="{FF2B5EF4-FFF2-40B4-BE49-F238E27FC236}">
                  <a16:creationId xmlns:a16="http://schemas.microsoft.com/office/drawing/2014/main" id="{6ADDEC62-BDB7-405A-AE16-3DD988D73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7" name="Line 6">
              <a:extLst>
                <a:ext uri="{FF2B5EF4-FFF2-40B4-BE49-F238E27FC236}">
                  <a16:creationId xmlns:a16="http://schemas.microsoft.com/office/drawing/2014/main" id="{8EEFA348-A54A-42AE-868F-6B770C8EB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7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8" name="Text Box 7">
              <a:extLst>
                <a:ext uri="{FF2B5EF4-FFF2-40B4-BE49-F238E27FC236}">
                  <a16:creationId xmlns:a16="http://schemas.microsoft.com/office/drawing/2014/main" id="{7DB218C0-8BD5-4275-BB80-3BA52F50F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" y="3552"/>
              <a:ext cx="1005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2200" dirty="0">
                  <a:latin typeface="Arial" panose="020B0604020202020204" pitchFamily="34" charset="0"/>
                </a:rPr>
                <a:t>March 11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09" name="Text Box 8">
              <a:extLst>
                <a:ext uri="{FF2B5EF4-FFF2-40B4-BE49-F238E27FC236}">
                  <a16:creationId xmlns:a16="http://schemas.microsoft.com/office/drawing/2014/main" id="{50236E45-7EEF-45AA-ABA8-985BA65E1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6" y="3552"/>
              <a:ext cx="1016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2200" dirty="0">
                  <a:latin typeface="Arial" panose="020B0604020202020204" pitchFamily="34" charset="0"/>
                </a:rPr>
                <a:t>March 28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10" name="Text Box 9">
              <a:extLst>
                <a:ext uri="{FF2B5EF4-FFF2-40B4-BE49-F238E27FC236}">
                  <a16:creationId xmlns:a16="http://schemas.microsoft.com/office/drawing/2014/main" id="{874C0ADC-13CC-47A9-BDBF-229F2AC62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" y="3501"/>
              <a:ext cx="880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2200" dirty="0">
                  <a:latin typeface="Arial" panose="020B0604020202020204" pitchFamily="34" charset="0"/>
                </a:rPr>
                <a:t>April 10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11" name="Text Box 10">
              <a:extLst>
                <a:ext uri="{FF2B5EF4-FFF2-40B4-BE49-F238E27FC236}">
                  <a16:creationId xmlns:a16="http://schemas.microsoft.com/office/drawing/2014/main" id="{923FBF74-507B-4E24-8EC8-27449D77E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" y="1672"/>
              <a:ext cx="1353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Ibuprofen 400 mg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2" name="Text Box 11">
              <a:extLst>
                <a:ext uri="{FF2B5EF4-FFF2-40B4-BE49-F238E27FC236}">
                  <a16:creationId xmlns:a16="http://schemas.microsoft.com/office/drawing/2014/main" id="{79F34899-A03E-4C46-A096-799B15469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" y="1896"/>
              <a:ext cx="890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100 tablets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3" name="Text Box 12">
              <a:extLst>
                <a:ext uri="{FF2B5EF4-FFF2-40B4-BE49-F238E27FC236}">
                  <a16:creationId xmlns:a16="http://schemas.microsoft.com/office/drawing/2014/main" id="{9F231EC2-EEEC-40D6-AA1F-5974A729B0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1923"/>
              <a:ext cx="891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100 tablets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4" name="Text Box 13">
              <a:extLst>
                <a:ext uri="{FF2B5EF4-FFF2-40B4-BE49-F238E27FC236}">
                  <a16:creationId xmlns:a16="http://schemas.microsoft.com/office/drawing/2014/main" id="{8D8436D7-4FB9-4474-854A-F7B1041E5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" y="1672"/>
              <a:ext cx="1354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Ibuprofen 400 mg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5" name="Text Box 14">
              <a:extLst>
                <a:ext uri="{FF2B5EF4-FFF2-40B4-BE49-F238E27FC236}">
                  <a16:creationId xmlns:a16="http://schemas.microsoft.com/office/drawing/2014/main" id="{1039290E-F63D-4F75-920B-1DCB617FE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0" y="1944"/>
              <a:ext cx="1395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Upper GI bleeding</a:t>
              </a:r>
            </a:p>
            <a:p>
              <a:pPr algn="ctr">
                <a:spcBef>
                  <a:spcPct val="30000"/>
                </a:spcBef>
                <a:buFontTx/>
                <a:buNone/>
              </a:pP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6E8D4023-1311-4FB4-910F-54E281982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</p:spTree>
    <p:extLst>
      <p:ext uri="{BB962C8B-B14F-4D97-AF65-F5344CB8AC3E}">
        <p14:creationId xmlns:p14="http://schemas.microsoft.com/office/powerpoint/2010/main" val="291140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3">
            <a:extLst>
              <a:ext uri="{FF2B5EF4-FFF2-40B4-BE49-F238E27FC236}">
                <a16:creationId xmlns:a16="http://schemas.microsoft.com/office/drawing/2014/main" id="{3C12D8EE-CBE3-42A1-8C9D-20C908BEC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250" y="4679950"/>
            <a:ext cx="8328025" cy="0"/>
          </a:xfrm>
          <a:prstGeom prst="line">
            <a:avLst/>
          </a:prstGeom>
          <a:noFill/>
          <a:ln w="58419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grpSp>
        <p:nvGrpSpPr>
          <p:cNvPr id="25603" name="Group 16">
            <a:extLst>
              <a:ext uri="{FF2B5EF4-FFF2-40B4-BE49-F238E27FC236}">
                <a16:creationId xmlns:a16="http://schemas.microsoft.com/office/drawing/2014/main" id="{73CB27FD-9EAC-4A9E-BD31-4DFBBF988AF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31950"/>
            <a:ext cx="5549900" cy="2895600"/>
            <a:chOff x="544" y="1672"/>
            <a:chExt cx="4001" cy="2209"/>
          </a:xfrm>
        </p:grpSpPr>
        <p:sp>
          <p:nvSpPr>
            <p:cNvPr id="25605" name="Line 4">
              <a:extLst>
                <a:ext uri="{FF2B5EF4-FFF2-40B4-BE49-F238E27FC236}">
                  <a16:creationId xmlns:a16="http://schemas.microsoft.com/office/drawing/2014/main" id="{F9AA7C03-A5B6-4CB1-96D0-3837164B7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6" name="Line 5">
              <a:extLst>
                <a:ext uri="{FF2B5EF4-FFF2-40B4-BE49-F238E27FC236}">
                  <a16:creationId xmlns:a16="http://schemas.microsoft.com/office/drawing/2014/main" id="{6ADDEC62-BDB7-405A-AE16-3DD988D73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7" name="Line 6">
              <a:extLst>
                <a:ext uri="{FF2B5EF4-FFF2-40B4-BE49-F238E27FC236}">
                  <a16:creationId xmlns:a16="http://schemas.microsoft.com/office/drawing/2014/main" id="{8EEFA348-A54A-42AE-868F-6B770C8EB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7" y="2246"/>
              <a:ext cx="0" cy="1037"/>
            </a:xfrm>
            <a:prstGeom prst="line">
              <a:avLst/>
            </a:prstGeom>
            <a:noFill/>
            <a:ln w="5841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25608" name="Text Box 7">
              <a:extLst>
                <a:ext uri="{FF2B5EF4-FFF2-40B4-BE49-F238E27FC236}">
                  <a16:creationId xmlns:a16="http://schemas.microsoft.com/office/drawing/2014/main" id="{7DB218C0-8BD5-4275-BB80-3BA52F50F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" y="3552"/>
              <a:ext cx="1186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2200" dirty="0" err="1">
                  <a:latin typeface="Arial" panose="020B0604020202020204" pitchFamily="34" charset="0"/>
                </a:rPr>
                <a:t>January</a:t>
              </a:r>
              <a:r>
                <a:rPr lang="da-DK" altLang="da-DK" sz="2200" dirty="0">
                  <a:latin typeface="Arial" panose="020B0604020202020204" pitchFamily="34" charset="0"/>
                </a:rPr>
                <a:t> 11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09" name="Text Box 8">
              <a:extLst>
                <a:ext uri="{FF2B5EF4-FFF2-40B4-BE49-F238E27FC236}">
                  <a16:creationId xmlns:a16="http://schemas.microsoft.com/office/drawing/2014/main" id="{50236E45-7EEF-45AA-ABA8-985BA65E1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4" y="3552"/>
              <a:ext cx="880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2200" dirty="0">
                  <a:latin typeface="Arial" panose="020B0604020202020204" pitchFamily="34" charset="0"/>
                </a:rPr>
                <a:t>April 28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10" name="Text Box 9">
              <a:extLst>
                <a:ext uri="{FF2B5EF4-FFF2-40B4-BE49-F238E27FC236}">
                  <a16:creationId xmlns:a16="http://schemas.microsoft.com/office/drawing/2014/main" id="{874C0ADC-13CC-47A9-BDBF-229F2AC62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2" y="3537"/>
              <a:ext cx="824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2200" dirty="0" err="1">
                  <a:latin typeface="Arial" panose="020B0604020202020204" pitchFamily="34" charset="0"/>
                </a:rPr>
                <a:t>July</a:t>
              </a:r>
              <a:r>
                <a:rPr lang="da-DK" altLang="da-DK" sz="2200" dirty="0">
                  <a:latin typeface="Arial" panose="020B0604020202020204" pitchFamily="34" charset="0"/>
                </a:rPr>
                <a:t> 10</a:t>
              </a:r>
              <a:endParaRPr lang="da-DK" altLang="da-DK" sz="24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5611" name="Text Box 10">
              <a:extLst>
                <a:ext uri="{FF2B5EF4-FFF2-40B4-BE49-F238E27FC236}">
                  <a16:creationId xmlns:a16="http://schemas.microsoft.com/office/drawing/2014/main" id="{923FBF74-507B-4E24-8EC8-27449D77E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" y="1672"/>
              <a:ext cx="1353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Ibuprofen 400 mg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2" name="Text Box 11">
              <a:extLst>
                <a:ext uri="{FF2B5EF4-FFF2-40B4-BE49-F238E27FC236}">
                  <a16:creationId xmlns:a16="http://schemas.microsoft.com/office/drawing/2014/main" id="{79F34899-A03E-4C46-A096-799B15469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" y="1896"/>
              <a:ext cx="890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100 tablets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3" name="Text Box 12">
              <a:extLst>
                <a:ext uri="{FF2B5EF4-FFF2-40B4-BE49-F238E27FC236}">
                  <a16:creationId xmlns:a16="http://schemas.microsoft.com/office/drawing/2014/main" id="{9F231EC2-EEEC-40D6-AA1F-5974A729B0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1" y="1923"/>
              <a:ext cx="891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100 tablets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4" name="Text Box 13">
              <a:extLst>
                <a:ext uri="{FF2B5EF4-FFF2-40B4-BE49-F238E27FC236}">
                  <a16:creationId xmlns:a16="http://schemas.microsoft.com/office/drawing/2014/main" id="{8D8436D7-4FB9-4474-854A-F7B1041E5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" y="1672"/>
              <a:ext cx="1354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Ibuprofen 400 mg</a:t>
              </a: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5615" name="Text Box 14">
              <a:extLst>
                <a:ext uri="{FF2B5EF4-FFF2-40B4-BE49-F238E27FC236}">
                  <a16:creationId xmlns:a16="http://schemas.microsoft.com/office/drawing/2014/main" id="{1039290E-F63D-4F75-920B-1DCB617FE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0" y="1944"/>
              <a:ext cx="1395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buFontTx/>
                <a:buNone/>
              </a:pPr>
              <a:r>
                <a:rPr lang="da-DK" altLang="da-DK" sz="1600">
                  <a:latin typeface="Arial" panose="020B0604020202020204" pitchFamily="34" charset="0"/>
                </a:rPr>
                <a:t>Upper GI bleeding</a:t>
              </a:r>
            </a:p>
            <a:p>
              <a:pPr algn="ctr">
                <a:spcBef>
                  <a:spcPct val="30000"/>
                </a:spcBef>
                <a:buFontTx/>
                <a:buNone/>
              </a:pPr>
              <a:endParaRPr lang="da-DK" altLang="da-DK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6E8D4023-1311-4FB4-910F-54E281982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</p:spTree>
    <p:extLst>
      <p:ext uri="{BB962C8B-B14F-4D97-AF65-F5344CB8AC3E}">
        <p14:creationId xmlns:p14="http://schemas.microsoft.com/office/powerpoint/2010/main" val="3607170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  <p:sp>
        <p:nvSpPr>
          <p:cNvPr id="4" name="Tekstboks 6">
            <a:extLst>
              <a:ext uri="{FF2B5EF4-FFF2-40B4-BE49-F238E27FC236}">
                <a16:creationId xmlns:a16="http://schemas.microsoft.com/office/drawing/2014/main" id="{1E743622-A5F4-4A7C-91D4-A6DCF56CDB43}"/>
              </a:ext>
            </a:extLst>
          </p:cNvPr>
          <p:cNvSpPr txBox="1"/>
          <p:nvPr/>
        </p:nvSpPr>
        <p:spPr>
          <a:xfrm>
            <a:off x="5117540" y="6488668"/>
            <a:ext cx="411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b="0" dirty="0">
                <a:latin typeface="Garamond" panose="02020404030301010803" pitchFamily="18" charset="0"/>
              </a:rPr>
              <a:t>Hallas, Pottegård, and Støvring  (PDS 2016)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0A86B436-F549-482E-A177-2B8B955A0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5" y="1556792"/>
            <a:ext cx="417195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62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1CA7-5209-4946-8B03-E97FB482B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88DB6-B166-4C68-B14A-D563249C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En </a:t>
            </a:r>
            <a:r>
              <a:rPr lang="da-DK" dirty="0" err="1">
                <a:latin typeface="Garamond" panose="02020404030301010803" pitchFamily="18" charset="0"/>
              </a:rPr>
              <a:t>statin</a:t>
            </a:r>
            <a:r>
              <a:rPr lang="da-DK" dirty="0">
                <a:latin typeface="Garamond" panose="02020404030301010803" pitchFamily="18" charset="0"/>
              </a:rPr>
              <a:t>-tablet om dagen?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En SSRI-tablet om dagen?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En </a:t>
            </a:r>
            <a:r>
              <a:rPr lang="da-DK" dirty="0" err="1">
                <a:latin typeface="Garamond" panose="02020404030301010803" pitchFamily="18" charset="0"/>
              </a:rPr>
              <a:t>alendronat</a:t>
            </a:r>
            <a:r>
              <a:rPr lang="da-DK" dirty="0">
                <a:latin typeface="Garamond" panose="02020404030301010803" pitchFamily="18" charset="0"/>
              </a:rPr>
              <a:t>-tablet om ugen?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1-2 </a:t>
            </a:r>
            <a:r>
              <a:rPr lang="da-DK" dirty="0" err="1">
                <a:latin typeface="Garamond" panose="02020404030301010803" pitchFamily="18" charset="0"/>
              </a:rPr>
              <a:t>panodiler</a:t>
            </a:r>
            <a:r>
              <a:rPr lang="da-DK" dirty="0">
                <a:latin typeface="Garamond" panose="02020404030301010803" pitchFamily="18" charset="0"/>
              </a:rPr>
              <a:t> 3-4 gange dagligt?</a:t>
            </a:r>
          </a:p>
        </p:txBody>
      </p:sp>
    </p:spTree>
    <p:extLst>
      <p:ext uri="{BB962C8B-B14F-4D97-AF65-F5344CB8AC3E}">
        <p14:creationId xmlns:p14="http://schemas.microsoft.com/office/powerpoint/2010/main" val="322437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937545"/>
              </p:ext>
            </p:extLst>
          </p:nvPr>
        </p:nvGraphicFramePr>
        <p:xfrm>
          <a:off x="2483768" y="4005064"/>
          <a:ext cx="4781476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/>
                        <a:t>Parametric</a:t>
                      </a:r>
                      <a:r>
                        <a:rPr lang="da-DK" dirty="0"/>
                        <a:t> WTD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NSAID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Warfarin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Bendroflumethiazide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Levothyroxine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60648"/>
            <a:ext cx="8835977" cy="3083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boks 6"/>
          <p:cNvSpPr txBox="1"/>
          <p:nvPr/>
        </p:nvSpPr>
        <p:spPr>
          <a:xfrm>
            <a:off x="5117540" y="6488668"/>
            <a:ext cx="4062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b="0" dirty="0">
                <a:latin typeface="Garamond" panose="02020404030301010803" pitchFamily="18" charset="0"/>
              </a:rPr>
              <a:t>Støvring, Pottegård, and Hallas (PDS 2016)</a:t>
            </a:r>
          </a:p>
        </p:txBody>
      </p:sp>
    </p:spTree>
    <p:extLst>
      <p:ext uri="{BB962C8B-B14F-4D97-AF65-F5344CB8AC3E}">
        <p14:creationId xmlns:p14="http://schemas.microsoft.com/office/powerpoint/2010/main" val="1993727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1143000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/>
          </p:nvPr>
        </p:nvGraphicFramePr>
        <p:xfrm>
          <a:off x="2232615" y="4221088"/>
          <a:ext cx="4592195" cy="1752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8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Sex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Age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100 pills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200 pills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300 pills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Male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50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62.7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90.2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125.2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Male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70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78.1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112.9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157.1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Female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50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65.4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92.2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126.5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Female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Garamond" panose="02020404030301010803" pitchFamily="18" charset="0"/>
                        </a:rPr>
                        <a:t>70</a:t>
                      </a:r>
                      <a:endParaRPr lang="da-DK" sz="2000" b="1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81.2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Garamond" panose="02020404030301010803" pitchFamily="18" charset="0"/>
                        </a:rPr>
                        <a:t>117.3</a:t>
                      </a:r>
                      <a:endParaRPr lang="da-DK" sz="200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Garamond" panose="02020404030301010803" pitchFamily="18" charset="0"/>
                        </a:rPr>
                        <a:t>163.1</a:t>
                      </a:r>
                      <a:endParaRPr lang="da-DK" sz="2000" dirty="0">
                        <a:effectLst/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0648"/>
            <a:ext cx="4988566" cy="378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52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88F3BD-CB12-4774-B73F-8592E65FA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5FD0BD9-42A4-44AF-BA46-A714D75D7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36" y="1860678"/>
            <a:ext cx="7524328" cy="4005005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97C46626-D089-4F55-AD20-DC9FB587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</p:spTree>
    <p:extLst>
      <p:ext uri="{BB962C8B-B14F-4D97-AF65-F5344CB8AC3E}">
        <p14:creationId xmlns:p14="http://schemas.microsoft.com/office/powerpoint/2010/main" val="202346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295889-31BD-4589-B49D-02FBADBD4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 err="1">
                <a:latin typeface="Garamond" panose="02020404030301010803" pitchFamily="18" charset="0"/>
              </a:rPr>
              <a:t>Epidemiology</a:t>
            </a:r>
            <a:r>
              <a:rPr lang="da-DK" dirty="0">
                <a:latin typeface="Garamond" panose="02020404030301010803" pitchFamily="18" charset="0"/>
              </a:rPr>
              <a:t>: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The </a:t>
            </a:r>
            <a:r>
              <a:rPr lang="da-DK" dirty="0" err="1">
                <a:latin typeface="Garamond" panose="02020404030301010803" pitchFamily="18" charset="0"/>
              </a:rPr>
              <a:t>neglected</a:t>
            </a:r>
            <a:r>
              <a:rPr lang="da-DK" dirty="0">
                <a:latin typeface="Garamond" panose="02020404030301010803" pitchFamily="18" charset="0"/>
              </a:rPr>
              <a:t> </a:t>
            </a:r>
            <a:r>
              <a:rPr lang="da-DK" dirty="0" err="1">
                <a:latin typeface="Garamond" panose="02020404030301010803" pitchFamily="18" charset="0"/>
              </a:rPr>
              <a:t>half</a:t>
            </a:r>
            <a:r>
              <a:rPr lang="da-DK" dirty="0">
                <a:latin typeface="Garamond" panose="02020404030301010803" pitchFamily="18" charset="0"/>
              </a:rPr>
              <a:t> of </a:t>
            </a:r>
            <a:r>
              <a:rPr lang="da-DK" dirty="0" err="1">
                <a:latin typeface="Garamond" panose="02020404030301010803" pitchFamily="18" charset="0"/>
              </a:rPr>
              <a:t>pharmacoepidemiology</a:t>
            </a: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da-DK" dirty="0" err="1">
                <a:latin typeface="Garamond" panose="02020404030301010803" pitchFamily="18" charset="0"/>
              </a:rPr>
              <a:t>Pharmacology</a:t>
            </a:r>
            <a:r>
              <a:rPr lang="da-DK" dirty="0">
                <a:latin typeface="Garamond" panose="02020404030301010803" pitchFamily="18" charset="0"/>
              </a:rPr>
              <a:t>: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The </a:t>
            </a:r>
            <a:r>
              <a:rPr lang="da-DK" dirty="0" err="1">
                <a:latin typeface="Garamond" panose="02020404030301010803" pitchFamily="18" charset="0"/>
              </a:rPr>
              <a:t>neglected</a:t>
            </a:r>
            <a:r>
              <a:rPr lang="da-DK" dirty="0">
                <a:latin typeface="Garamond" panose="02020404030301010803" pitchFamily="18" charset="0"/>
              </a:rPr>
              <a:t> </a:t>
            </a:r>
            <a:r>
              <a:rPr lang="da-DK" dirty="0" err="1">
                <a:latin typeface="Garamond" panose="02020404030301010803" pitchFamily="18" charset="0"/>
              </a:rPr>
              <a:t>half</a:t>
            </a:r>
            <a:r>
              <a:rPr lang="da-DK" dirty="0">
                <a:latin typeface="Garamond" panose="02020404030301010803" pitchFamily="18" charset="0"/>
              </a:rPr>
              <a:t> of </a:t>
            </a:r>
            <a:r>
              <a:rPr lang="da-DK" dirty="0" err="1">
                <a:latin typeface="Garamond" panose="02020404030301010803" pitchFamily="18" charset="0"/>
              </a:rPr>
              <a:t>pharmacoepidemiology</a:t>
            </a: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da-DK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lledresultat for mystery black box">
            <a:extLst>
              <a:ext uri="{FF2B5EF4-FFF2-40B4-BE49-F238E27FC236}">
                <a16:creationId xmlns:a16="http://schemas.microsoft.com/office/drawing/2014/main" id="{6868F592-02AE-449B-BCF0-2EB68D08E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84784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3D8458C7-48B2-47F6-A23E-CB222FA31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Eksponering</a:t>
            </a:r>
          </a:p>
        </p:txBody>
      </p:sp>
    </p:spTree>
    <p:extLst>
      <p:ext uri="{BB962C8B-B14F-4D97-AF65-F5344CB8AC3E}">
        <p14:creationId xmlns:p14="http://schemas.microsoft.com/office/powerpoint/2010/main" val="1909628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Misklassifikation</a:t>
            </a:r>
          </a:p>
        </p:txBody>
      </p:sp>
    </p:spTree>
    <p:extLst>
      <p:ext uri="{BB962C8B-B14F-4D97-AF65-F5344CB8AC3E}">
        <p14:creationId xmlns:p14="http://schemas.microsoft.com/office/powerpoint/2010/main" val="3231646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Misklassifikation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53537C-A54F-4BB7-BD0F-709321E7D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Hvad er højdeforskellen 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mellem mænd og kvinder?</a:t>
            </a:r>
          </a:p>
        </p:txBody>
      </p:sp>
    </p:spTree>
    <p:extLst>
      <p:ext uri="{BB962C8B-B14F-4D97-AF65-F5344CB8AC3E}">
        <p14:creationId xmlns:p14="http://schemas.microsoft.com/office/powerpoint/2010/main" val="212917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latin typeface="Garamond" panose="02020404030301010803" pitchFamily="18" charset="0"/>
              </a:rPr>
              <a:t>Misklassifikation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0DE182F-6DAB-4650-9DD1-BA9AE9C14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5" y="1556792"/>
            <a:ext cx="417195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0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9DCBCEBD-D668-46B4-BAAD-265A8A17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dirty="0" err="1">
                <a:latin typeface="Garamond" panose="02020404030301010803" pitchFamily="18" charset="0"/>
              </a:rPr>
              <a:t>Adherence</a:t>
            </a:r>
            <a:endParaRPr lang="da-DK" dirty="0">
              <a:latin typeface="Garamond" panose="02020404030301010803" pitchFamily="18" charset="0"/>
            </a:endParaRPr>
          </a:p>
        </p:txBody>
      </p:sp>
      <p:pic>
        <p:nvPicPr>
          <p:cNvPr id="8" name="Pladsholder til indhold 7">
            <a:extLst>
              <a:ext uri="{FF2B5EF4-FFF2-40B4-BE49-F238E27FC236}">
                <a16:creationId xmlns:a16="http://schemas.microsoft.com/office/drawing/2014/main" id="{047922E1-6ABC-4943-B88F-CE565E40B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3016" y="1268760"/>
            <a:ext cx="7437968" cy="5411007"/>
          </a:xfrm>
        </p:spPr>
      </p:pic>
    </p:spTree>
    <p:extLst>
      <p:ext uri="{BB962C8B-B14F-4D97-AF65-F5344CB8AC3E}">
        <p14:creationId xmlns:p14="http://schemas.microsoft.com/office/powerpoint/2010/main" val="3305328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17FC6-CD63-4CB6-BD3D-F91DBFB3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87D638-85B0-4FC9-9C94-5AF28EE9E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dirty="0" err="1">
                <a:latin typeface="Garamond" panose="02020404030301010803" pitchFamily="18" charset="0"/>
              </a:rPr>
              <a:t>Pharmacology</a:t>
            </a:r>
            <a:r>
              <a:rPr lang="da-DK" dirty="0">
                <a:latin typeface="Garamond" panose="02020404030301010803" pitchFamily="18" charset="0"/>
              </a:rPr>
              <a:t>: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The </a:t>
            </a:r>
            <a:r>
              <a:rPr lang="da-DK" dirty="0" err="1">
                <a:latin typeface="Garamond" panose="02020404030301010803" pitchFamily="18" charset="0"/>
              </a:rPr>
              <a:t>neglected</a:t>
            </a:r>
            <a:r>
              <a:rPr lang="da-DK" dirty="0">
                <a:latin typeface="Garamond" panose="02020404030301010803" pitchFamily="18" charset="0"/>
              </a:rPr>
              <a:t> </a:t>
            </a:r>
            <a:r>
              <a:rPr lang="da-DK" dirty="0" err="1">
                <a:latin typeface="Garamond" panose="02020404030301010803" pitchFamily="18" charset="0"/>
              </a:rPr>
              <a:t>half</a:t>
            </a:r>
            <a:r>
              <a:rPr lang="da-DK" dirty="0">
                <a:latin typeface="Garamond" panose="02020404030301010803" pitchFamily="18" charset="0"/>
              </a:rPr>
              <a:t> of </a:t>
            </a:r>
            <a:r>
              <a:rPr lang="da-DK" dirty="0" err="1">
                <a:latin typeface="Garamond" panose="02020404030301010803" pitchFamily="18" charset="0"/>
              </a:rPr>
              <a:t>pharmacoepidemiology</a:t>
            </a:r>
            <a:endParaRPr lang="da-DK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6695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1CD7D28-0611-40C8-9597-5C668E1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548680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Garamond" panose="02020404030301010803" pitchFamily="18" charset="0"/>
              </a:rPr>
              <a:t>Correctly classifying the subjects of a study in exposed or non-exposed constitutes the foundation of an epidemiologic study. </a:t>
            </a:r>
          </a:p>
          <a:p>
            <a:pPr marL="0" indent="0" algn="ctr">
              <a:buNone/>
            </a:pPr>
            <a:r>
              <a:rPr lang="en-GB" dirty="0">
                <a:latin typeface="Garamond" panose="02020404030301010803" pitchFamily="18" charset="0"/>
              </a:rPr>
              <a:t>Since by definition, in a pharmacoepidemiological study the exposure is a drug, a sound knowledge of drug utilisation, pharmacology and toxicology are essential to the design and critical appraisal of these studies.</a:t>
            </a:r>
            <a:endParaRPr lang="da-DK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da-DK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790E79-8E1A-412E-8A4D-62B83FEAA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800" dirty="0">
                <a:latin typeface="Garamond" panose="02020404030301010803" pitchFamily="18" charset="0"/>
              </a:rPr>
              <a:t>Farmakologi</a:t>
            </a:r>
          </a:p>
          <a:p>
            <a:pPr marL="0" indent="0" algn="ctr">
              <a:buNone/>
            </a:pPr>
            <a:r>
              <a:rPr lang="da-DK" sz="4800" dirty="0">
                <a:latin typeface="Garamond" panose="02020404030301010803" pitchFamily="18" charset="0"/>
              </a:rPr>
              <a:t>Eksponering</a:t>
            </a:r>
          </a:p>
          <a:p>
            <a:pPr marL="0" indent="0" algn="ctr">
              <a:buNone/>
            </a:pPr>
            <a:r>
              <a:rPr lang="da-DK" sz="4800" dirty="0">
                <a:latin typeface="Garamond" panose="02020404030301010803" pitchFamily="18" charset="0"/>
              </a:rPr>
              <a:t>Misklassifikationsbias</a:t>
            </a:r>
          </a:p>
          <a:p>
            <a:pPr marL="0" indent="0" algn="ctr">
              <a:buNone/>
            </a:pPr>
            <a:r>
              <a:rPr lang="da-DK" sz="4800" dirty="0" err="1">
                <a:latin typeface="Garamond" panose="02020404030301010803" pitchFamily="18" charset="0"/>
              </a:rPr>
              <a:t>Adherence</a:t>
            </a:r>
            <a:endParaRPr lang="da-DK" sz="4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0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Farmakologi</a:t>
            </a:r>
          </a:p>
        </p:txBody>
      </p:sp>
    </p:spTree>
    <p:extLst>
      <p:ext uri="{BB962C8B-B14F-4D97-AF65-F5344CB8AC3E}">
        <p14:creationId xmlns:p14="http://schemas.microsoft.com/office/powerpoint/2010/main" val="339269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87362-1E22-42E1-8162-3F15B578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D11DC0-2AE0-4910-9E7E-29F73A63E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Medfører brug af </a:t>
            </a:r>
            <a:r>
              <a:rPr lang="da-DK" dirty="0" err="1">
                <a:latin typeface="Garamond" panose="02020404030301010803" pitchFamily="18" charset="0"/>
              </a:rPr>
              <a:t>tranexamsyre</a:t>
            </a:r>
            <a:r>
              <a:rPr lang="da-DK" dirty="0">
                <a:latin typeface="Garamond" panose="02020404030301010803" pitchFamily="18" charset="0"/>
              </a:rPr>
              <a:t> under </a:t>
            </a:r>
            <a:r>
              <a:rPr lang="da-DK" dirty="0" err="1">
                <a:latin typeface="Garamond" panose="02020404030301010803" pitchFamily="18" charset="0"/>
              </a:rPr>
              <a:t>hoftealloplastik</a:t>
            </a:r>
            <a:r>
              <a:rPr lang="da-DK" dirty="0">
                <a:latin typeface="Garamond" panose="02020404030301010803" pitchFamily="18" charset="0"/>
              </a:rPr>
              <a:t>... ballade?</a:t>
            </a:r>
          </a:p>
          <a:p>
            <a:pPr marL="0" indent="0" algn="ctr">
              <a:buNone/>
            </a:pPr>
            <a:endParaRPr lang="da-DK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Blødning? 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Myokardieinfarkt?</a:t>
            </a:r>
          </a:p>
          <a:p>
            <a:pPr marL="0" indent="0" algn="ctr">
              <a:buNone/>
            </a:pPr>
            <a:r>
              <a:rPr lang="da-DK" dirty="0">
                <a:latin typeface="Garamond" panose="02020404030301010803" pitchFamily="18" charset="0"/>
              </a:rPr>
              <a:t>Iskæmisk stroke?</a:t>
            </a:r>
          </a:p>
        </p:txBody>
      </p:sp>
    </p:spTree>
    <p:extLst>
      <p:ext uri="{BB962C8B-B14F-4D97-AF65-F5344CB8AC3E}">
        <p14:creationId xmlns:p14="http://schemas.microsoft.com/office/powerpoint/2010/main" val="205289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Farmakologi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16EDBE-109C-420C-A6B8-51209AB00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B1524AA-E6AB-4514-97E3-31183490B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400" y="2636912"/>
            <a:ext cx="8172400" cy="2202173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9BE6DDFA-C356-4BB0-A147-4C122222DF72}"/>
              </a:ext>
            </a:extLst>
          </p:cNvPr>
          <p:cNvSpPr/>
          <p:nvPr/>
        </p:nvSpPr>
        <p:spPr>
          <a:xfrm>
            <a:off x="251520" y="3068960"/>
            <a:ext cx="972108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85ED5AB-851E-4CC9-AFAF-C7A0A3362CF9}"/>
              </a:ext>
            </a:extLst>
          </p:cNvPr>
          <p:cNvSpPr/>
          <p:nvPr/>
        </p:nvSpPr>
        <p:spPr>
          <a:xfrm>
            <a:off x="238572" y="4365129"/>
            <a:ext cx="9721080" cy="65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566EFAD-46DF-4825-8890-A56C59EE3F33}"/>
              </a:ext>
            </a:extLst>
          </p:cNvPr>
          <p:cNvSpPr/>
          <p:nvPr/>
        </p:nvSpPr>
        <p:spPr>
          <a:xfrm>
            <a:off x="286569" y="3721806"/>
            <a:ext cx="9721080" cy="302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009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BBF45-D95E-4319-A82B-9080C6C2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Farmakologi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22372D-4F12-4E67-9E33-3FFC61CFF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768" y="1700808"/>
            <a:ext cx="4844463" cy="450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61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Garamond" panose="02020404030301010803" pitchFamily="18" charset="0"/>
              </a:rPr>
              <a:t>Farmakologi</a:t>
            </a:r>
            <a:endParaRPr lang="da-DK" altLang="da-DK" b="1" dirty="0">
              <a:latin typeface="Garamond" panose="02020404030301010803" pitchFamily="18" charset="0"/>
            </a:endParaRPr>
          </a:p>
        </p:txBody>
      </p:sp>
      <p:sp>
        <p:nvSpPr>
          <p:cNvPr id="25" name="Line 84"/>
          <p:cNvSpPr>
            <a:spLocks noChangeShapeType="1"/>
          </p:cNvSpPr>
          <p:nvPr/>
        </p:nvSpPr>
        <p:spPr bwMode="auto">
          <a:xfrm flipV="1">
            <a:off x="2123728" y="4573587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9" name="AutoShape 798"/>
          <p:cNvSpPr>
            <a:spLocks noChangeArrowheads="1"/>
          </p:cNvSpPr>
          <p:nvPr/>
        </p:nvSpPr>
        <p:spPr bwMode="auto">
          <a:xfrm>
            <a:off x="3124200" y="4495800"/>
            <a:ext cx="152400" cy="152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19" name="Line 84">
            <a:extLst>
              <a:ext uri="{FF2B5EF4-FFF2-40B4-BE49-F238E27FC236}">
                <a16:creationId xmlns:a16="http://schemas.microsoft.com/office/drawing/2014/main" id="{E76DBBF1-6E94-431E-8D74-70EE8A8312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3728" y="4721795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8" name="AutoShape 798">
            <a:extLst>
              <a:ext uri="{FF2B5EF4-FFF2-40B4-BE49-F238E27FC236}">
                <a16:creationId xmlns:a16="http://schemas.microsoft.com/office/drawing/2014/main" id="{EFE3D741-2BE8-47A8-BA17-9D23049D2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653136"/>
            <a:ext cx="152400" cy="1524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20" name="Line 84">
            <a:extLst>
              <a:ext uri="{FF2B5EF4-FFF2-40B4-BE49-F238E27FC236}">
                <a16:creationId xmlns:a16="http://schemas.microsoft.com/office/drawing/2014/main" id="{C8C3FFCC-4A74-43A6-997A-AFFFCB16E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486" y="3611116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1" name="Line 84">
            <a:extLst>
              <a:ext uri="{FF2B5EF4-FFF2-40B4-BE49-F238E27FC236}">
                <a16:creationId xmlns:a16="http://schemas.microsoft.com/office/drawing/2014/main" id="{1CD52DD9-82F7-4BAD-87BA-E425188B07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836" y="3771455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31" name="AutoShape 798"/>
          <p:cNvSpPr>
            <a:spLocks noChangeArrowheads="1"/>
          </p:cNvSpPr>
          <p:nvPr/>
        </p:nvSpPr>
        <p:spPr bwMode="auto">
          <a:xfrm>
            <a:off x="1371600" y="3535363"/>
            <a:ext cx="152400" cy="152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15" name="AutoShape 798">
            <a:extLst>
              <a:ext uri="{FF2B5EF4-FFF2-40B4-BE49-F238E27FC236}">
                <a16:creationId xmlns:a16="http://schemas.microsoft.com/office/drawing/2014/main" id="{788D3AF7-9BEE-4E34-9829-EAD120539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87763"/>
            <a:ext cx="152400" cy="1524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22" name="Line 84">
            <a:extLst>
              <a:ext uri="{FF2B5EF4-FFF2-40B4-BE49-F238E27FC236}">
                <a16:creationId xmlns:a16="http://schemas.microsoft.com/office/drawing/2014/main" id="{E497F09C-16BF-472B-922F-6354EF788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5160" y="2902321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3" name="Line 84">
            <a:extLst>
              <a:ext uri="{FF2B5EF4-FFF2-40B4-BE49-F238E27FC236}">
                <a16:creationId xmlns:a16="http://schemas.microsoft.com/office/drawing/2014/main" id="{00523B9D-E931-4D02-944E-528B53A80A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1510" y="3062660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4" name="AutoShape 798">
            <a:extLst>
              <a:ext uri="{FF2B5EF4-FFF2-40B4-BE49-F238E27FC236}">
                <a16:creationId xmlns:a16="http://schemas.microsoft.com/office/drawing/2014/main" id="{EAA71395-6B3E-4FAB-BBDD-02A4D1238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274" y="2826568"/>
            <a:ext cx="152400" cy="152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37" name="AutoShape 798">
            <a:extLst>
              <a:ext uri="{FF2B5EF4-FFF2-40B4-BE49-F238E27FC236}">
                <a16:creationId xmlns:a16="http://schemas.microsoft.com/office/drawing/2014/main" id="{0E32A1CD-3F19-455C-8433-F03408C8D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274" y="2978968"/>
            <a:ext cx="152400" cy="1524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38" name="Line 84">
            <a:extLst>
              <a:ext uri="{FF2B5EF4-FFF2-40B4-BE49-F238E27FC236}">
                <a16:creationId xmlns:a16="http://schemas.microsoft.com/office/drawing/2014/main" id="{CC26F692-9E1D-4415-8F82-52C3EFAB99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1594" y="2124062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39" name="Line 84">
            <a:extLst>
              <a:ext uri="{FF2B5EF4-FFF2-40B4-BE49-F238E27FC236}">
                <a16:creationId xmlns:a16="http://schemas.microsoft.com/office/drawing/2014/main" id="{D983C788-890E-4733-8A45-DB3B9CBB5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944" y="2284401"/>
            <a:ext cx="1061432" cy="7541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" name="AutoShape 798">
            <a:extLst>
              <a:ext uri="{FF2B5EF4-FFF2-40B4-BE49-F238E27FC236}">
                <a16:creationId xmlns:a16="http://schemas.microsoft.com/office/drawing/2014/main" id="{46BCCB1E-EFAF-466D-A308-F066D8744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708" y="2048309"/>
            <a:ext cx="152400" cy="152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  <p:sp>
        <p:nvSpPr>
          <p:cNvPr id="41" name="AutoShape 798">
            <a:extLst>
              <a:ext uri="{FF2B5EF4-FFF2-40B4-BE49-F238E27FC236}">
                <a16:creationId xmlns:a16="http://schemas.microsoft.com/office/drawing/2014/main" id="{5C0F1B93-2ACE-4EE2-9D6D-42AEC342A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708" y="2200709"/>
            <a:ext cx="152400" cy="1524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12700">
            <a:solidFill>
              <a:srgbClr val="B2B2B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3577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-0.25 -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-0.25 1.1111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25 -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25 -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25 -1.1111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5 -7.40741E-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25 4.8148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-0.25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9" grpId="0" animBg="1"/>
      <p:bldP spid="20" grpId="0" animBg="1"/>
      <p:bldP spid="21" grpId="0" animBg="1"/>
      <p:bldP spid="31" grpId="0" animBg="1"/>
      <p:bldP spid="15" grpId="0" animBg="1"/>
      <p:bldP spid="22" grpId="0" animBg="1"/>
      <p:bldP spid="23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11041</TotalTime>
  <Pages>0</Pages>
  <Words>242</Words>
  <Characters>0</Characters>
  <Application>Microsoft Office PowerPoint</Application>
  <PresentationFormat>On-screen Show (4:3)</PresentationFormat>
  <Lines>0</Lines>
  <Paragraphs>99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ＭＳ Ｐゴシック</vt:lpstr>
      <vt:lpstr>Arial</vt:lpstr>
      <vt:lpstr>Calibri</vt:lpstr>
      <vt:lpstr>Garamond</vt:lpstr>
      <vt:lpstr>Gill Sans</vt:lpstr>
      <vt:lpstr>Times New Roman</vt:lpstr>
      <vt:lpstr>ヒラギノ角ゴ ProN W3</vt:lpstr>
      <vt:lpstr>Kontortema</vt:lpstr>
      <vt:lpstr>Overvejelser om exposure</vt:lpstr>
      <vt:lpstr>PowerPoint Presentation</vt:lpstr>
      <vt:lpstr>PowerPoint Presentation</vt:lpstr>
      <vt:lpstr>PowerPoint Presentation</vt:lpstr>
      <vt:lpstr>Farmakologi</vt:lpstr>
      <vt:lpstr>PowerPoint Presentation</vt:lpstr>
      <vt:lpstr>Farmakologi</vt:lpstr>
      <vt:lpstr>Farmakologi</vt:lpstr>
      <vt:lpstr>Farmakologi</vt:lpstr>
      <vt:lpstr>Farmakologi</vt:lpstr>
      <vt:lpstr>PowerPoint Presentation</vt:lpstr>
      <vt:lpstr>Eksponering</vt:lpstr>
      <vt:lpstr>Eksponering</vt:lpstr>
      <vt:lpstr>Eksponering</vt:lpstr>
      <vt:lpstr>Eksponering</vt:lpstr>
      <vt:lpstr>PowerPoint Presentation</vt:lpstr>
      <vt:lpstr>PowerPoint Presentation</vt:lpstr>
      <vt:lpstr>PowerPoint Presentation</vt:lpstr>
      <vt:lpstr>Eksponering</vt:lpstr>
      <vt:lpstr>Eksponering</vt:lpstr>
      <vt:lpstr>Misklassifikation</vt:lpstr>
      <vt:lpstr>Misklassifikation</vt:lpstr>
      <vt:lpstr>Misklassifikation</vt:lpstr>
      <vt:lpstr>Adherence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Steens (Høyer og Kærn)</dc:creator>
  <cp:lastModifiedBy>Anton Pottegård</cp:lastModifiedBy>
  <cp:revision>186</cp:revision>
  <dcterms:created xsi:type="dcterms:W3CDTF">2009-06-26T14:20:50Z</dcterms:created>
  <dcterms:modified xsi:type="dcterms:W3CDTF">2018-03-21T09:17:19Z</dcterms:modified>
</cp:coreProperties>
</file>