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16" r:id="rId1"/>
  </p:sldMasterIdLst>
  <p:notesMasterIdLst>
    <p:notesMasterId r:id="rId31"/>
  </p:notesMasterIdLst>
  <p:handoutMasterIdLst>
    <p:handoutMasterId r:id="rId32"/>
  </p:handoutMasterIdLst>
  <p:sldIdLst>
    <p:sldId id="260" r:id="rId2"/>
    <p:sldId id="261" r:id="rId3"/>
    <p:sldId id="262" r:id="rId4"/>
    <p:sldId id="384" r:id="rId5"/>
    <p:sldId id="319" r:id="rId6"/>
    <p:sldId id="321" r:id="rId7"/>
    <p:sldId id="323" r:id="rId8"/>
    <p:sldId id="267" r:id="rId9"/>
    <p:sldId id="324" r:id="rId10"/>
    <p:sldId id="325" r:id="rId11"/>
    <p:sldId id="332" r:id="rId12"/>
    <p:sldId id="344" r:id="rId13"/>
    <p:sldId id="345" r:id="rId14"/>
    <p:sldId id="273" r:id="rId15"/>
    <p:sldId id="352" r:id="rId16"/>
    <p:sldId id="376" r:id="rId17"/>
    <p:sldId id="336" r:id="rId18"/>
    <p:sldId id="334" r:id="rId19"/>
    <p:sldId id="335" r:id="rId20"/>
    <p:sldId id="280" r:id="rId21"/>
    <p:sldId id="279" r:id="rId22"/>
    <p:sldId id="377" r:id="rId23"/>
    <p:sldId id="379" r:id="rId24"/>
    <p:sldId id="381" r:id="rId25"/>
    <p:sldId id="385" r:id="rId26"/>
    <p:sldId id="382" r:id="rId27"/>
    <p:sldId id="380" r:id="rId28"/>
    <p:sldId id="383" r:id="rId29"/>
    <p:sldId id="378" r:id="rId30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llemlayout 3 - 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Mørkt layout 1 - Marker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Mørkt layout 2 - Markering 5/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83764" autoAdjust="0"/>
  </p:normalViewPr>
  <p:slideViewPr>
    <p:cSldViewPr>
      <p:cViewPr varScale="1">
        <p:scale>
          <a:sx n="52" d="100"/>
          <a:sy n="52" d="100"/>
        </p:scale>
        <p:origin x="114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918E842B-062E-4026-A941-B7D582E48D75}" type="datetime1">
              <a:rPr lang="da-DK"/>
              <a:pPr>
                <a:defRPr/>
              </a:pPr>
              <a:t>21-03-2018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DAD846-F6F3-444D-8252-D60C801EF061}" type="slidenum">
              <a:rPr lang="da-DK" altLang="da-DK"/>
              <a:pPr/>
              <a:t>‹#›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31547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1402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MS PGothic" pitchFamily="34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MS PGothic" pitchFamily="34" charset="-128"/>
        <a:cs typeface="ＭＳ Ｐゴシック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MS PGothic" pitchFamily="34" charset="-128"/>
        <a:cs typeface="ＭＳ Ｐゴシック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MS PGothic" pitchFamily="34" charset="-128"/>
        <a:cs typeface="ＭＳ Ｐゴシック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MS PGothic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D579E1E3-0579-4DA3-8195-D50AEBD603B9}" type="slidenum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1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699" cap="flat"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/>
          <a:lstStyle/>
          <a:p>
            <a:pPr eaLnBrk="1" hangingPunct="1"/>
            <a:endParaRPr lang="en-US" altLang="da-DK">
              <a:latin typeface="Gill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6851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A-kursus, Farmakoøkonomi, Syddansk Universitet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AA341448-3B25-496A-B92F-23E2F6B82A49}" type="datetime1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21-03-2018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Modellering ved osteoporose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F627E333-41A8-4E38-A347-EB5B2414C90D}" type="slidenum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14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699" cap="flat"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/>
          <a:lstStyle/>
          <a:p>
            <a:pPr eaLnBrk="1" hangingPunct="1"/>
            <a:endParaRPr lang="da-DK" altLang="da-DK">
              <a:latin typeface="Gill San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A-kursus, Farmakoøkonomi, Syddansk Universitet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AA341448-3B25-496A-B92F-23E2F6B82A49}" type="datetime1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21-03-2018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Modellering ved osteoporose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F627E333-41A8-4E38-A347-EB5B2414C90D}" type="slidenum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15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699" cap="flat"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/>
          <a:lstStyle/>
          <a:p>
            <a:pPr eaLnBrk="1" hangingPunct="1"/>
            <a:endParaRPr lang="da-DK" altLang="da-DK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85772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22960E-C6B9-4A81-B7E2-8B72A1D82B00}" type="slidenum">
              <a:rPr lang="da-DK" altLang="da-DK" sz="1200" b="0"/>
              <a:pPr/>
              <a:t>17</a:t>
            </a:fld>
            <a:endParaRPr lang="da-DK" altLang="da-DK" sz="1200" b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699"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GB" altLang="da-DK" dirty="0"/>
          </a:p>
        </p:txBody>
      </p:sp>
    </p:spTree>
    <p:extLst>
      <p:ext uri="{BB962C8B-B14F-4D97-AF65-F5344CB8AC3E}">
        <p14:creationId xmlns:p14="http://schemas.microsoft.com/office/powerpoint/2010/main" val="274805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632BBA-3B21-4D34-86CC-57D5D358C050}" type="slidenum">
              <a:rPr lang="da-DK" altLang="da-DK" sz="1200" b="0"/>
              <a:pPr/>
              <a:t>18</a:t>
            </a:fld>
            <a:endParaRPr lang="da-DK" altLang="da-DK" sz="1200" b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699"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032774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232462-9A88-41B7-82A8-6767C751833A}" type="slidenum">
              <a:rPr lang="da-DK" altLang="da-DK" sz="1200" b="0"/>
              <a:pPr/>
              <a:t>19</a:t>
            </a:fld>
            <a:endParaRPr lang="da-DK" altLang="da-DK" sz="1200" b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699" cap="flat"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900711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CC93-EFC0-4A23-98CF-C27F075F1CDD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6530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CC93-EFC0-4A23-98CF-C27F075F1CDD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9549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ECC93-EFC0-4A23-98CF-C27F075F1CDD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491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246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6E89CF5F-7BC9-4B39-BE20-0A7282812BBD}" type="slidenum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2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699" cap="flat"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/>
          <a:lstStyle/>
          <a:p>
            <a:pPr eaLnBrk="1" hangingPunct="1"/>
            <a:endParaRPr lang="en-US" altLang="da-DK">
              <a:latin typeface="Gill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dirty="0">
              <a:latin typeface="Gill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dirty="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64288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13B71F-9BEE-42C6-8A09-CF942C3CB2C2}" type="slidenum">
              <a:rPr lang="da-DK" altLang="da-DK" sz="1200" b="0" smtClean="0"/>
              <a:pPr/>
              <a:t>7</a:t>
            </a:fld>
            <a:endParaRPr lang="da-DK" altLang="da-DK" sz="1200" b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699"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GB" altLang="da-D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A-kursus, Farmakoøkonomi, Syddansk Universitet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806C13AE-85A8-47C8-9F7A-A1A439A79581}" type="datetime1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21-03-2018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Modellering ved osteoporose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A55AF587-2ABC-43B9-93D1-050D3565E7D8}" type="slidenum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8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699"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/>
          <a:lstStyle/>
          <a:p>
            <a:pPr eaLnBrk="1" hangingPunct="1"/>
            <a:endParaRPr lang="da-DK" altLang="da-DK" dirty="0">
              <a:latin typeface="Gill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A-kursus, Farmakoøkonomi, Syddansk Universitet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806C13AE-85A8-47C8-9F7A-A1A439A79581}" type="datetime1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21-03-2018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Modellering ved osteoporose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A55AF587-2ABC-43B9-93D1-050D3565E7D8}" type="slidenum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9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699"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/>
          <a:lstStyle/>
          <a:p>
            <a:pPr eaLnBrk="1" hangingPunct="1"/>
            <a:endParaRPr lang="da-DK" altLang="da-DK">
              <a:latin typeface="Gill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A-kursus, Farmakoøkonomi, Syddansk Universitet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806C13AE-85A8-47C8-9F7A-A1A439A79581}" type="datetime1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21-03-2018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t>Modellering ved osteoporose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/>
                <a:ea typeface="MS PGothic" pitchFamily="34" charset="-128"/>
              </a:defRPr>
            </a:lvl9pPr>
          </a:lstStyle>
          <a:p>
            <a:pPr eaLnBrk="1" hangingPunct="1"/>
            <a:fld id="{A55AF587-2ABC-43B9-93D1-050D3565E7D8}" type="slidenum">
              <a:rPr lang="da-DK" altLang="da-DK">
                <a:latin typeface="Arial" pitchFamily="34" charset="0"/>
                <a:ea typeface="ヒラギノ角ゴ ProN W3"/>
                <a:cs typeface="ヒラギノ角ゴ ProN W3"/>
              </a:rPr>
              <a:pPr eaLnBrk="1" hangingPunct="1"/>
              <a:t>10</a:t>
            </a:fld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w="12699"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/>
          <a:lstStyle/>
          <a:p>
            <a:pPr eaLnBrk="1" hangingPunct="1"/>
            <a:endParaRPr lang="da-DK" altLang="da-DK">
              <a:latin typeface="Gill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19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58E7-63D2-4CAB-A59A-D31BA70EA628}" type="datetime5">
              <a:rPr lang="da-DK"/>
              <a:pPr>
                <a:defRPr/>
              </a:pPr>
              <a:t>marts 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B9C1-B5C4-4CF3-81B4-CC756675C698}" type="slidenum">
              <a:rPr lang="en-GB" altLang="da-DK"/>
              <a:pPr/>
              <a:t>‹#›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43203386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80E84-8099-4C29-AA79-0E7D4E564EA1}" type="datetime5">
              <a:rPr lang="da-DK"/>
              <a:pPr>
                <a:defRPr/>
              </a:pPr>
              <a:t>marts 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BBB54-0050-4FED-B10C-5F471FA92F9E}" type="slidenum">
              <a:rPr lang="en-GB" altLang="da-DK"/>
              <a:pPr/>
              <a:t>‹#›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993550719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DD1B-3824-4FE7-BBC4-E30E9946DD2E}" type="datetime5">
              <a:rPr lang="da-DK"/>
              <a:pPr>
                <a:defRPr/>
              </a:pPr>
              <a:t>marts 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7229B-6C50-473A-AF88-D46E144E9F96}" type="slidenum">
              <a:rPr lang="en-GB" altLang="da-DK"/>
              <a:pPr/>
              <a:t>‹#›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045653377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B95BD-C718-43BB-87E1-DF308DD46E2A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19943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036DC-BDF5-43EE-A3CA-1A40840BABAF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7962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8B09C-9A8B-4080-8FC4-A1497DE2BE5A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33785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45883-1F3D-4526-883E-90AECC9B6A51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26966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4555F-05DA-4E30-9E81-451EA2C11C0A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269652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DBC5E-D44E-4AD2-9BFE-CED4CF0A1587}" type="datetime5">
              <a:rPr lang="da-DK"/>
              <a:pPr>
                <a:defRPr/>
              </a:pPr>
              <a:t>marts 2018</a:t>
            </a:fld>
            <a:endParaRPr lang="en-GB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23678-EB8B-4549-8DCF-13A40590BC01}" type="slidenum">
              <a:rPr lang="en-GB" altLang="da-DK"/>
              <a:pPr/>
              <a:t>‹#›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8769747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4867-E7BE-45C8-9EE8-F1C1F49A6047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25079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16C1C-BDCA-476C-B70E-49BCD92A4C23}" type="slidenum">
              <a:rPr lang="en-US" altLang="da-DK"/>
              <a:pPr/>
              <a:t>‹#›</a:t>
            </a:fld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4568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A9D4A9-96E0-4EE7-A263-2F53FF1BA173}" type="datetime5">
              <a:rPr lang="da-DK"/>
              <a:pPr>
                <a:defRPr/>
              </a:pPr>
              <a:t>marts 2018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6554547D-C2A6-48DA-A12C-F664BE14089A}" type="slidenum">
              <a:rPr lang="en-GB" altLang="da-DK"/>
              <a:pPr/>
              <a:t>‹#›</a:t>
            </a:fld>
            <a:endParaRPr lang="en-GB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36" r:id="rId7"/>
    <p:sldLayoutId id="2147483944" r:id="rId8"/>
    <p:sldLayoutId id="2147483945" r:id="rId9"/>
    <p:sldLayoutId id="2147483937" r:id="rId10"/>
    <p:sldLayoutId id="2147483938" r:id="rId11"/>
  </p:sldLayoutIdLst>
  <p:hf hdr="0" ft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pottegaard.dk/download/PSlitteratur.zi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33550"/>
            <a:ext cx="8066088" cy="1143000"/>
          </a:xfrm>
          <a:noFill/>
        </p:spPr>
        <p:txBody>
          <a:bodyPr lIns="92075" tIns="46038" rIns="92075" bIns="46038"/>
          <a:lstStyle/>
          <a:p>
            <a:pPr algn="ctr"/>
            <a:r>
              <a:rPr lang="en-US" altLang="da-DK" sz="5400" dirty="0">
                <a:latin typeface="Garamond" pitchFamily="18" charset="0"/>
              </a:rPr>
              <a:t>Confounding </a:t>
            </a:r>
            <a:endParaRPr lang="da-DK" altLang="da-DK" sz="5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950913" y="3401616"/>
            <a:ext cx="7239000" cy="212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endParaRPr lang="da-DK" altLang="da-DK" sz="2400" dirty="0">
              <a:latin typeface="Garamond" panose="02020404030301010803" pitchFamily="18" charset="0"/>
              <a:ea typeface="ヒラギノ角ゴ ProN W3"/>
              <a:cs typeface="ヒラギノ角ゴ ProN W3"/>
            </a:endParaRP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For restriktiv = den statistiske styrke kan blive problematisk</a:t>
            </a: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Manglende repræsentativitet</a:t>
            </a: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Kan sådan set blot gøres i analysen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4213" y="260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/>
            <a:r>
              <a:rPr lang="da-DK" altLang="da-DK" sz="4000" b="1" dirty="0">
                <a:latin typeface="Garamond" pitchFamily="18" charset="0"/>
              </a:rPr>
              <a:t>Restriktion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5413" y="1559104"/>
            <a:ext cx="3810000" cy="36576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da-DK" altLang="da-DK" sz="12000" b="1" dirty="0">
                <a:latin typeface="Garamond" panose="02020404030301010803" pitchFamily="18" charset="0"/>
              </a:rPr>
              <a:t>?</a:t>
            </a:r>
            <a:endParaRPr lang="en-GB" altLang="da-DK" sz="1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7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000" b="1" dirty="0">
                <a:latin typeface="Garamond" panose="02020404030301010803" pitchFamily="18" charset="0"/>
              </a:rPr>
              <a:t>Stratifikation I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288718"/>
              </p:ext>
            </p:extLst>
          </p:nvPr>
        </p:nvGraphicFramePr>
        <p:xfrm>
          <a:off x="1524000" y="1484784"/>
          <a:ext cx="6096000" cy="1244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591820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9854616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27315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878321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15412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All</a:t>
                      </a:r>
                      <a:r>
                        <a:rPr lang="da-DK" baseline="0" dirty="0"/>
                        <a:t> </a:t>
                      </a:r>
                      <a:endParaRPr lang="da-DK" dirty="0"/>
                    </a:p>
                    <a:p>
                      <a:r>
                        <a:rPr lang="da-DK" dirty="0"/>
                        <a:t>(n=3000)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Individuals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Outcomes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03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Non-user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16.4%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1.0 (ref.)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068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36.0%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96179"/>
                  </a:ext>
                </a:extLst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65619"/>
              </p:ext>
            </p:extLst>
          </p:nvPr>
        </p:nvGraphicFramePr>
        <p:xfrm>
          <a:off x="1524000" y="2996952"/>
          <a:ext cx="6096000" cy="1244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591820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9854616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27315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878321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15412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Men</a:t>
                      </a:r>
                      <a:r>
                        <a:rPr lang="da-DK" baseline="0" dirty="0"/>
                        <a:t> </a:t>
                      </a:r>
                      <a:endParaRPr lang="da-DK" dirty="0"/>
                    </a:p>
                    <a:p>
                      <a:r>
                        <a:rPr lang="da-DK" dirty="0"/>
                        <a:t>(n=2000)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Individuals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Outcomes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03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Non-user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1.0 (ref.)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068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40.0%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2.00</a:t>
                      </a:r>
                      <a:r>
                        <a:rPr lang="da-DK" baseline="0" dirty="0"/>
                        <a:t> 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96179"/>
                  </a:ext>
                </a:extLst>
              </a:tr>
            </a:tbl>
          </a:graphicData>
        </a:graphic>
      </p:graphicFrame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61031"/>
              </p:ext>
            </p:extLst>
          </p:nvPr>
        </p:nvGraphicFramePr>
        <p:xfrm>
          <a:off x="1524000" y="4509120"/>
          <a:ext cx="6096000" cy="1244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591820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9854616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27315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878321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15412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Women</a:t>
                      </a:r>
                      <a:r>
                        <a:rPr lang="da-DK" baseline="0" dirty="0"/>
                        <a:t> </a:t>
                      </a:r>
                      <a:endParaRPr lang="da-DK" dirty="0"/>
                    </a:p>
                    <a:p>
                      <a:r>
                        <a:rPr lang="da-DK" dirty="0"/>
                        <a:t>(n=1000)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Individuals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Outcomes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03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Non-user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1.0 (ref.)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068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96179"/>
                  </a:ext>
                </a:extLst>
              </a:tr>
            </a:tbl>
          </a:graphicData>
        </a:graphic>
      </p:graphicFrame>
      <p:sp>
        <p:nvSpPr>
          <p:cNvPr id="12" name="Rektangel 11"/>
          <p:cNvSpPr/>
          <p:nvPr/>
        </p:nvSpPr>
        <p:spPr>
          <a:xfrm>
            <a:off x="610597" y="2853138"/>
            <a:ext cx="7489795" cy="3096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Picture 2" descr="http://www.theanswerpage.com/uploaded/images/statsweek7/statsWeek7_1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3278"/>
            <a:ext cx="1872208" cy="116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91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000" b="1" dirty="0">
                <a:latin typeface="Garamond" panose="02020404030301010803" pitchFamily="18" charset="0"/>
              </a:rPr>
              <a:t>Stratifikation II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340768"/>
            <a:ext cx="5616624" cy="5354007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827584" y="1340768"/>
            <a:ext cx="7687766" cy="165618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615060" y="3842385"/>
            <a:ext cx="7629348" cy="283372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389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4000" b="1" dirty="0">
                <a:latin typeface="Garamond" panose="02020404030301010803" pitchFamily="18" charset="0"/>
              </a:rPr>
              <a:t>Stratifikation III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725" y="1690688"/>
            <a:ext cx="751454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0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algn="ctr"/>
            <a:r>
              <a:rPr lang="da-DK" altLang="da-DK" sz="4000" b="1" dirty="0" err="1">
                <a:latin typeface="Garamond" panose="02020404030301010803" pitchFamily="18" charset="0"/>
              </a:rPr>
              <a:t>Multivariat</a:t>
            </a:r>
            <a:r>
              <a:rPr lang="da-DK" altLang="da-DK" sz="4000" b="1" dirty="0">
                <a:latin typeface="Garamond" panose="02020404030301010803" pitchFamily="18" charset="0"/>
              </a:rPr>
              <a:t> analyse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71500" y="1772816"/>
            <a:ext cx="8001000" cy="4401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altLang="da-DK" sz="28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Data er ”</a:t>
            </a:r>
            <a:r>
              <a:rPr lang="da-DK" altLang="da-DK" sz="28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fitted</a:t>
            </a:r>
            <a:r>
              <a:rPr lang="da-DK" altLang="da-DK" sz="28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” ind i en matematisk model (logistisk regression, Cox regression, Poisson regression, binær regression </a:t>
            </a:r>
            <a:r>
              <a:rPr lang="da-DK" altLang="da-DK" sz="28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etc</a:t>
            </a:r>
            <a:r>
              <a:rPr lang="da-DK" altLang="da-DK" sz="28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), hvorved en række variable er kontrolleret på samme tid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8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Kan håndtere et stort antal variable</a:t>
            </a: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8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Black </a:t>
            </a:r>
            <a:r>
              <a:rPr lang="da-DK" altLang="da-DK" sz="28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box</a:t>
            </a:r>
            <a:endParaRPr lang="da-DK" altLang="da-DK" sz="2800" dirty="0">
              <a:latin typeface="Garamond" panose="02020404030301010803" pitchFamily="18" charset="0"/>
              <a:ea typeface="ヒラギノ角ゴ ProN W3"/>
              <a:cs typeface="ヒラギノ角ゴ ProN W3"/>
            </a:endParaRP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8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”Small </a:t>
            </a:r>
            <a:r>
              <a:rPr lang="da-DK" altLang="da-DK" sz="28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number</a:t>
            </a:r>
            <a:r>
              <a:rPr lang="da-DK" altLang="da-DK" sz="28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” bias?</a:t>
            </a: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endParaRPr lang="da-DK" altLang="da-DK" sz="2800" dirty="0">
              <a:latin typeface="Garamond" panose="02020404030301010803" pitchFamily="18" charset="0"/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algn="ctr"/>
            <a:r>
              <a:rPr lang="da-DK" altLang="da-DK" sz="4000" b="1" dirty="0">
                <a:latin typeface="Garamond" panose="02020404030301010803" pitchFamily="18" charset="0"/>
              </a:rPr>
              <a:t>”small </a:t>
            </a:r>
            <a:r>
              <a:rPr lang="da-DK" altLang="da-DK" sz="4000" b="1" dirty="0" err="1">
                <a:latin typeface="Garamond" panose="02020404030301010803" pitchFamily="18" charset="0"/>
              </a:rPr>
              <a:t>number</a:t>
            </a:r>
            <a:r>
              <a:rPr lang="da-DK" altLang="da-DK" sz="4000" b="1" dirty="0">
                <a:latin typeface="Garamond" panose="02020404030301010803" pitchFamily="18" charset="0"/>
              </a:rPr>
              <a:t>” bias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05" y="1988840"/>
            <a:ext cx="7080789" cy="431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94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latin typeface="Garamond" panose="02020404030301010803" pitchFamily="18" charset="0"/>
              </a:rPr>
              <a:t>Brug af </a:t>
            </a:r>
            <a:r>
              <a:rPr lang="da-DK" b="1" dirty="0" err="1">
                <a:latin typeface="Garamond" panose="02020404030301010803" pitchFamily="18" charset="0"/>
              </a:rPr>
              <a:t>warfarin</a:t>
            </a:r>
            <a:r>
              <a:rPr lang="da-DK" b="1" dirty="0">
                <a:latin typeface="Garamond" panose="02020404030301010803" pitchFamily="18" charset="0"/>
              </a:rPr>
              <a:t> og risiko for SAH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90534"/>
              </p:ext>
            </p:extLst>
          </p:nvPr>
        </p:nvGraphicFramePr>
        <p:xfrm>
          <a:off x="577826" y="1988840"/>
          <a:ext cx="8100900" cy="2545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09135">
                  <a:extLst>
                    <a:ext uri="{9D8B030D-6E8A-4147-A177-3AD203B41FA5}">
                      <a16:colId xmlns:a16="http://schemas.microsoft.com/office/drawing/2014/main" val="1882528771"/>
                    </a:ext>
                  </a:extLst>
                </a:gridCol>
                <a:gridCol w="931225">
                  <a:extLst>
                    <a:ext uri="{9D8B030D-6E8A-4147-A177-3AD203B41FA5}">
                      <a16:colId xmlns:a16="http://schemas.microsoft.com/office/drawing/2014/main" val="3436635283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1459008116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35471058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398909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effectLst/>
                          <a:latin typeface="Garamond" panose="02020404030301010803" pitchFamily="18" charset="0"/>
                        </a:rPr>
                        <a:t>Cases</a:t>
                      </a:r>
                      <a:endParaRPr lang="da-DK" sz="18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1" u="none" strike="noStrike" dirty="0">
                          <a:effectLst/>
                          <a:latin typeface="Garamond" panose="02020404030301010803" pitchFamily="18" charset="0"/>
                        </a:rPr>
                        <a:t>Kontroller</a:t>
                      </a:r>
                      <a:endParaRPr lang="da-DK" sz="18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 err="1">
                          <a:effectLst/>
                          <a:latin typeface="Garamond" panose="02020404030301010803" pitchFamily="18" charset="0"/>
                        </a:rPr>
                        <a:t>Crude</a:t>
                      </a:r>
                      <a:r>
                        <a:rPr lang="da-DK" sz="1800" b="1" u="none" strike="noStrike" dirty="0">
                          <a:effectLst/>
                          <a:latin typeface="Garamond" panose="02020404030301010803" pitchFamily="18" charset="0"/>
                        </a:rPr>
                        <a:t> OR *</a:t>
                      </a:r>
                      <a:endParaRPr lang="da-DK" sz="18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u="none" strike="noStrike" dirty="0" err="1">
                          <a:effectLst/>
                          <a:latin typeface="Garamond" panose="02020404030301010803" pitchFamily="18" charset="0"/>
                        </a:rPr>
                        <a:t>Adjusted</a:t>
                      </a:r>
                      <a:r>
                        <a:rPr lang="da-DK" sz="1800" b="1" u="none" strike="noStrike" baseline="0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da-DK" sz="1800" b="1" u="none" strike="noStrike" dirty="0">
                          <a:effectLst/>
                          <a:latin typeface="Garamond" panose="02020404030301010803" pitchFamily="18" charset="0"/>
                        </a:rPr>
                        <a:t>OR **</a:t>
                      </a:r>
                      <a:endParaRPr lang="da-DK" sz="1800" b="1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00773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Never 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6,885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280,381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1.00 (ref.)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1.00 (ref.)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430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Ever 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10,728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1.53 (1.37-1.70)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1.36 (1.22-1.51)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8698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da-DK" sz="1800" b="0" i="0" u="none" strike="noStrike" dirty="0" err="1">
                          <a:effectLst/>
                          <a:latin typeface="Garamond" panose="02020404030301010803" pitchFamily="18" charset="0"/>
                        </a:rPr>
                        <a:t>Recency</a:t>
                      </a:r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 of </a:t>
                      </a:r>
                      <a:r>
                        <a:rPr lang="da-DK" sz="1800" b="0" i="0" u="none" strike="noStrike" dirty="0" err="1">
                          <a:effectLst/>
                          <a:latin typeface="Garamond" panose="02020404030301010803" pitchFamily="18" charset="0"/>
                        </a:rPr>
                        <a:t>use</a:t>
                      </a:r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18022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  </a:t>
                      </a:r>
                      <a:r>
                        <a:rPr lang="da-DK" sz="1800" b="0" i="0" u="none" strike="noStrike" dirty="0" err="1">
                          <a:effectLst/>
                          <a:latin typeface="Garamond" panose="02020404030301010803" pitchFamily="18" charset="0"/>
                        </a:rPr>
                        <a:t>Current</a:t>
                      </a:r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da-DK" sz="1800" b="0" i="0" u="none" strike="noStrike" dirty="0" err="1">
                          <a:effectLst/>
                          <a:latin typeface="Garamond" panose="02020404030301010803" pitchFamily="18" charset="0"/>
                        </a:rPr>
                        <a:t>use</a:t>
                      </a:r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6,282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1.90 (1.68-2.15)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1.70 (1.49-1.93)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79893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  Recent </a:t>
                      </a:r>
                      <a:r>
                        <a:rPr lang="da-DK" sz="1800" b="0" i="0" u="none" strike="noStrike" dirty="0" err="1">
                          <a:effectLst/>
                          <a:latin typeface="Garamond" panose="02020404030301010803" pitchFamily="18" charset="0"/>
                        </a:rPr>
                        <a:t>use</a:t>
                      </a:r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1.64 (0.87-3.09)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1.47 (0.77-2.77)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09406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  </a:t>
                      </a:r>
                      <a:r>
                        <a:rPr lang="da-DK" sz="1800" b="0" i="0" u="none" strike="noStrike" dirty="0" err="1">
                          <a:effectLst/>
                          <a:latin typeface="Garamond" panose="02020404030301010803" pitchFamily="18" charset="0"/>
                        </a:rPr>
                        <a:t>Past</a:t>
                      </a:r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da-DK" sz="1800" b="0" i="0" u="none" strike="noStrike" dirty="0" err="1">
                          <a:effectLst/>
                          <a:latin typeface="Garamond" panose="02020404030301010803" pitchFamily="18" charset="0"/>
                        </a:rPr>
                        <a:t>use</a:t>
                      </a:r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1.10 (0.69-1.76)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>
                          <a:effectLst/>
                          <a:latin typeface="Garamond" panose="02020404030301010803" pitchFamily="18" charset="0"/>
                        </a:rPr>
                        <a:t>0.96 (0.60-1.54)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8733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  Non-</a:t>
                      </a:r>
                      <a:r>
                        <a:rPr lang="da-DK" sz="1800" b="0" i="0" u="none" strike="noStrike" dirty="0" err="1">
                          <a:effectLst/>
                          <a:latin typeface="Garamond" panose="02020404030301010803" pitchFamily="18" charset="0"/>
                        </a:rPr>
                        <a:t>use</a:t>
                      </a:r>
                      <a:endParaRPr lang="da-DK" sz="1800" b="0" i="0" u="none" strike="noStrike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3,510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0.97 (0.77-1.21)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effectLst/>
                          <a:latin typeface="Garamond" panose="02020404030301010803" pitchFamily="18" charset="0"/>
                        </a:rPr>
                        <a:t>0.85 (0.68-1.07)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2403630"/>
                  </a:ext>
                </a:extLst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6804248" y="2037338"/>
            <a:ext cx="2880320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/>
          <p:cNvSpPr txBox="1"/>
          <p:nvPr/>
        </p:nvSpPr>
        <p:spPr>
          <a:xfrm>
            <a:off x="488666" y="5013176"/>
            <a:ext cx="6142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latin typeface="Garamond" panose="02020404030301010803" pitchFamily="18" charset="0"/>
              </a:rPr>
              <a:t>* </a:t>
            </a:r>
            <a:r>
              <a:rPr lang="da-DK" dirty="0" err="1">
                <a:latin typeface="Garamond" panose="02020404030301010803" pitchFamily="18" charset="0"/>
              </a:rPr>
              <a:t>Justereret</a:t>
            </a:r>
            <a:r>
              <a:rPr lang="da-DK" dirty="0">
                <a:latin typeface="Garamond" panose="02020404030301010803" pitchFamily="18" charset="0"/>
              </a:rPr>
              <a:t> for køn, alder og kalendertid</a:t>
            </a:r>
          </a:p>
          <a:p>
            <a:r>
              <a:rPr lang="da-DK" dirty="0">
                <a:latin typeface="Garamond" panose="02020404030301010803" pitchFamily="18" charset="0"/>
              </a:rPr>
              <a:t>** Foruden ovenstående, justeret for brug af 12 andre lægemidler, </a:t>
            </a:r>
            <a:br>
              <a:rPr lang="da-DK" dirty="0">
                <a:latin typeface="Garamond" panose="02020404030301010803" pitchFamily="18" charset="0"/>
              </a:rPr>
            </a:br>
            <a:r>
              <a:rPr lang="da-DK" dirty="0">
                <a:latin typeface="Garamond" panose="02020404030301010803" pitchFamily="18" charset="0"/>
              </a:rPr>
              <a:t>8 forskellige diagnoser, indkomst og uddannelse</a:t>
            </a:r>
          </a:p>
        </p:txBody>
      </p:sp>
      <p:sp>
        <p:nvSpPr>
          <p:cNvPr id="8" name="Rektangel 7"/>
          <p:cNvSpPr/>
          <p:nvPr/>
        </p:nvSpPr>
        <p:spPr>
          <a:xfrm>
            <a:off x="463482" y="5373216"/>
            <a:ext cx="6775083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78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da-DK" altLang="da-DK" sz="4000" b="1" dirty="0" err="1">
                <a:latin typeface="Garamond" panose="02020404030301010803" pitchFamily="18" charset="0"/>
              </a:rPr>
              <a:t>Confounding</a:t>
            </a:r>
            <a:r>
              <a:rPr lang="da-DK" altLang="da-DK" sz="4000" b="1" dirty="0">
                <a:latin typeface="Garamond" panose="02020404030301010803" pitchFamily="18" charset="0"/>
              </a:rPr>
              <a:t> by </a:t>
            </a:r>
            <a:r>
              <a:rPr lang="da-DK" altLang="da-DK" sz="4000" b="1" dirty="0" err="1">
                <a:latin typeface="Garamond" panose="02020404030301010803" pitchFamily="18" charset="0"/>
              </a:rPr>
              <a:t>indication</a:t>
            </a:r>
            <a:endParaRPr lang="da-DK" altLang="da-DK" sz="4000" b="1" dirty="0">
              <a:latin typeface="Garamond" panose="02020404030301010803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47813" y="2538413"/>
            <a:ext cx="6084887" cy="175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3600" b="0" dirty="0">
                <a:latin typeface="Garamond" panose="02020404030301010803" pitchFamily="18" charset="0"/>
              </a:rPr>
              <a:t>Når årsagen til at ordinere lægemidlet er en determinant for outcome </a:t>
            </a:r>
          </a:p>
        </p:txBody>
      </p:sp>
    </p:spTree>
    <p:extLst>
      <p:ext uri="{BB962C8B-B14F-4D97-AF65-F5344CB8AC3E}">
        <p14:creationId xmlns:p14="http://schemas.microsoft.com/office/powerpoint/2010/main" val="2005808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250"/>
            <a:ext cx="8892480" cy="1143000"/>
          </a:xfrm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da-DK" altLang="da-DK" sz="4000" b="1" dirty="0">
                <a:latin typeface="Garamond" panose="02020404030301010803" pitchFamily="18" charset="0"/>
              </a:rPr>
              <a:t>”Studie” af antikoagulerende effekt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4213" y="1628775"/>
            <a:ext cx="8191500" cy="421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b="0" dirty="0">
                <a:latin typeface="Garamond" panose="02020404030301010803" pitchFamily="18" charset="0"/>
              </a:rPr>
              <a:t>Brug af orale </a:t>
            </a:r>
            <a:r>
              <a:rPr lang="da-DK" altLang="da-DK" b="0" dirty="0" err="1">
                <a:latin typeface="Garamond" panose="02020404030301010803" pitchFamily="18" charset="0"/>
              </a:rPr>
              <a:t>antikoagulanter</a:t>
            </a:r>
            <a:r>
              <a:rPr lang="da-DK" altLang="da-DK" b="0" dirty="0">
                <a:latin typeface="Garamond" panose="02020404030301010803" pitchFamily="18" charset="0"/>
              </a:rPr>
              <a:t> og risiko for dyb venetrombose (DVT)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a-DK" altLang="da-DK" sz="2000" b="0" dirty="0"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b="0" dirty="0">
                <a:latin typeface="Garamond" panose="02020404030301010803" pitchFamily="18" charset="0"/>
              </a:rPr>
              <a:t>Sand relativ risiko (RR): &lt;1 (</a:t>
            </a:r>
            <a:r>
              <a:rPr lang="da-DK" altLang="da-DK" dirty="0">
                <a:latin typeface="Garamond" panose="02020404030301010803" pitchFamily="18" charset="0"/>
              </a:rPr>
              <a:t>måske</a:t>
            </a:r>
            <a:r>
              <a:rPr lang="da-DK" altLang="da-DK" b="0" dirty="0">
                <a:latin typeface="Garamond" panose="02020404030301010803" pitchFamily="18" charset="0"/>
              </a:rPr>
              <a:t> 0.1?)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a-DK" altLang="da-DK" sz="2000" b="0" dirty="0"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b="0" dirty="0">
                <a:latin typeface="Garamond" panose="02020404030301010803" pitchFamily="18" charset="0"/>
              </a:rPr>
              <a:t>Justeret for </a:t>
            </a:r>
            <a:r>
              <a:rPr lang="da-DK" altLang="da-DK" dirty="0">
                <a:latin typeface="Garamond" panose="02020404030301010803" pitchFamily="18" charset="0"/>
              </a:rPr>
              <a:t>alder</a:t>
            </a:r>
            <a:r>
              <a:rPr lang="da-DK" altLang="da-DK" b="0" dirty="0">
                <a:latin typeface="Garamond" panose="02020404030301010803" pitchFamily="18" charset="0"/>
              </a:rPr>
              <a:t> </a:t>
            </a:r>
            <a:r>
              <a:rPr lang="da-DK" altLang="da-DK" dirty="0">
                <a:latin typeface="Garamond" panose="02020404030301010803" pitchFamily="18" charset="0"/>
              </a:rPr>
              <a:t>og</a:t>
            </a:r>
            <a:r>
              <a:rPr lang="da-DK" altLang="da-DK" b="0" dirty="0">
                <a:latin typeface="Garamond" panose="02020404030301010803" pitchFamily="18" charset="0"/>
              </a:rPr>
              <a:t> </a:t>
            </a:r>
            <a:r>
              <a:rPr lang="da-DK" altLang="da-DK" dirty="0">
                <a:latin typeface="Garamond" panose="02020404030301010803" pitchFamily="18" charset="0"/>
              </a:rPr>
              <a:t>køn</a:t>
            </a:r>
            <a:r>
              <a:rPr lang="da-DK" altLang="da-DK" b="0" dirty="0">
                <a:latin typeface="Garamond" panose="02020404030301010803" pitchFamily="18" charset="0"/>
              </a:rPr>
              <a:t>: </a:t>
            </a:r>
            <a:r>
              <a:rPr lang="da-DK" altLang="da-DK" b="0" dirty="0">
                <a:solidFill>
                  <a:srgbClr val="FF0000"/>
                </a:solidFill>
                <a:latin typeface="Garamond" panose="02020404030301010803" pitchFamily="18" charset="0"/>
              </a:rPr>
              <a:t>RR = 27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b="0" dirty="0">
                <a:latin typeface="Garamond" panose="02020404030301010803" pitchFamily="18" charset="0"/>
              </a:rPr>
              <a:t>+ andre risikofaktorer for DVT: </a:t>
            </a:r>
            <a:r>
              <a:rPr lang="da-DK" altLang="da-DK" b="0" dirty="0">
                <a:solidFill>
                  <a:srgbClr val="FF0000"/>
                </a:solidFill>
                <a:latin typeface="Garamond" panose="02020404030301010803" pitchFamily="18" charset="0"/>
              </a:rPr>
              <a:t>RR = 4</a:t>
            </a:r>
          </a:p>
        </p:txBody>
      </p:sp>
    </p:spTree>
    <p:extLst>
      <p:ext uri="{BB962C8B-B14F-4D97-AF65-F5344CB8AC3E}">
        <p14:creationId xmlns:p14="http://schemas.microsoft.com/office/powerpoint/2010/main" val="410951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549275"/>
            <a:ext cx="7486650" cy="1143000"/>
          </a:xfrm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da-DK" altLang="da-DK" sz="4000" b="1" dirty="0" err="1">
                <a:latin typeface="Garamond" panose="02020404030301010803" pitchFamily="18" charset="0"/>
              </a:rPr>
              <a:t>Miettinen’s</a:t>
            </a:r>
            <a:r>
              <a:rPr lang="da-DK" altLang="da-DK" sz="4000" b="1" dirty="0">
                <a:latin typeface="Garamond" panose="02020404030301010803" pitchFamily="18" charset="0"/>
              </a:rPr>
              <a:t> konklusion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22313" y="2189163"/>
            <a:ext cx="7772400" cy="290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3000" b="0" dirty="0">
                <a:latin typeface="Garamond" panose="02020404030301010803" pitchFamily="18" charset="0"/>
              </a:rPr>
              <a:t>Confounding by </a:t>
            </a:r>
            <a:r>
              <a:rPr lang="da-DK" altLang="da-DK" sz="3000" b="0" dirty="0" err="1">
                <a:latin typeface="Garamond" panose="02020404030301010803" pitchFamily="18" charset="0"/>
              </a:rPr>
              <a:t>indication</a:t>
            </a:r>
            <a:r>
              <a:rPr lang="da-DK" altLang="da-DK" sz="3000" b="0" dirty="0">
                <a:latin typeface="Garamond" panose="02020404030301010803" pitchFamily="18" charset="0"/>
              </a:rPr>
              <a:t> kan være meget stærk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a-DK" altLang="da-DK" sz="1200" b="0" dirty="0"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50000"/>
              </a:spcBef>
              <a:buNone/>
            </a:pPr>
            <a:r>
              <a:rPr lang="da-DK" altLang="da-DK" sz="3000" dirty="0">
                <a:latin typeface="Garamond" panose="02020404030301010803" pitchFamily="18" charset="0"/>
              </a:rPr>
              <a:t>Lader sig ikke korrigere fuldstændigt i et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da-DK" altLang="da-DK" sz="3000" dirty="0">
                <a:latin typeface="Garamond" panose="02020404030301010803" pitchFamily="18" charset="0"/>
              </a:rPr>
              <a:t>ikke-randomiseret design</a:t>
            </a:r>
            <a:endParaRPr lang="da-DK" altLang="da-DK" sz="3000" b="0" dirty="0"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da-DK" altLang="da-DK" sz="3000" b="0" dirty="0">
              <a:latin typeface="Garamond" panose="02020404030301010803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179513" y="3505200"/>
            <a:ext cx="685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932040" y="6272582"/>
            <a:ext cx="73914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1600" dirty="0" err="1">
                <a:latin typeface="Garamond" panose="02020404030301010803" pitchFamily="18" charset="0"/>
              </a:rPr>
              <a:t>Miettinen</a:t>
            </a:r>
            <a:r>
              <a:rPr lang="da-DK" altLang="da-DK" sz="1600" dirty="0">
                <a:latin typeface="Garamond" panose="02020404030301010803" pitchFamily="18" charset="0"/>
              </a:rPr>
              <a:t> OS. The </a:t>
            </a:r>
            <a:r>
              <a:rPr lang="da-DK" altLang="da-DK" sz="1600" dirty="0" err="1">
                <a:latin typeface="Garamond" panose="02020404030301010803" pitchFamily="18" charset="0"/>
              </a:rPr>
              <a:t>need</a:t>
            </a:r>
            <a:r>
              <a:rPr lang="da-DK" altLang="da-DK" sz="1600" dirty="0">
                <a:latin typeface="Garamond" panose="02020404030301010803" pitchFamily="18" charset="0"/>
              </a:rPr>
              <a:t> for </a:t>
            </a:r>
            <a:r>
              <a:rPr lang="da-DK" altLang="da-DK" sz="1600" dirty="0" err="1">
                <a:latin typeface="Garamond" panose="02020404030301010803" pitchFamily="18" charset="0"/>
              </a:rPr>
              <a:t>randomization</a:t>
            </a:r>
            <a:r>
              <a:rPr lang="da-DK" altLang="da-DK" sz="1600" dirty="0">
                <a:latin typeface="Garamond" panose="02020404030301010803" pitchFamily="18" charset="0"/>
              </a:rPr>
              <a:t> in the </a:t>
            </a:r>
            <a:br>
              <a:rPr lang="da-DK" altLang="da-DK" sz="1600" dirty="0">
                <a:latin typeface="Garamond" panose="02020404030301010803" pitchFamily="18" charset="0"/>
              </a:rPr>
            </a:br>
            <a:r>
              <a:rPr lang="da-DK" altLang="da-DK" sz="1600" dirty="0" err="1">
                <a:latin typeface="Garamond" panose="02020404030301010803" pitchFamily="18" charset="0"/>
              </a:rPr>
              <a:t>study</a:t>
            </a:r>
            <a:r>
              <a:rPr lang="da-DK" altLang="da-DK" sz="1600" dirty="0">
                <a:latin typeface="Garamond" panose="02020404030301010803" pitchFamily="18" charset="0"/>
              </a:rPr>
              <a:t> of </a:t>
            </a:r>
            <a:r>
              <a:rPr lang="da-DK" altLang="da-DK" sz="1600" dirty="0" err="1">
                <a:latin typeface="Garamond" panose="02020404030301010803" pitchFamily="18" charset="0"/>
              </a:rPr>
              <a:t>intended</a:t>
            </a:r>
            <a:r>
              <a:rPr lang="da-DK" altLang="da-DK" sz="1600" dirty="0">
                <a:latin typeface="Garamond" panose="02020404030301010803" pitchFamily="18" charset="0"/>
              </a:rPr>
              <a:t> </a:t>
            </a:r>
            <a:r>
              <a:rPr lang="da-DK" altLang="da-DK" sz="1600" dirty="0" err="1">
                <a:latin typeface="Garamond" panose="02020404030301010803" pitchFamily="18" charset="0"/>
              </a:rPr>
              <a:t>effects</a:t>
            </a:r>
            <a:r>
              <a:rPr lang="da-DK" altLang="da-DK" sz="1600" dirty="0">
                <a:latin typeface="Garamond" panose="02020404030301010803" pitchFamily="18" charset="0"/>
              </a:rPr>
              <a:t>. Stat Med 1983; 2: 267-71.</a:t>
            </a:r>
          </a:p>
        </p:txBody>
      </p:sp>
    </p:spTree>
    <p:extLst>
      <p:ext uri="{BB962C8B-B14F-4D97-AF65-F5344CB8AC3E}">
        <p14:creationId xmlns:p14="http://schemas.microsoft.com/office/powerpoint/2010/main" val="135631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1676400"/>
            <a:ext cx="7391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altLang="da-DK" sz="2000" b="1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Tilfældig variation</a:t>
            </a:r>
          </a:p>
          <a:p>
            <a:pPr algn="ctr" eaLnBrk="1" hangingPunct="1">
              <a:spcBef>
                <a:spcPct val="50000"/>
              </a:spcBef>
            </a:pPr>
            <a:endParaRPr lang="da-DK" altLang="da-DK" sz="2000" dirty="0">
              <a:latin typeface="Garamond" panose="02020404030301010803" pitchFamily="18" charset="0"/>
              <a:ea typeface="ヒラギノ角ゴ ProN W3"/>
              <a:cs typeface="ヒラギノ角ゴ ProN W3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000" b="1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Systematiske fejl (Bias)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0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Selektionsbias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0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Informationsbias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0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Confounding</a:t>
            </a:r>
          </a:p>
          <a:p>
            <a:pPr algn="ctr" eaLnBrk="1" hangingPunct="1">
              <a:spcBef>
                <a:spcPct val="50000"/>
              </a:spcBef>
            </a:pPr>
            <a:endParaRPr lang="da-DK" altLang="da-DK" sz="2000" dirty="0">
              <a:latin typeface="Garamond" panose="02020404030301010803" pitchFamily="18" charset="0"/>
              <a:ea typeface="ヒラギノ角ゴ ProN W3"/>
              <a:cs typeface="ヒラギノ角ゴ ProN W3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508798" y="1816100"/>
            <a:ext cx="287338" cy="144463"/>
          </a:xfrm>
          <a:prstGeom prst="rect">
            <a:avLst/>
          </a:prstGeom>
          <a:solidFill>
            <a:srgbClr val="FC1C4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083175" y="4111625"/>
            <a:ext cx="287338" cy="144463"/>
          </a:xfrm>
          <a:prstGeom prst="rect">
            <a:avLst/>
          </a:prstGeom>
          <a:solidFill>
            <a:srgbClr val="FC1C4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355975" y="5529263"/>
            <a:ext cx="287338" cy="144462"/>
          </a:xfrm>
          <a:prstGeom prst="rect">
            <a:avLst/>
          </a:prstGeom>
          <a:solidFill>
            <a:srgbClr val="FC1C4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da-DK" altLang="da-DK"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714750" y="5434013"/>
            <a:ext cx="273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altLang="da-DK" sz="16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Statistikers ekspertise</a:t>
            </a:r>
            <a:endParaRPr lang="en-US" altLang="da-DK" sz="1600" dirty="0">
              <a:latin typeface="Garamond" panose="02020404030301010803" pitchFamily="18" charset="0"/>
              <a:ea typeface="ヒラギノ角ゴ ProN W3"/>
              <a:cs typeface="ヒラギノ角ゴ ProN W3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355975" y="5873750"/>
            <a:ext cx="287338" cy="1444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a-DK" altLang="da-DK" sz="18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714750" y="5778500"/>
            <a:ext cx="273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altLang="da-DK" sz="16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Epidemiologs</a:t>
            </a:r>
            <a:r>
              <a:rPr lang="da-DK" altLang="da-DK" sz="16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 ekspertise</a:t>
            </a:r>
            <a:endParaRPr lang="en-US" altLang="da-DK" sz="1600" dirty="0">
              <a:latin typeface="Garamond" panose="02020404030301010803" pitchFamily="18" charset="0"/>
              <a:ea typeface="ヒラギノ角ゴ ProN W3"/>
              <a:cs typeface="ヒラギノ角ゴ ProN W3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332413" y="3643313"/>
            <a:ext cx="287337" cy="1444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a-DK" altLang="da-DK" sz="180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189538" y="3192463"/>
            <a:ext cx="287337" cy="1444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a-DK" altLang="da-DK" sz="180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476875" y="4105275"/>
            <a:ext cx="287338" cy="1444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da-DK" altLang="da-DK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sz="4000" b="1" dirty="0">
                <a:latin typeface="Garamond" panose="02020404030301010803" pitchFamily="18" charset="0"/>
              </a:rPr>
              <a:t>Confounding-by-</a:t>
            </a:r>
            <a:r>
              <a:rPr lang="da-DK" altLang="da-DK" sz="4000" b="1" dirty="0" err="1">
                <a:latin typeface="Garamond" panose="02020404030301010803" pitchFamily="18" charset="0"/>
              </a:rPr>
              <a:t>indication</a:t>
            </a:r>
            <a:br>
              <a:rPr lang="da-DK" altLang="da-DK" sz="4000" b="1" dirty="0">
                <a:latin typeface="Garamond" panose="02020404030301010803" pitchFamily="18" charset="0"/>
              </a:rPr>
            </a:br>
            <a:r>
              <a:rPr lang="da-DK" altLang="da-DK" sz="4000" b="1" dirty="0">
                <a:latin typeface="Garamond" panose="02020404030301010803" pitchFamily="18" charset="0"/>
              </a:rPr>
              <a:t>Varianter (</a:t>
            </a:r>
            <a:r>
              <a:rPr lang="da-DK" altLang="da-DK" sz="4000" b="1" dirty="0" err="1">
                <a:latin typeface="Garamond" panose="02020404030301010803" pitchFamily="18" charset="0"/>
              </a:rPr>
              <a:t>according</a:t>
            </a:r>
            <a:r>
              <a:rPr lang="da-DK" altLang="da-DK" sz="4000" b="1" dirty="0">
                <a:latin typeface="Garamond" panose="02020404030301010803" pitchFamily="18" charset="0"/>
              </a:rPr>
              <a:t> to </a:t>
            </a:r>
            <a:r>
              <a:rPr lang="da-DK" altLang="da-DK" sz="4000" b="1" dirty="0" err="1">
                <a:latin typeface="Garamond" panose="02020404030301010803" pitchFamily="18" charset="0"/>
              </a:rPr>
              <a:t>severity</a:t>
            </a:r>
            <a:r>
              <a:rPr lang="da-DK" altLang="da-DK" sz="4000" b="1" dirty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1940768"/>
            <a:ext cx="8763000" cy="48006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da-DK" altLang="da-DK" sz="2600" dirty="0">
                <a:latin typeface="Garamond" panose="02020404030301010803" pitchFamily="18" charset="0"/>
              </a:rPr>
              <a:t>Indikationen er associeret med en risikofaktor for </a:t>
            </a:r>
            <a:r>
              <a:rPr lang="da-DK" altLang="da-DK" sz="2600" dirty="0" err="1">
                <a:latin typeface="Garamond" panose="02020404030301010803" pitchFamily="18" charset="0"/>
              </a:rPr>
              <a:t>outcome</a:t>
            </a:r>
            <a:endParaRPr lang="da-DK" altLang="da-DK" sz="2600" dirty="0">
              <a:latin typeface="Garamond" panose="02020404030301010803" pitchFamily="18" charset="0"/>
            </a:endParaRPr>
          </a:p>
          <a:p>
            <a:pPr marL="0" lvl="2" indent="0" algn="ctr">
              <a:lnSpc>
                <a:spcPct val="80000"/>
              </a:lnSpc>
              <a:buNone/>
            </a:pPr>
            <a:r>
              <a:rPr lang="da-DK" altLang="da-DK" sz="2000" dirty="0">
                <a:latin typeface="Garamond" panose="02020404030301010803" pitchFamily="18" charset="0"/>
              </a:rPr>
              <a:t>(</a:t>
            </a:r>
            <a:r>
              <a:rPr lang="da-DK" altLang="da-DK" sz="2000" dirty="0" err="1">
                <a:latin typeface="Garamond" panose="02020404030301010803" pitchFamily="18" charset="0"/>
              </a:rPr>
              <a:t>Statins</a:t>
            </a:r>
            <a:r>
              <a:rPr lang="da-DK" altLang="da-DK" sz="2000" dirty="0">
                <a:latin typeface="Garamond" panose="02020404030301010803" pitchFamily="18" charset="0"/>
              </a:rPr>
              <a:t> -&gt; </a:t>
            </a:r>
            <a:r>
              <a:rPr lang="da-DK" altLang="da-DK" sz="2000" dirty="0" err="1">
                <a:latin typeface="Garamond" panose="02020404030301010803" pitchFamily="18" charset="0"/>
              </a:rPr>
              <a:t>fracture</a:t>
            </a:r>
            <a:r>
              <a:rPr lang="da-DK" altLang="da-DK" sz="2000" dirty="0">
                <a:latin typeface="Garamond" panose="02020404030301010803" pitchFamily="18" charset="0"/>
              </a:rPr>
              <a:t>)</a:t>
            </a:r>
          </a:p>
          <a:p>
            <a:pPr marL="0" lvl="2" algn="ctr">
              <a:lnSpc>
                <a:spcPct val="80000"/>
              </a:lnSpc>
            </a:pPr>
            <a:endParaRPr lang="da-DK" altLang="da-DK" sz="2600" dirty="0">
              <a:latin typeface="Garamond" panose="020204040303010108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da-DK" altLang="da-DK" sz="2600" dirty="0">
                <a:latin typeface="Garamond" panose="02020404030301010803" pitchFamily="18" charset="0"/>
              </a:rPr>
              <a:t>En del af indikationen er en risikofaktor for </a:t>
            </a:r>
            <a:r>
              <a:rPr lang="da-DK" altLang="da-DK" sz="2600" dirty="0" err="1">
                <a:latin typeface="Garamond" panose="02020404030301010803" pitchFamily="18" charset="0"/>
              </a:rPr>
              <a:t>outcome</a:t>
            </a:r>
            <a:r>
              <a:rPr lang="da-DK" altLang="da-DK" sz="2600" dirty="0">
                <a:latin typeface="Garamond" panose="02020404030301010803" pitchFamily="18" charset="0"/>
              </a:rPr>
              <a:t>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da-DK" altLang="da-DK" sz="2000" dirty="0">
                <a:latin typeface="Garamond" panose="02020404030301010803" pitchFamily="18" charset="0"/>
              </a:rPr>
              <a:t>(</a:t>
            </a:r>
            <a:r>
              <a:rPr lang="da-DK" altLang="da-DK" sz="2000" dirty="0" err="1">
                <a:latin typeface="Garamond" panose="02020404030301010803" pitchFamily="18" charset="0"/>
              </a:rPr>
              <a:t>Coxibs</a:t>
            </a:r>
            <a:r>
              <a:rPr lang="da-DK" altLang="da-DK" sz="2000" dirty="0">
                <a:latin typeface="Garamond" panose="02020404030301010803" pitchFamily="18" charset="0"/>
              </a:rPr>
              <a:t> -&gt; </a:t>
            </a:r>
            <a:r>
              <a:rPr lang="da-DK" altLang="da-DK" sz="2000" dirty="0" err="1">
                <a:latin typeface="Garamond" panose="02020404030301010803" pitchFamily="18" charset="0"/>
              </a:rPr>
              <a:t>peptic</a:t>
            </a:r>
            <a:r>
              <a:rPr lang="da-DK" altLang="da-DK" sz="2000" dirty="0">
                <a:latin typeface="Garamond" panose="02020404030301010803" pitchFamily="18" charset="0"/>
              </a:rPr>
              <a:t> </a:t>
            </a:r>
            <a:r>
              <a:rPr lang="da-DK" altLang="da-DK" sz="2000" dirty="0" err="1">
                <a:latin typeface="Garamond" panose="02020404030301010803" pitchFamily="18" charset="0"/>
              </a:rPr>
              <a:t>ulcer</a:t>
            </a:r>
            <a:r>
              <a:rPr lang="da-DK" altLang="da-DK" sz="2000" dirty="0">
                <a:latin typeface="Garamond" panose="02020404030301010803" pitchFamily="18" charset="0"/>
              </a:rPr>
              <a:t> </a:t>
            </a:r>
            <a:r>
              <a:rPr lang="da-DK" altLang="da-DK" sz="2000" dirty="0" err="1">
                <a:latin typeface="Garamond" panose="02020404030301010803" pitchFamily="18" charset="0"/>
              </a:rPr>
              <a:t>bleeding</a:t>
            </a:r>
            <a:r>
              <a:rPr lang="da-DK" altLang="da-DK" sz="2000" dirty="0">
                <a:latin typeface="Garamond" panose="02020404030301010803" pitchFamily="18" charset="0"/>
              </a:rPr>
              <a:t>)</a:t>
            </a:r>
          </a:p>
          <a:p>
            <a:pPr marL="0" lvl="2" algn="ctr">
              <a:lnSpc>
                <a:spcPct val="80000"/>
              </a:lnSpc>
            </a:pPr>
            <a:endParaRPr lang="da-DK" altLang="da-DK" sz="2600" dirty="0">
              <a:latin typeface="Garamond" panose="020204040303010108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da-DK" altLang="da-DK" sz="2600" dirty="0">
                <a:latin typeface="Garamond" panose="02020404030301010803" pitchFamily="18" charset="0"/>
              </a:rPr>
              <a:t>Indikationen er en risikofaktor for </a:t>
            </a:r>
            <a:r>
              <a:rPr lang="da-DK" altLang="da-DK" sz="2600" dirty="0" err="1">
                <a:latin typeface="Garamond" panose="02020404030301010803" pitchFamily="18" charset="0"/>
              </a:rPr>
              <a:t>outcome</a:t>
            </a:r>
            <a:endParaRPr lang="da-DK" altLang="da-DK" sz="2600" dirty="0">
              <a:latin typeface="Garamond" panose="02020404030301010803" pitchFamily="18" charset="0"/>
            </a:endParaRPr>
          </a:p>
          <a:p>
            <a:pPr marL="0" lvl="2" indent="0" algn="ctr">
              <a:lnSpc>
                <a:spcPct val="80000"/>
              </a:lnSpc>
              <a:buNone/>
            </a:pPr>
            <a:r>
              <a:rPr lang="da-DK" altLang="da-DK" sz="2000" dirty="0">
                <a:latin typeface="Garamond" panose="02020404030301010803" pitchFamily="18" charset="0"/>
              </a:rPr>
              <a:t>(</a:t>
            </a:r>
            <a:r>
              <a:rPr lang="da-DK" altLang="da-DK" sz="2000" dirty="0" err="1">
                <a:latin typeface="Garamond" panose="02020404030301010803" pitchFamily="18" charset="0"/>
              </a:rPr>
              <a:t>Lithium</a:t>
            </a:r>
            <a:r>
              <a:rPr lang="da-DK" altLang="da-DK" sz="2000" dirty="0">
                <a:latin typeface="Garamond" panose="02020404030301010803" pitchFamily="18" charset="0"/>
              </a:rPr>
              <a:t> -&gt; </a:t>
            </a:r>
            <a:r>
              <a:rPr lang="da-DK" altLang="da-DK" sz="2000" dirty="0" err="1">
                <a:latin typeface="Garamond" panose="02020404030301010803" pitchFamily="18" charset="0"/>
              </a:rPr>
              <a:t>suicide</a:t>
            </a:r>
            <a:r>
              <a:rPr lang="da-DK" altLang="da-DK" sz="2000" dirty="0">
                <a:latin typeface="Garamond" panose="02020404030301010803" pitchFamily="18" charset="0"/>
              </a:rPr>
              <a:t>)</a:t>
            </a:r>
          </a:p>
          <a:p>
            <a:pPr algn="ctr">
              <a:lnSpc>
                <a:spcPct val="80000"/>
              </a:lnSpc>
            </a:pPr>
            <a:endParaRPr lang="da-DK" altLang="da-DK" sz="2600" dirty="0">
              <a:latin typeface="Garamond" panose="020204040303010108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da-DK" altLang="da-DK" sz="2600" dirty="0">
                <a:latin typeface="Garamond" panose="02020404030301010803" pitchFamily="18" charset="0"/>
              </a:rPr>
              <a:t>Lægemidlet gives udelukkende med </a:t>
            </a:r>
            <a:br>
              <a:rPr lang="da-DK" altLang="da-DK" sz="2600" dirty="0">
                <a:latin typeface="Garamond" panose="02020404030301010803" pitchFamily="18" charset="0"/>
              </a:rPr>
            </a:br>
            <a:r>
              <a:rPr lang="da-DK" altLang="da-DK" sz="2600" dirty="0">
                <a:latin typeface="Garamond" panose="02020404030301010803" pitchFamily="18" charset="0"/>
              </a:rPr>
              <a:t>det formål at forhindre end-point </a:t>
            </a:r>
            <a:r>
              <a:rPr lang="da-DK" altLang="da-DK" sz="2600" dirty="0" err="1">
                <a:latin typeface="Garamond" panose="02020404030301010803" pitchFamily="18" charset="0"/>
              </a:rPr>
              <a:t>outcome</a:t>
            </a:r>
            <a:endParaRPr lang="da-DK" altLang="da-DK" sz="2600" dirty="0">
              <a:latin typeface="Garamond" panose="02020404030301010803" pitchFamily="18" charset="0"/>
            </a:endParaRPr>
          </a:p>
          <a:p>
            <a:pPr marL="0" lvl="2" indent="0" algn="ctr">
              <a:lnSpc>
                <a:spcPct val="80000"/>
              </a:lnSpc>
              <a:buNone/>
            </a:pPr>
            <a:r>
              <a:rPr lang="da-DK" altLang="da-DK" sz="2000" dirty="0">
                <a:latin typeface="Garamond" panose="02020404030301010803" pitchFamily="18" charset="0"/>
              </a:rPr>
              <a:t>(Low-</a:t>
            </a:r>
            <a:r>
              <a:rPr lang="da-DK" altLang="da-DK" sz="2000" dirty="0" err="1">
                <a:latin typeface="Garamond" panose="02020404030301010803" pitchFamily="18" charset="0"/>
              </a:rPr>
              <a:t>dose</a:t>
            </a:r>
            <a:r>
              <a:rPr lang="da-DK" altLang="da-DK" sz="2000" dirty="0">
                <a:latin typeface="Garamond" panose="02020404030301010803" pitchFamily="18" charset="0"/>
              </a:rPr>
              <a:t> aspirin -&gt; MI)</a:t>
            </a:r>
          </a:p>
          <a:p>
            <a:endParaRPr lang="da-DK" dirty="0"/>
          </a:p>
          <a:p>
            <a:pPr marL="0" indent="0" algn="ctr">
              <a:lnSpc>
                <a:spcPct val="80000"/>
              </a:lnSpc>
              <a:buNone/>
            </a:pPr>
            <a:endParaRPr lang="da-DK" altLang="da-DK" sz="20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altLang="da-DK"/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432"/>
            <a:ext cx="9144000" cy="740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73177-FCD4-47A6-8AA1-E78B0F74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B1D661E-6E0B-41A4-8F4B-3A2F17FA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2189163"/>
            <a:ext cx="7772400" cy="55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a-DK" altLang="da-DK" sz="3000" b="0" dirty="0">
                <a:latin typeface="Garamond" panose="02020404030301010803" pitchFamily="18" charset="0"/>
              </a:rPr>
              <a:t>Hvad med det der… </a:t>
            </a:r>
            <a:r>
              <a:rPr lang="da-DK" altLang="da-DK" sz="3000" b="0" dirty="0" err="1">
                <a:latin typeface="Garamond" panose="02020404030301010803" pitchFamily="18" charset="0"/>
              </a:rPr>
              <a:t>propensity</a:t>
            </a:r>
            <a:r>
              <a:rPr lang="da-DK" altLang="da-DK" sz="3000" b="0" dirty="0">
                <a:latin typeface="Garamond" panose="02020404030301010803" pitchFamily="18" charset="0"/>
              </a:rPr>
              <a:t> score?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1179C1F-37D0-4D40-9C60-97C679CCE31F}"/>
              </a:ext>
            </a:extLst>
          </p:cNvPr>
          <p:cNvSpPr/>
          <p:nvPr/>
        </p:nvSpPr>
        <p:spPr>
          <a:xfrm>
            <a:off x="4860032" y="1926423"/>
            <a:ext cx="3744416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100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098" y="365126"/>
            <a:ext cx="7886700" cy="1325563"/>
          </a:xfrm>
        </p:spPr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098" y="1825625"/>
            <a:ext cx="7886700" cy="4351338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85076"/>
            <a:ext cx="6691616" cy="4534674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1085076"/>
            <a:ext cx="1862556" cy="453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27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75A3F-D012-4B16-84FA-ECDDE0CCD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3645024"/>
            <a:ext cx="7886700" cy="1325563"/>
          </a:xfrm>
        </p:spPr>
        <p:txBody>
          <a:bodyPr/>
          <a:lstStyle/>
          <a:p>
            <a:pPr algn="ctr"/>
            <a:r>
              <a:rPr lang="da-DK" sz="3600" dirty="0">
                <a:latin typeface="Garamond" panose="02020404030301010803" pitchFamily="18" charset="0"/>
              </a:rPr>
              <a:t>at komme i behandling med </a:t>
            </a:r>
            <a:br>
              <a:rPr lang="da-DK" sz="3600" dirty="0">
                <a:latin typeface="Garamond" panose="02020404030301010803" pitchFamily="18" charset="0"/>
              </a:rPr>
            </a:br>
            <a:r>
              <a:rPr lang="da-DK" sz="3600" dirty="0">
                <a:latin typeface="Garamond" panose="02020404030301010803" pitchFamily="18" charset="0"/>
              </a:rPr>
              <a:t>lægemiddel A fremfor 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C1D7481-A4C2-4C80-AA2D-504619AB0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>
                <a:latin typeface="Garamond" panose="02020404030301010803" pitchFamily="18" charset="0"/>
              </a:rPr>
              <a:t>En </a:t>
            </a:r>
            <a:r>
              <a:rPr lang="da-DK" sz="3600" dirty="0" err="1">
                <a:latin typeface="Garamond" panose="02020404030301010803" pitchFamily="18" charset="0"/>
              </a:rPr>
              <a:t>propensity</a:t>
            </a:r>
            <a:r>
              <a:rPr lang="da-DK" sz="3600" dirty="0">
                <a:latin typeface="Garamond" panose="02020404030301010803" pitchFamily="18" charset="0"/>
              </a:rPr>
              <a:t> score (sandsynlighedsscore) er en værdi mellem 0 og 1 der </a:t>
            </a:r>
            <a:br>
              <a:rPr lang="da-DK" sz="3600" dirty="0">
                <a:latin typeface="Garamond" panose="02020404030301010803" pitchFamily="18" charset="0"/>
              </a:rPr>
            </a:br>
            <a:r>
              <a:rPr lang="da-DK" sz="3600" dirty="0">
                <a:latin typeface="Garamond" panose="02020404030301010803" pitchFamily="18" charset="0"/>
              </a:rPr>
              <a:t>- givet et specifikt sæt af </a:t>
            </a:r>
            <a:r>
              <a:rPr lang="da-DK" sz="3600" dirty="0" err="1">
                <a:latin typeface="Garamond" panose="02020404030301010803" pitchFamily="18" charset="0"/>
              </a:rPr>
              <a:t>covariater</a:t>
            </a:r>
            <a:r>
              <a:rPr lang="da-DK" sz="3600" dirty="0">
                <a:latin typeface="Garamond" panose="02020404030301010803" pitchFamily="18" charset="0"/>
              </a:rPr>
              <a:t> - angiver sandsynligheden for noget</a:t>
            </a:r>
          </a:p>
          <a:p>
            <a:pPr marL="0" indent="0" algn="ctr">
              <a:buNone/>
            </a:pPr>
            <a:endParaRPr lang="da-DK" sz="3600" dirty="0">
              <a:latin typeface="Garamond" panose="02020404030301010803" pitchFamily="18" charset="0"/>
            </a:endParaRP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B8FD014-B086-4854-B82D-B5C7D9D7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706BE75-6F63-4565-A55D-BADCD7B0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95BD-C718-43BB-87E1-DF308DD46E2A}" type="slidenum">
              <a:rPr lang="en-US" altLang="da-DK" smtClean="0"/>
              <a:pPr/>
              <a:t>24</a:t>
            </a:fld>
            <a:endParaRPr lang="en-US" altLang="da-DK"/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1AC6F491-0345-4B49-91F2-F4A146416781}"/>
              </a:ext>
            </a:extLst>
          </p:cNvPr>
          <p:cNvCxnSpPr>
            <a:cxnSpLocks/>
          </p:cNvCxnSpPr>
          <p:nvPr/>
        </p:nvCxnSpPr>
        <p:spPr>
          <a:xfrm>
            <a:off x="5902660" y="3645024"/>
            <a:ext cx="17504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450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http://www.theanswerpage.com/uploaded/images/statsweek7/statsWeek7_1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80" y="260648"/>
            <a:ext cx="73263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95216" y="4883658"/>
            <a:ext cx="716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1. Associeret med udfald (/</a:t>
            </a:r>
            <a:r>
              <a:rPr lang="da-DK" altLang="da-DK" sz="24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outcome</a:t>
            </a: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)</a:t>
            </a:r>
          </a:p>
          <a:p>
            <a:pPr algn="ctr" eaLnBrk="1" hangingPunct="1"/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2. Associeret med eksponeringen (/</a:t>
            </a:r>
            <a:r>
              <a:rPr lang="da-DK" altLang="da-DK" sz="24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exposure</a:t>
            </a: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)</a:t>
            </a:r>
          </a:p>
          <a:p>
            <a:pPr algn="ctr" eaLnBrk="1" hangingPunct="1"/>
            <a:r>
              <a:rPr lang="da-DK" altLang="da-DK" sz="24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  <a:ea typeface="ヒラギノ角ゴ ProN W3"/>
                <a:cs typeface="ヒラギノ角ゴ ProN W3"/>
              </a:rPr>
              <a:t>3. Er ikke forårsaget af eksponeringen </a:t>
            </a:r>
            <a:br>
              <a:rPr lang="da-DK" altLang="da-DK" sz="24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  <a:ea typeface="ヒラギノ角ゴ ProN W3"/>
                <a:cs typeface="ヒラギノ角ゴ ProN W3"/>
              </a:rPr>
            </a:br>
            <a:r>
              <a:rPr lang="da-DK" altLang="da-DK" sz="24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  <a:ea typeface="ヒラギノ角ゴ ProN W3"/>
                <a:cs typeface="ヒラギノ角ゴ ProN W3"/>
              </a:rPr>
              <a:t>(”ikke i den kausale kæde”)</a:t>
            </a:r>
          </a:p>
        </p:txBody>
      </p:sp>
    </p:spTree>
    <p:extLst>
      <p:ext uri="{BB962C8B-B14F-4D97-AF65-F5344CB8AC3E}">
        <p14:creationId xmlns:p14="http://schemas.microsoft.com/office/powerpoint/2010/main" val="3551411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219200"/>
            <a:ext cx="6553200" cy="466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6644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87462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>
                <a:latin typeface="Garamond" panose="02020404030301010803" pitchFamily="18" charset="0"/>
              </a:rPr>
              <a:t>Matching </a:t>
            </a:r>
          </a:p>
          <a:p>
            <a:pPr marL="0" indent="0" algn="ctr">
              <a:buNone/>
            </a:pPr>
            <a:r>
              <a:rPr lang="da-DK" sz="3600" dirty="0">
                <a:latin typeface="Garamond" panose="02020404030301010803" pitchFamily="18" charset="0"/>
              </a:rPr>
              <a:t>Regression</a:t>
            </a:r>
          </a:p>
          <a:p>
            <a:pPr marL="0" indent="0" algn="ctr">
              <a:buNone/>
            </a:pPr>
            <a:r>
              <a:rPr lang="da-DK" sz="3600" dirty="0">
                <a:latin typeface="Garamond" panose="02020404030301010803" pitchFamily="18" charset="0"/>
              </a:rPr>
              <a:t>Stratificering</a:t>
            </a:r>
          </a:p>
          <a:p>
            <a:pPr marL="0" indent="0" algn="ctr">
              <a:buNone/>
            </a:pPr>
            <a:r>
              <a:rPr lang="da-DK" sz="3600" dirty="0">
                <a:latin typeface="Garamond" panose="02020404030301010803" pitchFamily="18" charset="0"/>
              </a:rPr>
              <a:t>IPTW</a:t>
            </a:r>
          </a:p>
          <a:p>
            <a:pPr marL="0" indent="0" algn="ctr">
              <a:buNone/>
            </a:pPr>
            <a:r>
              <a:rPr lang="da-DK" sz="3600" dirty="0">
                <a:latin typeface="Garamond" panose="02020404030301010803" pitchFamily="18" charset="0"/>
              </a:rPr>
              <a:t>... kombinationer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kstboks 1"/>
          <p:cNvSpPr txBox="1"/>
          <p:nvPr/>
        </p:nvSpPr>
        <p:spPr>
          <a:xfrm>
            <a:off x="2126189" y="4876800"/>
            <a:ext cx="511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800" dirty="0">
                <a:solidFill>
                  <a:schemeClr val="bg1">
                    <a:lumMod val="50000"/>
                  </a:schemeClr>
                </a:solidFill>
                <a:latin typeface="Garamond" panose="02020404030301010803" pitchFamily="18" charset="0"/>
              </a:rPr>
              <a:t>Se  i øvrigt Stürmer et al., JIM 2014</a:t>
            </a:r>
          </a:p>
        </p:txBody>
      </p:sp>
    </p:spTree>
    <p:extLst>
      <p:ext uri="{BB962C8B-B14F-4D97-AF65-F5344CB8AC3E}">
        <p14:creationId xmlns:p14="http://schemas.microsoft.com/office/powerpoint/2010/main" val="2076483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-762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da-DK" b="1" dirty="0">
                <a:latin typeface="Garamond" panose="02020404030301010803" pitchFamily="18" charset="0"/>
              </a:rPr>
              <a:t>Litteraturliste</a:t>
            </a:r>
            <a:br>
              <a:rPr lang="da-DK" b="1" dirty="0">
                <a:latin typeface="Garamond" panose="02020404030301010803" pitchFamily="18" charset="0"/>
              </a:rPr>
            </a:br>
            <a:r>
              <a:rPr lang="da-DK" sz="2200" dirty="0">
                <a:latin typeface="Garamond" panose="02020404030301010803" pitchFamily="18" charset="0"/>
                <a:hlinkClick r:id="rId2"/>
              </a:rPr>
              <a:t>www.antonpottegaard.dk/download/PSlitteratur.zip</a:t>
            </a:r>
            <a:r>
              <a:rPr lang="da-DK" sz="2200" dirty="0">
                <a:latin typeface="Garamond" panose="02020404030301010803" pitchFamily="18" charset="0"/>
              </a:rPr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/>
          </p:nvPr>
        </p:nvGraphicFramePr>
        <p:xfrm>
          <a:off x="457200" y="1117601"/>
          <a:ext cx="8458200" cy="551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611920143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7602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>
                          <a:latin typeface="Garamond" panose="02020404030301010803" pitchFamily="18" charset="0"/>
                        </a:rPr>
                        <a:t>Introduktion til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Garamond" panose="02020404030301010803" pitchFamily="18" charset="0"/>
                        </a:rPr>
                        <a:t>Glynn</a:t>
                      </a: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 et al., BCPT 2005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Stürmer et al., JIM 2014</a:t>
                      </a:r>
                    </a:p>
                    <a:p>
                      <a:endParaRPr lang="da-DK" sz="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25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Garamond" panose="02020404030301010803" pitchFamily="18" charset="0"/>
                        </a:rPr>
                        <a:t>Valg af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 err="1">
                          <a:latin typeface="Garamond" panose="02020404030301010803" pitchFamily="18" charset="0"/>
                        </a:rPr>
                        <a:t>Brookhart</a:t>
                      </a: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 et al., AJE 2006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70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>
                          <a:latin typeface="Garamond" panose="02020404030301010803" pitchFamily="18" charset="0"/>
                        </a:rPr>
                        <a:t>Sammenligning med andre metoder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>
                          <a:latin typeface="Garamond" panose="02020404030301010803" pitchFamily="18" charset="0"/>
                        </a:rPr>
                        <a:t>Stürmer et al., JCE 2005</a:t>
                      </a:r>
                      <a:endParaRPr lang="da-DK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393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Garamond" panose="02020404030301010803" pitchFamily="18" charset="0"/>
                        </a:rPr>
                        <a:t>Cepeda</a:t>
                      </a: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 et al., AJE 2003</a:t>
                      </a:r>
                    </a:p>
                    <a:p>
                      <a:endParaRPr lang="da-DK" sz="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17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err="1">
                          <a:latin typeface="Garamond" panose="02020404030301010803" pitchFamily="18" charset="0"/>
                        </a:rPr>
                        <a:t>Trimming</a:t>
                      </a:r>
                      <a:endParaRPr lang="da-DK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Stürmer et al., AJE 2010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61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>
                          <a:latin typeface="Garamond" panose="02020404030301010803" pitchFamily="18" charset="0"/>
                        </a:rPr>
                        <a:t>Kurth et al., AJE 2005</a:t>
                      </a:r>
                    </a:p>
                    <a:p>
                      <a:endParaRPr lang="da-DK" sz="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>
                          <a:latin typeface="Garamond" panose="02020404030301010803" pitchFamily="18" charset="0"/>
                        </a:rPr>
                        <a:t>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 err="1">
                          <a:latin typeface="Garamond" panose="02020404030301010803" pitchFamily="18" charset="0"/>
                        </a:rPr>
                        <a:t>Rassen</a:t>
                      </a: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 et al., PDS 2012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74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>
                          <a:latin typeface="Garamond" panose="02020404030301010803" pitchFamily="18" charset="0"/>
                        </a:rPr>
                        <a:t>High-dimensional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>
                          <a:latin typeface="Garamond" panose="02020404030301010803" pitchFamily="18" charset="0"/>
                        </a:rPr>
                        <a:t>Schneeweiss et al., </a:t>
                      </a:r>
                      <a:r>
                        <a:rPr lang="da-DK" sz="2000" b="1" dirty="0" err="1">
                          <a:latin typeface="Garamond" panose="02020404030301010803" pitchFamily="18" charset="0"/>
                        </a:rPr>
                        <a:t>Epidemiology</a:t>
                      </a: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 2009</a:t>
                      </a:r>
                      <a:endParaRPr lang="da-DK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07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>
                          <a:latin typeface="Garamond" panose="02020404030301010803" pitchFamily="18" charset="0"/>
                        </a:rPr>
                        <a:t>Hallas &amp; Pottegård, BCPT 2017</a:t>
                      </a:r>
                    </a:p>
                    <a:p>
                      <a:endParaRPr lang="da-DK" sz="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54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>
                          <a:latin typeface="Garamond" panose="02020404030301010803" pitchFamily="18" charset="0"/>
                        </a:rPr>
                        <a:t>Justering for ’</a:t>
                      </a:r>
                      <a:r>
                        <a:rPr lang="da-DK" sz="2000" dirty="0" err="1">
                          <a:latin typeface="Garamond" panose="02020404030301010803" pitchFamily="18" charset="0"/>
                        </a:rPr>
                        <a:t>unmeasured</a:t>
                      </a:r>
                      <a:r>
                        <a:rPr lang="da-DK" sz="20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da-DK" sz="2000" dirty="0" err="1">
                          <a:latin typeface="Garamond" panose="02020404030301010803" pitchFamily="18" charset="0"/>
                        </a:rPr>
                        <a:t>confounding</a:t>
                      </a:r>
                      <a:r>
                        <a:rPr lang="da-DK" sz="2000" dirty="0">
                          <a:latin typeface="Garamond" panose="02020404030301010803" pitchFamily="18" charset="0"/>
                        </a:rPr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Garamond" panose="02020404030301010803" pitchFamily="18" charset="0"/>
                        </a:rPr>
                        <a:t>Schneeweis</a:t>
                      </a: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 et al., </a:t>
                      </a:r>
                      <a:r>
                        <a:rPr lang="da-DK" sz="2000" b="1" dirty="0" err="1">
                          <a:latin typeface="Garamond" panose="02020404030301010803" pitchFamily="18" charset="0"/>
                        </a:rPr>
                        <a:t>Epidemiology</a:t>
                      </a: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 2009</a:t>
                      </a:r>
                    </a:p>
                    <a:p>
                      <a:endParaRPr lang="da-DK" sz="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64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err="1">
                          <a:latin typeface="Garamond" panose="02020404030301010803" pitchFamily="18" charset="0"/>
                        </a:rPr>
                        <a:t>Disease</a:t>
                      </a:r>
                      <a:r>
                        <a:rPr lang="da-DK" sz="20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da-DK" sz="2000" dirty="0" err="1">
                          <a:latin typeface="Garamond" panose="02020404030301010803" pitchFamily="18" charset="0"/>
                        </a:rPr>
                        <a:t>risk</a:t>
                      </a:r>
                      <a:r>
                        <a:rPr lang="da-DK" sz="2000" dirty="0">
                          <a:latin typeface="Garamond" panose="02020404030301010803" pitchFamily="18" charset="0"/>
                        </a:rPr>
                        <a:t> 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Garamond" panose="02020404030301010803" pitchFamily="18" charset="0"/>
                        </a:rPr>
                        <a:t>Glynn</a:t>
                      </a:r>
                      <a:r>
                        <a:rPr lang="da-DK" sz="2000" b="1" dirty="0">
                          <a:latin typeface="Garamond" panose="02020404030301010803" pitchFamily="18" charset="0"/>
                        </a:rPr>
                        <a:t> et al., PDS 2012 </a:t>
                      </a:r>
                      <a:endParaRPr lang="da-DK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124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4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831A3-DA85-4CBE-A7E2-41877A5DC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66DB58E-1590-4BC2-967E-5A979DC52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pic>
        <p:nvPicPr>
          <p:cNvPr id="5" name="Picture 2" descr="http://www.theanswerpage.com/uploaded/images/statsweek7/statsWeek7_1-1.png">
            <a:extLst>
              <a:ext uri="{FF2B5EF4-FFF2-40B4-BE49-F238E27FC236}">
                <a16:creationId xmlns:a16="http://schemas.microsoft.com/office/drawing/2014/main" id="{F428F5A4-9ED4-4CB2-8C7D-30EBAF1D9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72" y="1027906"/>
            <a:ext cx="73263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64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7162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  <a:p>
            <a:pPr algn="ctr" eaLnBrk="1" hangingPunct="1"/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Manglende sammenlignelighed….</a:t>
            </a:r>
          </a:p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  <a:p>
            <a:pPr algn="ctr" eaLnBrk="1" hangingPunct="1"/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Sammenblanding af effekter…</a:t>
            </a:r>
          </a:p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  <a:p>
            <a:pPr algn="ctr" eaLnBrk="1" hangingPunct="1"/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Fejl som følge af manglende sammenlignelighed mellem medicin-brugere og ikke-medicin-brugere</a:t>
            </a:r>
          </a:p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</p:txBody>
      </p:sp>
      <p:sp>
        <p:nvSpPr>
          <p:cNvPr id="1536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sz="4000" b="1" dirty="0">
                <a:latin typeface="Garamond" panose="02020404030301010803" pitchFamily="18" charset="0"/>
              </a:rPr>
              <a:t>Confounding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7162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  <a:p>
            <a:pPr algn="ctr" eaLnBrk="1" hangingPunct="1"/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Manglende sammenlignelighed….</a:t>
            </a:r>
          </a:p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  <a:p>
            <a:pPr algn="ctr" eaLnBrk="1" hangingPunct="1"/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Sammenblanding af effekter…</a:t>
            </a:r>
          </a:p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  <a:p>
            <a:pPr algn="ctr" eaLnBrk="1" hangingPunct="1"/>
            <a:r>
              <a:rPr lang="da-DK" altLang="da-DK" sz="2800">
                <a:latin typeface="Garamond" pitchFamily="18" charset="0"/>
                <a:ea typeface="ヒラギノ角ゴ ProN W3"/>
                <a:cs typeface="ヒラギノ角ゴ ProN W3"/>
              </a:rPr>
              <a:t>Bias </a:t>
            </a:r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som følge af manglende sammenlignelighed mellem medicin-brugere og ikke-medicin-brugere</a:t>
            </a:r>
          </a:p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</p:txBody>
      </p:sp>
      <p:sp>
        <p:nvSpPr>
          <p:cNvPr id="1536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sz="4000" b="1" dirty="0">
                <a:latin typeface="Garamond" panose="02020404030301010803" pitchFamily="18" charset="0"/>
              </a:rPr>
              <a:t>Confounding</a:t>
            </a:r>
          </a:p>
        </p:txBody>
      </p:sp>
    </p:spTree>
    <p:extLst>
      <p:ext uri="{BB962C8B-B14F-4D97-AF65-F5344CB8AC3E}">
        <p14:creationId xmlns:p14="http://schemas.microsoft.com/office/powerpoint/2010/main" val="1058475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http://www.theanswerpage.com/uploaded/images/statsweek7/statsWeek7_1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80" y="260648"/>
            <a:ext cx="73263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95216" y="4883658"/>
            <a:ext cx="716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1. Associeret med udfald (/</a:t>
            </a:r>
            <a:r>
              <a:rPr lang="da-DK" altLang="da-DK" sz="24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outcome</a:t>
            </a: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)</a:t>
            </a:r>
          </a:p>
          <a:p>
            <a:pPr algn="ctr" eaLnBrk="1" hangingPunct="1"/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2. Associeret med eksponeringen (/</a:t>
            </a:r>
            <a:r>
              <a:rPr lang="da-DK" altLang="da-DK" sz="24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exposure</a:t>
            </a: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)</a:t>
            </a:r>
          </a:p>
          <a:p>
            <a:pPr algn="ctr" eaLnBrk="1" hangingPunct="1"/>
            <a:r>
              <a:rPr lang="da-DK" altLang="da-DK" sz="24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  <a:ea typeface="ヒラギノ角ゴ ProN W3"/>
                <a:cs typeface="ヒラギノ角ゴ ProN W3"/>
              </a:rPr>
              <a:t>3. Er ikke forårsaget af eksponeringen </a:t>
            </a:r>
            <a:br>
              <a:rPr lang="da-DK" altLang="da-DK" sz="24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  <a:ea typeface="ヒラギノ角ゴ ProN W3"/>
                <a:cs typeface="ヒラギノ角ゴ ProN W3"/>
              </a:rPr>
            </a:br>
            <a:r>
              <a:rPr lang="da-DK" altLang="da-DK" sz="2400" dirty="0">
                <a:solidFill>
                  <a:schemeClr val="bg1">
                    <a:lumMod val="65000"/>
                  </a:schemeClr>
                </a:solidFill>
                <a:latin typeface="Garamond" panose="02020404030301010803" pitchFamily="18" charset="0"/>
                <a:ea typeface="ヒラギノ角ゴ ProN W3"/>
                <a:cs typeface="ヒラギノ角ゴ ProN W3"/>
              </a:rPr>
              <a:t>(”ikke i den kausale kæde”)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74625"/>
            <a:ext cx="8316912" cy="1166813"/>
          </a:xfrm>
          <a:noFill/>
        </p:spPr>
        <p:txBody>
          <a:bodyPr/>
          <a:lstStyle/>
          <a:p>
            <a:pPr algn="ctr"/>
            <a:r>
              <a:rPr lang="da-DK" altLang="da-DK" sz="3600" b="1" dirty="0">
                <a:latin typeface="Garamond" pitchFamily="18" charset="0"/>
              </a:rPr>
              <a:t>Studie-idé?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7162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Medfører brug af </a:t>
            </a:r>
            <a:r>
              <a:rPr lang="da-DK" altLang="da-DK" sz="2800" dirty="0" err="1">
                <a:latin typeface="Garamond" pitchFamily="18" charset="0"/>
                <a:ea typeface="ヒラギノ角ゴ ProN W3"/>
                <a:cs typeface="ヒラギノ角ゴ ProN W3"/>
              </a:rPr>
              <a:t>thiazider</a:t>
            </a:r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 en øget risiko </a:t>
            </a:r>
            <a:b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</a:br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for øvre </a:t>
            </a:r>
            <a:r>
              <a:rPr lang="da-DK" altLang="da-DK" sz="2800" dirty="0" err="1">
                <a:latin typeface="Garamond" pitchFamily="18" charset="0"/>
                <a:ea typeface="ヒラギノ角ゴ ProN W3"/>
                <a:cs typeface="ヒラギノ角ゴ ProN W3"/>
              </a:rPr>
              <a:t>gastrointestinal</a:t>
            </a:r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 blødning?</a:t>
            </a:r>
          </a:p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  <a:p>
            <a:pPr algn="ctr" eaLnBrk="1" hangingPunct="1"/>
            <a:endParaRPr lang="da-DK" altLang="da-DK" sz="2800" dirty="0">
              <a:latin typeface="Garamond" pitchFamily="18" charset="0"/>
              <a:ea typeface="ヒラギノ角ゴ ProN W3"/>
              <a:cs typeface="ヒラギノ角ゴ ProN W3"/>
            </a:endParaRPr>
          </a:p>
          <a:p>
            <a:pPr algn="ctr" eaLnBrk="1" hangingPunct="1"/>
            <a:r>
              <a:rPr lang="da-DK" altLang="da-DK" sz="2800" dirty="0">
                <a:latin typeface="Garamond" pitchFamily="18" charset="0"/>
                <a:ea typeface="ヒラギノ角ゴ ProN W3"/>
                <a:cs typeface="ヒラギノ角ゴ ProN W3"/>
              </a:rPr>
              <a:t>Potentielle confoundere?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da-DK" altLang="da-DK" sz="4000" b="1" dirty="0">
                <a:latin typeface="Garamond" pitchFamily="18" charset="0"/>
              </a:rPr>
              <a:t>Kontrol for </a:t>
            </a:r>
            <a:r>
              <a:rPr lang="da-DK" altLang="da-DK" sz="4000" b="1" dirty="0" err="1">
                <a:latin typeface="Garamond" pitchFamily="18" charset="0"/>
              </a:rPr>
              <a:t>confounding</a:t>
            </a:r>
            <a:endParaRPr lang="da-DK" altLang="da-DK" sz="4000" b="1" dirty="0">
              <a:latin typeface="Garamond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576" y="2402160"/>
            <a:ext cx="3810000" cy="3657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da-DK" altLang="da-DK" sz="2600" b="1" dirty="0">
                <a:latin typeface="Garamond" panose="02020404030301010803" pitchFamily="18" charset="0"/>
              </a:rPr>
              <a:t>I DESIGN</a:t>
            </a:r>
          </a:p>
          <a:p>
            <a:pPr marL="0" indent="0" algn="ctr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da-DK" altLang="da-DK" sz="2600" dirty="0">
                <a:latin typeface="Garamond" panose="02020404030301010803" pitchFamily="18" charset="0"/>
              </a:rPr>
              <a:t>Randomisering</a:t>
            </a:r>
          </a:p>
          <a:p>
            <a:pPr marL="0" indent="0" algn="ctr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da-DK" altLang="da-DK" sz="2600" dirty="0">
                <a:latin typeface="Garamond" panose="02020404030301010803" pitchFamily="18" charset="0"/>
              </a:rPr>
              <a:t>Cross-over</a:t>
            </a:r>
          </a:p>
          <a:p>
            <a:pPr marL="0" indent="0" algn="ctr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da-DK" altLang="da-DK" sz="2600" dirty="0">
                <a:latin typeface="Garamond" panose="02020404030301010803" pitchFamily="18" charset="0"/>
              </a:rPr>
              <a:t>Restriktion</a:t>
            </a:r>
          </a:p>
          <a:p>
            <a:pPr marL="0" indent="0" algn="ctr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da-DK" altLang="da-DK" sz="2600" dirty="0" err="1">
                <a:latin typeface="Garamond" panose="02020404030301010803" pitchFamily="18" charset="0"/>
              </a:rPr>
              <a:t>Matching</a:t>
            </a:r>
            <a:endParaRPr lang="en-GB" altLang="da-DK" sz="2600" dirty="0">
              <a:latin typeface="Garamond" panose="02020404030301010803" pitchFamily="18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83968" y="2330152"/>
            <a:ext cx="4295775" cy="42672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da-DK" altLang="da-DK" sz="2600" b="1" dirty="0">
                <a:latin typeface="Garamond" panose="02020404030301010803" pitchFamily="18" charset="0"/>
              </a:rPr>
              <a:t>I ANALYSEN</a:t>
            </a:r>
          </a:p>
          <a:p>
            <a:pPr marL="0" indent="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da-DK" altLang="da-DK" sz="2600" dirty="0">
                <a:latin typeface="Garamond" panose="02020404030301010803" pitchFamily="18" charset="0"/>
              </a:rPr>
              <a:t>Stratifikation </a:t>
            </a:r>
          </a:p>
          <a:p>
            <a:pPr marL="0" indent="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da-DK" altLang="da-DK" sz="2600" dirty="0" err="1">
                <a:latin typeface="Garamond" panose="02020404030301010803" pitchFamily="18" charset="0"/>
              </a:rPr>
              <a:t>Multivariat</a:t>
            </a:r>
            <a:r>
              <a:rPr lang="da-DK" altLang="da-DK" sz="2600" dirty="0">
                <a:latin typeface="Garamond" panose="02020404030301010803" pitchFamily="18" charset="0"/>
              </a:rPr>
              <a:t> analyse</a:t>
            </a:r>
          </a:p>
          <a:p>
            <a:pPr marL="0" indent="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da-DK" altLang="da-DK" sz="2600" dirty="0" err="1">
                <a:latin typeface="Garamond" panose="02020404030301010803" pitchFamily="18" charset="0"/>
              </a:rPr>
              <a:t>Propensity</a:t>
            </a:r>
            <a:r>
              <a:rPr lang="da-DK" altLang="da-DK" sz="2600" dirty="0">
                <a:latin typeface="Garamond" panose="02020404030301010803" pitchFamily="18" charset="0"/>
              </a:rPr>
              <a:t> score (PS)</a:t>
            </a:r>
          </a:p>
          <a:p>
            <a:pPr marL="0" indent="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Pct val="120000"/>
              <a:buNone/>
              <a:defRPr/>
            </a:pPr>
            <a:r>
              <a:rPr lang="da-DK" altLang="da-DK" sz="2600" dirty="0">
                <a:latin typeface="Garamond" panose="02020404030301010803" pitchFamily="18" charset="0"/>
              </a:rPr>
              <a:t>Selvkontrolleret</a:t>
            </a:r>
            <a:endParaRPr lang="en-GB" altLang="da-DK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6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950913" y="3401616"/>
            <a:ext cx="7239000" cy="304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Korrigerer for ukendte eller ikke-målbare confoundere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Ressourcekrævende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Uetisk (ift. </a:t>
            </a:r>
            <a:r>
              <a:rPr lang="da-DK" altLang="da-DK" sz="2400" dirty="0" err="1">
                <a:latin typeface="Garamond" panose="02020404030301010803" pitchFamily="18" charset="0"/>
                <a:ea typeface="ヒラギノ角ゴ ProN W3"/>
                <a:cs typeface="ヒラギノ角ゴ ProN W3"/>
              </a:rPr>
              <a:t>safety</a:t>
            </a: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Ikke-effektiv i små forsøg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”Gold standard” i undersøgelser af </a:t>
            </a:r>
            <a:b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</a:b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tilsigtede effekter (f.eks. lægemidler)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4213" y="260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/>
            <a:r>
              <a:rPr lang="da-DK" altLang="da-DK" sz="4000" b="1" dirty="0">
                <a:latin typeface="Garamond" pitchFamily="18" charset="0"/>
              </a:rPr>
              <a:t>Randomisering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5413" y="1559104"/>
            <a:ext cx="3810000" cy="36576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da-DK" altLang="da-DK" sz="12000" b="1" dirty="0">
                <a:latin typeface="Garamond" panose="02020404030301010803" pitchFamily="18" charset="0"/>
              </a:rPr>
              <a:t>?</a:t>
            </a:r>
            <a:endParaRPr lang="en-GB" altLang="da-DK" sz="120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950913" y="3401616"/>
            <a:ext cx="7239000" cy="24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Ultimativ confounder-kontrol</a:t>
            </a: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Korrigerer for ukendte eller ikke-målbare confoundere</a:t>
            </a: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Ressourcekrævende</a:t>
            </a:r>
          </a:p>
          <a:p>
            <a:pPr algn="ctr" eaLnBrk="1" hangingPunct="1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Kun anvendelig ved studier af umiddelbare, </a:t>
            </a:r>
            <a:b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</a:br>
            <a:r>
              <a:rPr lang="da-DK" altLang="da-DK" sz="2400" dirty="0">
                <a:latin typeface="Garamond" panose="02020404030301010803" pitchFamily="18" charset="0"/>
                <a:ea typeface="ヒラギノ角ゴ ProN W3"/>
                <a:cs typeface="ヒラギノ角ゴ ProN W3"/>
              </a:rPr>
              <a:t>forbigående virkninger af lægemidlet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4213" y="260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/>
            <a:r>
              <a:rPr lang="da-DK" altLang="da-DK" sz="4000" b="1" dirty="0">
                <a:latin typeface="Garamond" pitchFamily="18" charset="0"/>
              </a:rPr>
              <a:t>Cross-over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5413" y="1559104"/>
            <a:ext cx="3810000" cy="36576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da-DK" altLang="da-DK" sz="12000" b="1" dirty="0">
                <a:latin typeface="Garamond" panose="02020404030301010803" pitchFamily="18" charset="0"/>
              </a:rPr>
              <a:t>?</a:t>
            </a:r>
            <a:endParaRPr lang="en-GB" altLang="da-DK" sz="1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10804</TotalTime>
  <Pages>0</Pages>
  <Words>775</Words>
  <Characters>0</Characters>
  <Application>Microsoft Office PowerPoint</Application>
  <PresentationFormat>On-screen Show (4:3)</PresentationFormat>
  <Lines>0</Lines>
  <Paragraphs>246</Paragraphs>
  <Slides>29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MS PGothic</vt:lpstr>
      <vt:lpstr>MS PGothic</vt:lpstr>
      <vt:lpstr>Arial</vt:lpstr>
      <vt:lpstr>Calibri</vt:lpstr>
      <vt:lpstr>Calibri Light</vt:lpstr>
      <vt:lpstr>Garamond</vt:lpstr>
      <vt:lpstr>Gill Sans</vt:lpstr>
      <vt:lpstr>Times New Roman</vt:lpstr>
      <vt:lpstr>ヒラギノ角ゴ ProN W3</vt:lpstr>
      <vt:lpstr>Office-tema</vt:lpstr>
      <vt:lpstr>Confounding </vt:lpstr>
      <vt:lpstr>PowerPoint Presentation</vt:lpstr>
      <vt:lpstr>Confounding</vt:lpstr>
      <vt:lpstr>Confounding</vt:lpstr>
      <vt:lpstr>PowerPoint Presentation</vt:lpstr>
      <vt:lpstr>Studie-idé?</vt:lpstr>
      <vt:lpstr>Kontrol for confounding</vt:lpstr>
      <vt:lpstr>PowerPoint Presentation</vt:lpstr>
      <vt:lpstr>PowerPoint Presentation</vt:lpstr>
      <vt:lpstr>PowerPoint Presentation</vt:lpstr>
      <vt:lpstr>Stratifikation I</vt:lpstr>
      <vt:lpstr>Stratifikation II</vt:lpstr>
      <vt:lpstr>Stratifikation III</vt:lpstr>
      <vt:lpstr>Multivariat analyse</vt:lpstr>
      <vt:lpstr>”small number” bias</vt:lpstr>
      <vt:lpstr>Brug af warfarin og risiko for SAH</vt:lpstr>
      <vt:lpstr>Confounding by indication</vt:lpstr>
      <vt:lpstr>”Studie” af antikoagulerende effekt</vt:lpstr>
      <vt:lpstr>Miettinen’s konklusion</vt:lpstr>
      <vt:lpstr>Confounding-by-indication Varianter (according to severity)</vt:lpstr>
      <vt:lpstr>PowerPoint Presentation</vt:lpstr>
      <vt:lpstr>PowerPoint Presentation</vt:lpstr>
      <vt:lpstr>PowerPoint Presentation</vt:lpstr>
      <vt:lpstr>at komme i behandling med  lægemiddel A fremfor B</vt:lpstr>
      <vt:lpstr>PowerPoint Presentation</vt:lpstr>
      <vt:lpstr>PowerPoint Presentation</vt:lpstr>
      <vt:lpstr>PowerPoint Presentation</vt:lpstr>
      <vt:lpstr>Litteraturliste www.antonpottegaard.dk/download/PSlitteratur.zip   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Steens (Høyer og Kærn)</dc:creator>
  <cp:lastModifiedBy>Anton Pottegård</cp:lastModifiedBy>
  <cp:revision>194</cp:revision>
  <dcterms:created xsi:type="dcterms:W3CDTF">2009-06-26T14:20:50Z</dcterms:created>
  <dcterms:modified xsi:type="dcterms:W3CDTF">2018-03-21T09:15:45Z</dcterms:modified>
</cp:coreProperties>
</file>