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44" r:id="rId1"/>
  </p:sldMasterIdLst>
  <p:notesMasterIdLst>
    <p:notesMasterId r:id="rId18"/>
  </p:notesMasterIdLst>
  <p:handoutMasterIdLst>
    <p:handoutMasterId r:id="rId19"/>
  </p:handoutMasterIdLst>
  <p:sldIdLst>
    <p:sldId id="256" r:id="rId2"/>
    <p:sldId id="389" r:id="rId3"/>
    <p:sldId id="418" r:id="rId4"/>
    <p:sldId id="390" r:id="rId5"/>
    <p:sldId id="416" r:id="rId6"/>
    <p:sldId id="417" r:id="rId7"/>
    <p:sldId id="395" r:id="rId8"/>
    <p:sldId id="396" r:id="rId9"/>
    <p:sldId id="400" r:id="rId10"/>
    <p:sldId id="398" r:id="rId11"/>
    <p:sldId id="399" r:id="rId12"/>
    <p:sldId id="401" r:id="rId13"/>
    <p:sldId id="402" r:id="rId14"/>
    <p:sldId id="419" r:id="rId15"/>
    <p:sldId id="420" r:id="rId16"/>
    <p:sldId id="421" r:id="rId1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b="1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b="1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b="1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b="1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b="1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b="1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b="1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b="1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b="1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yst layout 2 - Marker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emlayout 1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emlayout 4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llemlayout 3 - 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Mørkt layout 1 - Marker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ørkt layout 2 - Markering 5/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llemlayout 4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0" autoAdjust="0"/>
    <p:restoredTop sz="79463" autoAdjust="0"/>
  </p:normalViewPr>
  <p:slideViewPr>
    <p:cSldViewPr>
      <p:cViewPr varScale="1">
        <p:scale>
          <a:sx n="49" d="100"/>
          <a:sy n="49" d="100"/>
        </p:scale>
        <p:origin x="180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5F2334CA-0DA0-40D4-857E-7A243F8E71AC}" type="datetime1">
              <a:rPr lang="da-DK"/>
              <a:pPr>
                <a:defRPr/>
              </a:pPr>
              <a:t>21-03-2018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CEC80F06-8D1D-4A15-8E58-50C26BCFFCC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5272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1586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211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548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943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033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June 2009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33659-3C7D-4AAF-A5C6-FD418F506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3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June 2009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B6853-8373-4DEF-84E2-A97FE8D78F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88947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June 2009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B6853-8373-4DEF-84E2-A97FE8D78F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05959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June 2009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F9CC2-5D44-4247-803E-495C0F0FF6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9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June 2009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32FA1-7714-4507-8217-A22F7604B3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June 2009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E3C4A-F85E-4835-AA3A-4CF8D597D5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June 2009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1AE56-4B56-4E01-9507-BF7D379FF8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June 2009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78F5F-EC64-4EE2-8075-D1B539A2D0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6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June 2009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DD721-97F9-4332-8377-2AE39B2FB4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June 2009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DD2F6-BD39-45F9-8DDC-3CB090D210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2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June 2009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1DC4A-D9AB-43AD-AE36-EF07780E86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0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June 2009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DB6853-8373-4DEF-84E2-A97FE8D78F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59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3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>
            <a:normAutofit/>
          </a:bodyPr>
          <a:lstStyle/>
          <a:p>
            <a:r>
              <a:rPr lang="da-DK" sz="5400" dirty="0">
                <a:latin typeface="Garamond" panose="02020404030301010803" pitchFamily="18" charset="0"/>
                <a:ea typeface="ＭＳ Ｐゴシック"/>
                <a:cs typeface="ＭＳ Ｐゴシック"/>
              </a:rPr>
              <a:t>Datakilder</a:t>
            </a:r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-14846" y="0"/>
            <a:ext cx="91233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b="0" dirty="0">
              <a:latin typeface="Garamond" panose="02020404030301010803" pitchFamily="18" charset="0"/>
            </a:endParaRPr>
          </a:p>
          <a:p>
            <a:pPr algn="ctr"/>
            <a:r>
              <a:rPr lang="da-DK" b="0" dirty="0">
                <a:latin typeface="Garamond" panose="02020404030301010803" pitchFamily="18" charset="0"/>
              </a:rPr>
              <a:t>CPR-registeret</a:t>
            </a:r>
          </a:p>
          <a:p>
            <a:pPr algn="ctr"/>
            <a:r>
              <a:rPr lang="da-DK" b="0" dirty="0">
                <a:latin typeface="Garamond" panose="02020404030301010803" pitchFamily="18" charset="0"/>
              </a:rPr>
              <a:t>Det danske sundhedsvæsen</a:t>
            </a:r>
          </a:p>
          <a:p>
            <a:pPr algn="ctr"/>
            <a:endParaRPr lang="da-DK" b="0" dirty="0">
              <a:latin typeface="Garamond" panose="02020404030301010803" pitchFamily="18" charset="0"/>
            </a:endParaRPr>
          </a:p>
          <a:p>
            <a:pPr algn="ctr"/>
            <a:r>
              <a:rPr lang="da-DK" b="0" dirty="0">
                <a:latin typeface="Garamond" panose="02020404030301010803" pitchFamily="18" charset="0"/>
              </a:rPr>
              <a:t>Landspatientregisteret</a:t>
            </a:r>
          </a:p>
          <a:p>
            <a:pPr algn="ctr"/>
            <a:r>
              <a:rPr lang="da-DK" b="0" dirty="0">
                <a:latin typeface="Garamond" panose="02020404030301010803" pitchFamily="18" charset="0"/>
              </a:rPr>
              <a:t>Lægemiddelstatistikregisteret</a:t>
            </a:r>
          </a:p>
          <a:p>
            <a:pPr algn="ctr"/>
            <a:endParaRPr lang="da-DK" b="0" dirty="0">
              <a:latin typeface="Garamond" panose="02020404030301010803" pitchFamily="18" charset="0"/>
            </a:endParaRPr>
          </a:p>
          <a:p>
            <a:pPr algn="ctr"/>
            <a:r>
              <a:rPr lang="da-DK" b="0" dirty="0">
                <a:latin typeface="Garamond" panose="02020404030301010803" pitchFamily="18" charset="0"/>
              </a:rPr>
              <a:t>Danmarks Statistik</a:t>
            </a:r>
          </a:p>
          <a:p>
            <a:pPr algn="ctr"/>
            <a:r>
              <a:rPr lang="da-DK" b="0" dirty="0">
                <a:latin typeface="Garamond" panose="02020404030301010803" pitchFamily="18" charset="0"/>
              </a:rPr>
              <a:t>Sundhedsdatastyrelsen</a:t>
            </a:r>
          </a:p>
          <a:p>
            <a:pPr algn="ctr"/>
            <a:endParaRPr lang="da-DK" b="0" dirty="0">
              <a:latin typeface="Garamond" panose="02020404030301010803" pitchFamily="18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306469" y="332656"/>
            <a:ext cx="648072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1307666" y="4581128"/>
            <a:ext cx="648072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52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-14846" y="0"/>
            <a:ext cx="91233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b="0" dirty="0">
              <a:latin typeface="Garamond" panose="02020404030301010803" pitchFamily="18" charset="0"/>
            </a:endParaRPr>
          </a:p>
          <a:p>
            <a:pPr algn="ctr"/>
            <a:r>
              <a:rPr lang="da-DK" b="0" dirty="0">
                <a:latin typeface="Garamond" panose="02020404030301010803" pitchFamily="18" charset="0"/>
              </a:rPr>
              <a:t>CPR-registeret</a:t>
            </a:r>
          </a:p>
          <a:p>
            <a:pPr algn="ctr"/>
            <a:r>
              <a:rPr lang="da-DK" b="0" dirty="0">
                <a:latin typeface="Garamond" panose="02020404030301010803" pitchFamily="18" charset="0"/>
              </a:rPr>
              <a:t>Det danske sundhedsvæsen</a:t>
            </a:r>
          </a:p>
          <a:p>
            <a:pPr algn="ctr"/>
            <a:endParaRPr lang="da-DK" b="0" dirty="0">
              <a:latin typeface="Garamond" panose="02020404030301010803" pitchFamily="18" charset="0"/>
            </a:endParaRPr>
          </a:p>
          <a:p>
            <a:pPr algn="ctr"/>
            <a:r>
              <a:rPr lang="da-DK" b="0" dirty="0">
                <a:latin typeface="Garamond" panose="02020404030301010803" pitchFamily="18" charset="0"/>
              </a:rPr>
              <a:t>Landspatientregisteret</a:t>
            </a:r>
          </a:p>
          <a:p>
            <a:pPr algn="ctr"/>
            <a:r>
              <a:rPr lang="da-DK" b="0" dirty="0">
                <a:latin typeface="Garamond" panose="02020404030301010803" pitchFamily="18" charset="0"/>
              </a:rPr>
              <a:t>Lægemiddelstatistikregisteret</a:t>
            </a:r>
          </a:p>
          <a:p>
            <a:pPr algn="ctr"/>
            <a:endParaRPr lang="da-DK" b="0" dirty="0">
              <a:latin typeface="Garamond" panose="02020404030301010803" pitchFamily="18" charset="0"/>
            </a:endParaRPr>
          </a:p>
          <a:p>
            <a:pPr algn="ctr"/>
            <a:r>
              <a:rPr lang="da-DK" b="0" dirty="0">
                <a:latin typeface="Garamond" panose="02020404030301010803" pitchFamily="18" charset="0"/>
              </a:rPr>
              <a:t>Danmarks Statistik</a:t>
            </a:r>
          </a:p>
          <a:p>
            <a:pPr algn="ctr"/>
            <a:r>
              <a:rPr lang="da-DK" b="0" dirty="0">
                <a:latin typeface="Garamond" panose="02020404030301010803" pitchFamily="18" charset="0"/>
              </a:rPr>
              <a:t>Sundhedsdatastyrelsen</a:t>
            </a:r>
          </a:p>
          <a:p>
            <a:pPr algn="ctr"/>
            <a:endParaRPr lang="da-DK" b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3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986" y="389185"/>
            <a:ext cx="7896028" cy="64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4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F9CC2-5D44-4247-803E-495C0F0FF6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848872" cy="676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75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4DB26-8F5C-4AEC-AE90-9B023FF5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9FAB9A-A2D7-4008-8C8B-3C3696693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EE216D-548B-44BE-A4F3-919E6282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June 2009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383ADF0-E611-42D6-8170-329504BE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F9CC2-5D44-4247-803E-495C0F0FF6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F1F1EC-D944-4894-B380-BF6F4EA62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1"/>
            <a:ext cx="10141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9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36C65-13EA-45A8-92CB-7335CA98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3AE9ED-4141-4C9E-983F-5AB43A088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268852D-B8B2-49D7-8938-8EE5FEAC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June 2009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33FC8BA-2458-4642-B0D3-02091EB7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F9CC2-5D44-4247-803E-495C0F0FF6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5A931AC-C852-44A2-94D7-90B20DD3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30"/>
            <a:ext cx="9972600" cy="70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3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A1DEB-C2A3-4FC6-913E-0B7E542A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1FE39B-2B15-49A2-AD72-9D63622BD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21A16D-056F-42A4-9CD0-4F609782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June 2009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6C26309-F668-4C0A-B2C2-47340601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F9CC2-5D44-4247-803E-495C0F0FF6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1DE2F29-6599-420B-8692-0E0F13DF2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" y="0"/>
            <a:ext cx="9089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5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47" y="152400"/>
            <a:ext cx="656865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 rot="10800000" flipV="1">
            <a:off x="6156979" y="6490593"/>
            <a:ext cx="5903853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200">
                <a:solidFill>
                  <a:schemeClr val="bg2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1200">
                <a:solidFill>
                  <a:schemeClr val="bg2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1200">
                <a:solidFill>
                  <a:schemeClr val="bg2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1200">
                <a:solidFill>
                  <a:schemeClr val="bg2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1200">
                <a:solidFill>
                  <a:schemeClr val="bg2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1400" b="0" dirty="0">
                <a:solidFill>
                  <a:schemeClr val="tx1"/>
                </a:solidFill>
                <a:latin typeface="Tahoma" pitchFamily="34" charset="0"/>
              </a:rPr>
              <a:t>Schmidt et al. </a:t>
            </a:r>
            <a:r>
              <a:rPr lang="da-DK" sz="1400" b="0" dirty="0" err="1">
                <a:solidFill>
                  <a:schemeClr val="tx1"/>
                </a:solidFill>
                <a:latin typeface="Tahoma" pitchFamily="34" charset="0"/>
              </a:rPr>
              <a:t>Eur</a:t>
            </a:r>
            <a:r>
              <a:rPr lang="da-DK" sz="1400" b="0" dirty="0">
                <a:solidFill>
                  <a:schemeClr val="tx1"/>
                </a:solidFill>
                <a:latin typeface="Tahoma" pitchFamily="34" charset="0"/>
              </a:rPr>
              <a:t> J </a:t>
            </a:r>
            <a:r>
              <a:rPr lang="da-DK" sz="1400" b="0" dirty="0" err="1">
                <a:solidFill>
                  <a:schemeClr val="tx1"/>
                </a:solidFill>
                <a:latin typeface="Tahoma" pitchFamily="34" charset="0"/>
              </a:rPr>
              <a:t>Epidemiol</a:t>
            </a:r>
            <a:r>
              <a:rPr lang="da-DK" sz="1400" b="0" dirty="0">
                <a:solidFill>
                  <a:schemeClr val="tx1"/>
                </a:solidFill>
                <a:latin typeface="Tahoma" pitchFamily="34" charset="0"/>
              </a:rPr>
              <a:t> 2014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376487"/>
            <a:ext cx="30670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8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276BD-DFA8-4574-8588-BAEE2AA7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AF3171-42A5-4732-8617-1F0E925D6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95BC88-135D-46E8-BAC5-9F570848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June 2009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68CAF49-4C1E-4BAF-854D-8E0C936D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F9CC2-5D44-4247-803E-495C0F0FF6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8A35860-EA7C-4408-B67F-B50825B89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11" y="0"/>
            <a:ext cx="8085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0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762000"/>
            <a:ext cx="8172450" cy="87725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78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E4B93E5-7367-4A7F-AEF8-AB6ABF71F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9" y="0"/>
            <a:ext cx="8062622" cy="75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6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6D0221B-5708-45BC-A100-D808AB853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280987"/>
            <a:ext cx="829627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632"/>
            <a:ext cx="8424936" cy="8408368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4608004" y="692696"/>
            <a:ext cx="3782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www.DSFE.dk</a:t>
            </a:r>
          </a:p>
        </p:txBody>
      </p:sp>
    </p:spTree>
    <p:extLst>
      <p:ext uri="{BB962C8B-B14F-4D97-AF65-F5344CB8AC3E}">
        <p14:creationId xmlns:p14="http://schemas.microsoft.com/office/powerpoint/2010/main" val="27068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103D867-64A0-49E7-867F-E01DB47ED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42" y="0"/>
            <a:ext cx="7853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5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-14846" y="55755"/>
            <a:ext cx="91233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0" dirty="0">
                <a:latin typeface="Garamond" panose="02020404030301010803" pitchFamily="18" charset="0"/>
              </a:rPr>
              <a:t>Cancerregisteret</a:t>
            </a:r>
          </a:p>
          <a:p>
            <a:pPr algn="ctr"/>
            <a:r>
              <a:rPr lang="da-DK" sz="2400" b="0" dirty="0">
                <a:latin typeface="Garamond" panose="02020404030301010803" pitchFamily="18" charset="0"/>
              </a:rPr>
              <a:t>Dødsårsagsregisteret</a:t>
            </a:r>
          </a:p>
          <a:p>
            <a:pPr algn="ctr"/>
            <a:r>
              <a:rPr lang="da-DK" sz="2400" b="0" dirty="0">
                <a:latin typeface="Garamond" panose="02020404030301010803" pitchFamily="18" charset="0"/>
              </a:rPr>
              <a:t>Det centrale psykiatriregister</a:t>
            </a:r>
          </a:p>
          <a:p>
            <a:pPr algn="ctr"/>
            <a:r>
              <a:rPr lang="da-DK" sz="2400" b="0" dirty="0">
                <a:latin typeface="Garamond" panose="02020404030301010803" pitchFamily="18" charset="0"/>
              </a:rPr>
              <a:t>Det danske elevregister</a:t>
            </a:r>
          </a:p>
          <a:p>
            <a:pPr algn="ctr"/>
            <a:r>
              <a:rPr lang="da-DK" sz="2400" b="0" dirty="0">
                <a:latin typeface="Garamond" panose="02020404030301010803" pitchFamily="18" charset="0"/>
              </a:rPr>
              <a:t>Indkomstregisteret</a:t>
            </a:r>
          </a:p>
          <a:p>
            <a:pPr algn="ctr"/>
            <a:r>
              <a:rPr lang="da-DK" sz="2400" b="0" dirty="0">
                <a:latin typeface="Garamond" panose="02020404030301010803" pitchFamily="18" charset="0"/>
              </a:rPr>
              <a:t>Uddannelsesregisteret</a:t>
            </a:r>
          </a:p>
          <a:p>
            <a:pPr algn="ctr"/>
            <a:r>
              <a:rPr lang="da-DK" sz="2400" b="0" dirty="0">
                <a:latin typeface="Garamond" panose="02020404030301010803" pitchFamily="18" charset="0"/>
              </a:rPr>
              <a:t>Fødselsregisteret </a:t>
            </a:r>
          </a:p>
          <a:p>
            <a:pPr algn="ctr"/>
            <a:r>
              <a:rPr lang="da-DK" sz="2400" b="0" dirty="0">
                <a:latin typeface="Garamond" panose="02020404030301010803" pitchFamily="18" charset="0"/>
              </a:rPr>
              <a:t>Abortregisteret</a:t>
            </a:r>
          </a:p>
          <a:p>
            <a:pPr algn="ctr"/>
            <a:r>
              <a:rPr lang="da-DK" sz="2400" b="0" dirty="0">
                <a:latin typeface="Garamond" panose="02020404030301010803" pitchFamily="18" charset="0"/>
              </a:rPr>
              <a:t>Data for tilsætningsstoffer i medicin</a:t>
            </a:r>
          </a:p>
          <a:p>
            <a:pPr algn="ctr"/>
            <a:r>
              <a:rPr lang="da-DK" sz="2400" b="0" dirty="0" err="1">
                <a:latin typeface="Garamond" panose="02020404030301010803" pitchFamily="18" charset="0"/>
              </a:rPr>
              <a:t>Trombobase</a:t>
            </a:r>
            <a:endParaRPr lang="da-DK" sz="2400" b="0" dirty="0">
              <a:latin typeface="Garamond" panose="02020404030301010803" pitchFamily="18" charset="0"/>
            </a:endParaRPr>
          </a:p>
          <a:p>
            <a:pPr algn="ctr"/>
            <a:r>
              <a:rPr lang="da-DK" sz="2400" b="0" dirty="0">
                <a:latin typeface="Garamond" panose="02020404030301010803" pitchFamily="18" charset="0"/>
              </a:rPr>
              <a:t>Personlig elektronisk medicinprofil (PEM)</a:t>
            </a:r>
          </a:p>
          <a:p>
            <a:pPr algn="ctr"/>
            <a:r>
              <a:rPr lang="da-DK" sz="2400" b="0" dirty="0">
                <a:latin typeface="Garamond" panose="02020404030301010803" pitchFamily="18" charset="0"/>
              </a:rPr>
              <a:t>Dansk </a:t>
            </a:r>
            <a:r>
              <a:rPr lang="da-DK" sz="2400" b="0" dirty="0" err="1">
                <a:latin typeface="Garamond" panose="02020404030301010803" pitchFamily="18" charset="0"/>
              </a:rPr>
              <a:t>AlmenMedicinsk</a:t>
            </a:r>
            <a:r>
              <a:rPr lang="da-DK" sz="2400" b="0" dirty="0">
                <a:latin typeface="Garamond" panose="02020404030301010803" pitchFamily="18" charset="0"/>
              </a:rPr>
              <a:t> Database (DAMD)</a:t>
            </a:r>
          </a:p>
          <a:p>
            <a:pPr algn="ctr"/>
            <a:r>
              <a:rPr lang="da-DK" sz="2400" b="0" dirty="0" err="1">
                <a:latin typeface="Garamond" panose="02020404030301010803" pitchFamily="18" charset="0"/>
              </a:rPr>
              <a:t>OUHLab</a:t>
            </a:r>
            <a:endParaRPr lang="da-DK" sz="2400" b="0" dirty="0">
              <a:latin typeface="Garamond" panose="02020404030301010803" pitchFamily="18" charset="0"/>
            </a:endParaRPr>
          </a:p>
          <a:p>
            <a:pPr algn="ctr"/>
            <a:r>
              <a:rPr lang="da-DK" sz="2400" b="0" dirty="0" err="1">
                <a:latin typeface="Garamond" panose="02020404030301010803" pitchFamily="18" charset="0"/>
              </a:rPr>
              <a:t>Hoftealloplastikregisteret</a:t>
            </a:r>
            <a:endParaRPr lang="da-DK" sz="2400" b="0" dirty="0">
              <a:latin typeface="Garamond" panose="02020404030301010803" pitchFamily="18" charset="0"/>
            </a:endParaRPr>
          </a:p>
          <a:p>
            <a:pPr algn="ctr"/>
            <a:r>
              <a:rPr lang="da-DK" sz="2400" b="0" dirty="0">
                <a:latin typeface="Garamond" panose="02020404030301010803" pitchFamily="18" charset="0"/>
              </a:rPr>
              <a:t>NIP-databasen for ‘</a:t>
            </a:r>
            <a:r>
              <a:rPr lang="da-DK" sz="2400" b="0" dirty="0" err="1">
                <a:latin typeface="Garamond" panose="02020404030301010803" pitchFamily="18" charset="0"/>
              </a:rPr>
              <a:t>stroke</a:t>
            </a:r>
            <a:r>
              <a:rPr lang="da-DK" sz="2400" b="0" dirty="0">
                <a:latin typeface="Garamond" panose="02020404030301010803" pitchFamily="18" charset="0"/>
              </a:rPr>
              <a:t>’</a:t>
            </a:r>
          </a:p>
          <a:p>
            <a:pPr algn="ctr"/>
            <a:r>
              <a:rPr lang="da-DK" sz="2400" b="0" dirty="0">
                <a:latin typeface="Garamond" panose="02020404030301010803" pitchFamily="18" charset="0"/>
              </a:rPr>
              <a:t>Akut-kohorten</a:t>
            </a:r>
          </a:p>
          <a:p>
            <a:pPr algn="ctr"/>
            <a:r>
              <a:rPr lang="da-DK" sz="2400" b="0" dirty="0">
                <a:latin typeface="Garamond" panose="02020404030301010803" pitchFamily="18" charset="0"/>
              </a:rPr>
              <a:t>Bedre Sundhed </a:t>
            </a:r>
            <a:r>
              <a:rPr lang="da-DK" sz="2400" b="0" strike="sngStrike" dirty="0">
                <a:latin typeface="Garamond" panose="02020404030301010803" pitchFamily="18" charset="0"/>
              </a:rPr>
              <a:t>for Mor og Barn</a:t>
            </a:r>
            <a:r>
              <a:rPr lang="da-DK" sz="2400" b="0" dirty="0">
                <a:latin typeface="Garamond" panose="02020404030301010803" pitchFamily="18" charset="0"/>
              </a:rPr>
              <a:t> i Generationer</a:t>
            </a:r>
          </a:p>
          <a:p>
            <a:pPr algn="ctr"/>
            <a:r>
              <a:rPr lang="da-DK" sz="2400" b="0" dirty="0">
                <a:latin typeface="Garamond" panose="02020404030301010803" pitchFamily="18" charset="0"/>
              </a:rPr>
              <a:t>Manuelt indsamlede data…</a:t>
            </a:r>
          </a:p>
        </p:txBody>
      </p:sp>
    </p:spTree>
    <p:extLst>
      <p:ext uri="{BB962C8B-B14F-4D97-AF65-F5344CB8AC3E}">
        <p14:creationId xmlns:p14="http://schemas.microsoft.com/office/powerpoint/2010/main" val="106761328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10913</TotalTime>
  <Pages>0</Pages>
  <Words>95</Words>
  <Characters>0</Characters>
  <Application>Microsoft Office PowerPoint</Application>
  <PresentationFormat>On-screen Show (4:3)</PresentationFormat>
  <Lines>0</Lines>
  <Paragraphs>48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Garamond</vt:lpstr>
      <vt:lpstr>Gill Sans</vt:lpstr>
      <vt:lpstr>Tahoma</vt:lpstr>
      <vt:lpstr>Times New Roman</vt:lpstr>
      <vt:lpstr>ヒラギノ角ゴ ProN W3</vt:lpstr>
      <vt:lpstr>Kontortema</vt:lpstr>
      <vt:lpstr>Datakilder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Steens (Høyer og Kærn)</dc:creator>
  <cp:lastModifiedBy>Anton Pottegård</cp:lastModifiedBy>
  <cp:revision>172</cp:revision>
  <dcterms:created xsi:type="dcterms:W3CDTF">2009-06-26T14:20:50Z</dcterms:created>
  <dcterms:modified xsi:type="dcterms:W3CDTF">2018-03-21T09:17:54Z</dcterms:modified>
</cp:coreProperties>
</file>