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83" r:id="rId2"/>
    <p:sldId id="289" r:id="rId3"/>
    <p:sldId id="290" r:id="rId4"/>
    <p:sldId id="287" r:id="rId5"/>
    <p:sldId id="288" r:id="rId6"/>
    <p:sldId id="295" r:id="rId7"/>
    <p:sldId id="291" r:id="rId8"/>
    <p:sldId id="292" r:id="rId9"/>
    <p:sldId id="293" r:id="rId10"/>
    <p:sldId id="29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79348" autoAdjust="0"/>
  </p:normalViewPr>
  <p:slideViewPr>
    <p:cSldViewPr>
      <p:cViewPr varScale="1">
        <p:scale>
          <a:sx n="49" d="100"/>
          <a:sy n="49" d="100"/>
        </p:scale>
        <p:origin x="192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73B150-E194-48F4-8B1D-865BD43D8067}" type="datetimeFigureOut">
              <a:rPr lang="da-DK" smtClean="0"/>
              <a:pPr/>
              <a:t>21-03-2018</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EECC93-EFC0-4A23-98CF-C27F075F1CDD}" type="slidenum">
              <a:rPr lang="da-DK" smtClean="0"/>
              <a:pPr/>
              <a:t>‹#›</a:t>
            </a:fld>
            <a:endParaRPr lang="da-DK"/>
          </a:p>
        </p:txBody>
      </p:sp>
    </p:spTree>
    <p:extLst>
      <p:ext uri="{BB962C8B-B14F-4D97-AF65-F5344CB8AC3E}">
        <p14:creationId xmlns:p14="http://schemas.microsoft.com/office/powerpoint/2010/main" val="404318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E0EECC93-EFC0-4A23-98CF-C27F075F1CDD}" type="slidenum">
              <a:rPr lang="da-DK" smtClean="0"/>
              <a:pPr/>
              <a:t>1</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E0EECC93-EFC0-4A23-98CF-C27F075F1CDD}" type="slidenum">
              <a:rPr lang="da-DK" smtClean="0"/>
              <a:pPr/>
              <a:t>3</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882B742-E958-4530-8902-C89AC526F1EE}" type="datetime1">
              <a:rPr lang="en-US" smtClean="0"/>
              <a:pPr/>
              <a:t>3/21/2018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CC0AE5-37FE-4C65-90A4-36D4174AD6F8}" type="datetime1">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33E9D3-446D-429D-ADF7-459DE6F3070D}" type="datetime1">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0D09FEE-A8B4-413D-A295-0E3B231F6761}" type="datetime1">
              <a:rPr lang="en-US" smtClean="0"/>
              <a:pPr/>
              <a:t>3/21/2018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75A22FB-F443-4AFB-95DC-C485565F39B8}" type="datetime1">
              <a:rPr lang="en-US" smtClean="0"/>
              <a:pPr/>
              <a:t>3/21/2018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FB6405B-B7C2-4210-BE7E-7C45841F428D}" type="datetime1">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0663644-BAFD-4563-968B-3646A472C683}" type="datetime1">
              <a:rPr lang="en-US" smtClean="0"/>
              <a:pPr/>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456ED2FA-EBE3-46A5-B4A0-114B4763458E}" type="datetime1">
              <a:rPr lang="en-US" smtClean="0"/>
              <a:pPr/>
              <a:t>3/21/2018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9111-04FC-41C0-BAC3-7038B225FD0D}" type="datetime1">
              <a:rPr lang="en-US" smtClean="0"/>
              <a:pPr/>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E39FF35-077B-42F2-9760-6C3079E951A8}" type="datetime1">
              <a:rPr lang="en-US" smtClean="0"/>
              <a:pPr/>
              <a:t>3/21/2018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218740F-B22E-4802-BC58-BA5402F43178}" type="datetime1">
              <a:rPr lang="en-US" smtClean="0"/>
              <a:pPr/>
              <a:t>3/21/2018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E70A0E2-AD5A-4A89-877E-8B8A5361EF2E}" type="datetime1">
              <a:rPr lang="en-US" smtClean="0"/>
              <a:pPr/>
              <a:t>3/21/2018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a-DK" dirty="0"/>
          </a:p>
        </p:txBody>
      </p:sp>
      <p:sp>
        <p:nvSpPr>
          <p:cNvPr id="3" name="Content Placeholder 2"/>
          <p:cNvSpPr>
            <a:spLocks noGrp="1"/>
          </p:cNvSpPr>
          <p:nvPr>
            <p:ph sz="quarter" idx="1"/>
          </p:nvPr>
        </p:nvSpPr>
        <p:spPr/>
        <p:txBody>
          <a:bodyPr/>
          <a:lstStyle/>
          <a:p>
            <a:endParaRPr lang="da-DK"/>
          </a:p>
        </p:txBody>
      </p:sp>
      <p:sp>
        <p:nvSpPr>
          <p:cNvPr id="4" name="Slide Number Placeholder 3"/>
          <p:cNvSpPr>
            <a:spLocks noGrp="1"/>
          </p:cNvSpPr>
          <p:nvPr>
            <p:ph type="sldNum" sz="quarter" idx="15"/>
          </p:nvPr>
        </p:nvSpPr>
        <p:spPr/>
        <p:txBody>
          <a:bodyPr/>
          <a:lstStyle/>
          <a:p>
            <a:fld id="{B6F15528-21DE-4FAA-801E-634DDDAF4B2B}" type="slidenum">
              <a:rPr lang="en-US" smtClean="0"/>
              <a:pPr/>
              <a:t>1</a:t>
            </a:fld>
            <a:endParaRPr lang="en-US"/>
          </a:p>
        </p:txBody>
      </p:sp>
      <p:pic>
        <p:nvPicPr>
          <p:cNvPr id="52226" name="Picture 2"/>
          <p:cNvPicPr>
            <a:picLocks noChangeAspect="1" noChangeArrowheads="1"/>
          </p:cNvPicPr>
          <p:nvPr/>
        </p:nvPicPr>
        <p:blipFill>
          <a:blip r:embed="rId3" cstate="print"/>
          <a:srcRect/>
          <a:stretch>
            <a:fillRect/>
          </a:stretch>
        </p:blipFill>
        <p:spPr bwMode="auto">
          <a:xfrm>
            <a:off x="762000" y="685800"/>
            <a:ext cx="7063134" cy="5638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el 1"/>
          <p:cNvSpPr>
            <a:spLocks noGrp="1"/>
          </p:cNvSpPr>
          <p:nvPr>
            <p:ph type="title"/>
          </p:nvPr>
        </p:nvSpPr>
        <p:spPr>
          <a:xfrm>
            <a:off x="628650" y="260648"/>
            <a:ext cx="7886700" cy="1325563"/>
          </a:xfrm>
        </p:spPr>
        <p:txBody>
          <a:bodyPr/>
          <a:lstStyle/>
          <a:p>
            <a:pPr algn="ctr"/>
            <a:r>
              <a:rPr lang="da-DK" altLang="da-DK" sz="4000" b="1" dirty="0" err="1">
                <a:latin typeface="Garamond" panose="02020404030301010803" pitchFamily="18" charset="0"/>
              </a:rPr>
              <a:t>Immortal</a:t>
            </a:r>
            <a:r>
              <a:rPr lang="da-DK" altLang="da-DK" sz="4000" b="1" dirty="0">
                <a:latin typeface="Garamond" panose="02020404030301010803" pitchFamily="18" charset="0"/>
              </a:rPr>
              <a:t>-time bias</a:t>
            </a:r>
          </a:p>
        </p:txBody>
      </p:sp>
      <p:sp>
        <p:nvSpPr>
          <p:cNvPr id="97283" name="Pladsholder til indhold 2"/>
          <p:cNvSpPr>
            <a:spLocks noGrp="1"/>
          </p:cNvSpPr>
          <p:nvPr>
            <p:ph idx="1"/>
          </p:nvPr>
        </p:nvSpPr>
        <p:spPr bwMode="auto"/>
        <p:txBody>
          <a:bodyPr wrap="square" numCol="1" anchor="t" anchorCtr="0" compatLnSpc="1">
            <a:prstTxWarp prst="textNoShape">
              <a:avLst/>
            </a:prstTxWarp>
            <a:normAutofit/>
          </a:bodyPr>
          <a:lstStyle/>
          <a:p>
            <a:pPr marL="0" indent="0" algn="ctr">
              <a:buNone/>
            </a:pPr>
            <a:endParaRPr lang="da-DK" altLang="da-DK" sz="2800" dirty="0">
              <a:latin typeface="Garamond" panose="02020404030301010803" pitchFamily="18" charset="0"/>
            </a:endParaRPr>
          </a:p>
          <a:p>
            <a:pPr marL="0" indent="0" algn="ctr">
              <a:buNone/>
            </a:pPr>
            <a:r>
              <a:rPr lang="da-DK" altLang="da-DK" sz="2800" dirty="0">
                <a:latin typeface="Garamond" panose="02020404030301010803" pitchFamily="18" charset="0"/>
              </a:rPr>
              <a:t>Altid i kohortestudier</a:t>
            </a:r>
          </a:p>
          <a:p>
            <a:pPr marL="0" indent="0" algn="ctr">
              <a:buNone/>
            </a:pPr>
            <a:r>
              <a:rPr lang="da-DK" altLang="da-DK" sz="2800" dirty="0">
                <a:latin typeface="Garamond" panose="02020404030301010803" pitchFamily="18" charset="0"/>
              </a:rPr>
              <a:t>Når signalet er for godt til at være sandt</a:t>
            </a:r>
          </a:p>
          <a:p>
            <a:pPr marL="0" indent="0" algn="ctr">
              <a:buNone/>
            </a:pPr>
            <a:r>
              <a:rPr lang="da-DK" altLang="da-DK" sz="2800" dirty="0">
                <a:latin typeface="Garamond" panose="02020404030301010803" pitchFamily="18" charset="0"/>
              </a:rPr>
              <a:t>Når effekten indtræder for hurtigt</a:t>
            </a:r>
          </a:p>
          <a:p>
            <a:pPr marL="0" indent="0" algn="ctr">
              <a:buNone/>
            </a:pPr>
            <a:r>
              <a:rPr lang="da-DK" altLang="da-DK" sz="2800" dirty="0">
                <a:latin typeface="Garamond" panose="02020404030301010803" pitchFamily="18" charset="0"/>
              </a:rPr>
              <a:t>Man har brugt en </a:t>
            </a:r>
            <a:r>
              <a:rPr lang="da-DK" altLang="da-DK" sz="2800" dirty="0" err="1">
                <a:latin typeface="Garamond" panose="02020404030301010803" pitchFamily="18" charset="0"/>
              </a:rPr>
              <a:t>krystalugle</a:t>
            </a:r>
            <a:endParaRPr lang="da-DK" altLang="da-DK" sz="2800" dirty="0">
              <a:latin typeface="Garamond" panose="02020404030301010803" pitchFamily="18" charset="0"/>
            </a:endParaRPr>
          </a:p>
          <a:p>
            <a:pPr marL="0" indent="0" algn="ctr">
              <a:buNone/>
            </a:pPr>
            <a:r>
              <a:rPr lang="da-DK" altLang="da-DK" sz="2800" dirty="0">
                <a:latin typeface="Garamond" panose="02020404030301010803" pitchFamily="18" charset="0"/>
              </a:rPr>
              <a:t>Når ”grupper” frem for ”status” bliver analyseret</a:t>
            </a:r>
          </a:p>
        </p:txBody>
      </p:sp>
    </p:spTree>
    <p:extLst>
      <p:ext uri="{BB962C8B-B14F-4D97-AF65-F5344CB8AC3E}">
        <p14:creationId xmlns:p14="http://schemas.microsoft.com/office/powerpoint/2010/main" val="298281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a-DK"/>
          </a:p>
        </p:txBody>
      </p:sp>
      <p:sp>
        <p:nvSpPr>
          <p:cNvPr id="3" name="Content Placeholder 2"/>
          <p:cNvSpPr>
            <a:spLocks noGrp="1"/>
          </p:cNvSpPr>
          <p:nvPr>
            <p:ph sz="quarter" idx="1"/>
          </p:nvPr>
        </p:nvSpPr>
        <p:spPr/>
        <p:txBody>
          <a:bodyPr/>
          <a:lstStyle/>
          <a:p>
            <a:endParaRPr lang="da-DK"/>
          </a:p>
        </p:txBody>
      </p:sp>
      <p:sp>
        <p:nvSpPr>
          <p:cNvPr id="4" name="Slide Number Placeholder 3"/>
          <p:cNvSpPr>
            <a:spLocks noGrp="1"/>
          </p:cNvSpPr>
          <p:nvPr>
            <p:ph type="sldNum" sz="quarter" idx="15"/>
          </p:nvPr>
        </p:nvSpPr>
        <p:spPr/>
        <p:txBody>
          <a:bodyPr/>
          <a:lstStyle/>
          <a:p>
            <a:fld id="{B6F15528-21DE-4FAA-801E-634DDDAF4B2B}" type="slidenum">
              <a:rPr lang="en-US" smtClean="0"/>
              <a:pPr/>
              <a:t>2</a:t>
            </a:fld>
            <a:endParaRPr lang="en-US"/>
          </a:p>
        </p:txBody>
      </p:sp>
      <p:pic>
        <p:nvPicPr>
          <p:cNvPr id="53250" name="Picture 2"/>
          <p:cNvPicPr>
            <a:picLocks noChangeAspect="1" noChangeArrowheads="1"/>
          </p:cNvPicPr>
          <p:nvPr/>
        </p:nvPicPr>
        <p:blipFill>
          <a:blip r:embed="rId2" cstate="print"/>
          <a:srcRect/>
          <a:stretch>
            <a:fillRect/>
          </a:stretch>
        </p:blipFill>
        <p:spPr bwMode="auto">
          <a:xfrm>
            <a:off x="228600" y="1752600"/>
            <a:ext cx="7868495" cy="3581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7772400" cy="7162800"/>
          </a:xfrm>
        </p:spPr>
        <p:txBody>
          <a:bodyPr>
            <a:normAutofit/>
          </a:bodyPr>
          <a:lstStyle/>
          <a:p>
            <a:pPr algn="just">
              <a:buNone/>
            </a:pPr>
            <a:r>
              <a:rPr lang="en-US" dirty="0"/>
              <a:t>   We used a longitudinal cohort design. We defined the index hospitalization date as the patient’s first admission to an acute care hospital with a diagnosis of COPD. The index discharge date was defined as the date on which patients were discharged. The beginning of patient observation time was defined as the date of discharge. The end of patient observation time was defined as the first repeat hospitalization for COPD, all-cause mortality, 365 d after discharge from the index admission, or the end of the study period (March 31, 1998), whichever was earliest. </a:t>
            </a:r>
          </a:p>
          <a:p>
            <a:pPr algn="just">
              <a:buNone/>
            </a:pPr>
            <a:endParaRPr lang="da-DK"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a-DK"/>
          </a:p>
        </p:txBody>
      </p:sp>
      <p:sp>
        <p:nvSpPr>
          <p:cNvPr id="3" name="Content Placeholder 2"/>
          <p:cNvSpPr>
            <a:spLocks noGrp="1"/>
          </p:cNvSpPr>
          <p:nvPr>
            <p:ph sz="quarter" idx="1"/>
          </p:nvPr>
        </p:nvSpPr>
        <p:spPr/>
        <p:txBody>
          <a:bodyPr/>
          <a:lstStyle/>
          <a:p>
            <a:endParaRPr lang="da-DK"/>
          </a:p>
        </p:txBody>
      </p:sp>
      <p:sp>
        <p:nvSpPr>
          <p:cNvPr id="4" name="Slide Number Placeholder 3"/>
          <p:cNvSpPr>
            <a:spLocks noGrp="1"/>
          </p:cNvSpPr>
          <p:nvPr>
            <p:ph type="sldNum" sz="quarter" idx="15"/>
          </p:nvPr>
        </p:nvSpPr>
        <p:spPr/>
        <p:txBody>
          <a:bodyPr/>
          <a:lstStyle/>
          <a:p>
            <a:fld id="{B6F15528-21DE-4FAA-801E-634DDDAF4B2B}" type="slidenum">
              <a:rPr lang="en-US" smtClean="0"/>
              <a:pPr/>
              <a:t>4</a:t>
            </a:fld>
            <a:endParaRPr lang="en-US"/>
          </a:p>
        </p:txBody>
      </p:sp>
      <p:pic>
        <p:nvPicPr>
          <p:cNvPr id="50178" name="Picture 2"/>
          <p:cNvPicPr>
            <a:picLocks noChangeAspect="1" noChangeArrowheads="1"/>
          </p:cNvPicPr>
          <p:nvPr/>
        </p:nvPicPr>
        <p:blipFill>
          <a:blip r:embed="rId2" cstate="print"/>
          <a:srcRect/>
          <a:stretch>
            <a:fillRect/>
          </a:stretch>
        </p:blipFill>
        <p:spPr bwMode="auto">
          <a:xfrm>
            <a:off x="990600" y="685800"/>
            <a:ext cx="6316850" cy="5562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a-DK"/>
          </a:p>
        </p:txBody>
      </p:sp>
      <p:sp>
        <p:nvSpPr>
          <p:cNvPr id="3" name="Content Placeholder 2"/>
          <p:cNvSpPr>
            <a:spLocks noGrp="1"/>
          </p:cNvSpPr>
          <p:nvPr>
            <p:ph sz="quarter" idx="1"/>
          </p:nvPr>
        </p:nvSpPr>
        <p:spPr/>
        <p:txBody>
          <a:bodyPr/>
          <a:lstStyle/>
          <a:p>
            <a:endParaRPr lang="da-DK"/>
          </a:p>
        </p:txBody>
      </p:sp>
      <p:sp>
        <p:nvSpPr>
          <p:cNvPr id="4" name="Slide Number Placeholder 3"/>
          <p:cNvSpPr>
            <a:spLocks noGrp="1"/>
          </p:cNvSpPr>
          <p:nvPr>
            <p:ph type="sldNum" sz="quarter" idx="15"/>
          </p:nvPr>
        </p:nvSpPr>
        <p:spPr/>
        <p:txBody>
          <a:bodyPr/>
          <a:lstStyle/>
          <a:p>
            <a:fld id="{B6F15528-21DE-4FAA-801E-634DDDAF4B2B}" type="slidenum">
              <a:rPr lang="en-US" smtClean="0"/>
              <a:pPr/>
              <a:t>5</a:t>
            </a:fld>
            <a:endParaRPr lang="en-US"/>
          </a:p>
        </p:txBody>
      </p:sp>
      <p:pic>
        <p:nvPicPr>
          <p:cNvPr id="51202" name="Picture 2"/>
          <p:cNvPicPr>
            <a:picLocks noChangeAspect="1" noChangeArrowheads="1"/>
          </p:cNvPicPr>
          <p:nvPr/>
        </p:nvPicPr>
        <p:blipFill>
          <a:blip r:embed="rId2" cstate="print"/>
          <a:srcRect/>
          <a:stretch>
            <a:fillRect/>
          </a:stretch>
        </p:blipFill>
        <p:spPr bwMode="auto">
          <a:xfrm>
            <a:off x="304800" y="1828800"/>
            <a:ext cx="7771994" cy="4267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el 1"/>
          <p:cNvSpPr>
            <a:spLocks noGrp="1"/>
          </p:cNvSpPr>
          <p:nvPr>
            <p:ph type="title"/>
          </p:nvPr>
        </p:nvSpPr>
        <p:spPr/>
        <p:txBody>
          <a:bodyPr/>
          <a:lstStyle/>
          <a:p>
            <a:endParaRPr lang="da-DK" altLang="da-DK"/>
          </a:p>
        </p:txBody>
      </p:sp>
      <p:sp>
        <p:nvSpPr>
          <p:cNvPr id="80899" name="Pladsholder til indhold 2"/>
          <p:cNvSpPr>
            <a:spLocks noGrp="1"/>
          </p:cNvSpPr>
          <p:nvPr>
            <p:ph idx="1"/>
          </p:nvPr>
        </p:nvSpPr>
        <p:spPr bwMode="auto"/>
        <p:txBody>
          <a:bodyPr wrap="square" numCol="1" anchor="t" anchorCtr="0" compatLnSpc="1">
            <a:prstTxWarp prst="textNoShape">
              <a:avLst/>
            </a:prstTxWarp>
          </a:bodyPr>
          <a:lstStyle/>
          <a:p>
            <a:endParaRPr lang="da-DK" altLang="da-DK"/>
          </a:p>
        </p:txBody>
      </p:sp>
      <p:sp>
        <p:nvSpPr>
          <p:cNvPr id="80900" name="Pladsholder til dato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da-DK" altLang="da-DK" sz="1000">
              <a:solidFill>
                <a:srgbClr val="898989"/>
              </a:solidFill>
              <a:latin typeface="Gill Sans MT" pitchFamily="34" charset="0"/>
              <a:ea typeface="ヒラギノ角ゴ ProN W3"/>
              <a:cs typeface="ヒラギノ角ゴ ProN W3"/>
            </a:endParaRPr>
          </a:p>
        </p:txBody>
      </p:sp>
      <p:sp>
        <p:nvSpPr>
          <p:cNvPr id="80901" name="Pladsholder til diasnumm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E22CE7C-6341-4AE8-A874-07F235374871}" type="slidenum">
              <a:rPr lang="en-US" altLang="da-DK" sz="1000">
                <a:solidFill>
                  <a:srgbClr val="898989"/>
                </a:solidFill>
                <a:latin typeface="Gill Sans MT" pitchFamily="34" charset="0"/>
                <a:ea typeface="ヒラギノ角ゴ ProN W3"/>
                <a:cs typeface="ヒラギノ角ゴ ProN W3"/>
              </a:rPr>
              <a:pPr/>
              <a:t>6</a:t>
            </a:fld>
            <a:endParaRPr lang="en-US" altLang="da-DK" sz="1000">
              <a:solidFill>
                <a:srgbClr val="898989"/>
              </a:solidFill>
              <a:latin typeface="Gill Sans MT" pitchFamily="34" charset="0"/>
              <a:ea typeface="ヒラギノ角ゴ ProN W3"/>
              <a:cs typeface="ヒラギノ角ゴ ProN W3"/>
            </a:endParaRPr>
          </a:p>
        </p:txBody>
      </p:sp>
      <p:pic>
        <p:nvPicPr>
          <p:cNvPr id="809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3025" y="380070"/>
            <a:ext cx="6457950" cy="7993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404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377B2-E5C9-4F4F-99CF-4A668B1AA70B}"/>
              </a:ext>
            </a:extLst>
          </p:cNvPr>
          <p:cNvSpPr>
            <a:spLocks noGrp="1"/>
          </p:cNvSpPr>
          <p:nvPr>
            <p:ph type="title"/>
          </p:nvPr>
        </p:nvSpPr>
        <p:spPr/>
        <p:txBody>
          <a:bodyPr/>
          <a:lstStyle/>
          <a:p>
            <a:endParaRPr lang="da-DK"/>
          </a:p>
        </p:txBody>
      </p:sp>
      <p:sp>
        <p:nvSpPr>
          <p:cNvPr id="3" name="Content Placeholder 2">
            <a:extLst>
              <a:ext uri="{FF2B5EF4-FFF2-40B4-BE49-F238E27FC236}">
                <a16:creationId xmlns:a16="http://schemas.microsoft.com/office/drawing/2014/main" id="{29223420-230A-4BB6-A17C-F480909F7CE8}"/>
              </a:ext>
            </a:extLst>
          </p:cNvPr>
          <p:cNvSpPr>
            <a:spLocks noGrp="1"/>
          </p:cNvSpPr>
          <p:nvPr>
            <p:ph sz="quarter" idx="1"/>
          </p:nvPr>
        </p:nvSpPr>
        <p:spPr/>
        <p:txBody>
          <a:bodyPr/>
          <a:lstStyle/>
          <a:p>
            <a:endParaRPr lang="da-DK"/>
          </a:p>
        </p:txBody>
      </p:sp>
      <p:sp>
        <p:nvSpPr>
          <p:cNvPr id="4" name="Slide Number Placeholder 3">
            <a:extLst>
              <a:ext uri="{FF2B5EF4-FFF2-40B4-BE49-F238E27FC236}">
                <a16:creationId xmlns:a16="http://schemas.microsoft.com/office/drawing/2014/main" id="{B60F25CF-4940-434C-B18E-42A3A5E721F1}"/>
              </a:ext>
            </a:extLst>
          </p:cNvPr>
          <p:cNvSpPr>
            <a:spLocks noGrp="1"/>
          </p:cNvSpPr>
          <p:nvPr>
            <p:ph type="sldNum" sz="quarter" idx="15"/>
          </p:nvPr>
        </p:nvSpPr>
        <p:spPr/>
        <p:txBody>
          <a:bodyPr/>
          <a:lstStyle/>
          <a:p>
            <a:fld id="{B6F15528-21DE-4FAA-801E-634DDDAF4B2B}" type="slidenum">
              <a:rPr lang="en-US" smtClean="0"/>
              <a:pPr/>
              <a:t>7</a:t>
            </a:fld>
            <a:endParaRPr lang="en-US"/>
          </a:p>
        </p:txBody>
      </p:sp>
      <p:pic>
        <p:nvPicPr>
          <p:cNvPr id="1026" name="Picture 2" descr="Billedresultat for crystal ball">
            <a:extLst>
              <a:ext uri="{FF2B5EF4-FFF2-40B4-BE49-F238E27FC236}">
                <a16:creationId xmlns:a16="http://schemas.microsoft.com/office/drawing/2014/main" id="{E8EBB59A-1F16-4D85-92C7-CFF330648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8475" y="878795"/>
            <a:ext cx="4845050" cy="484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5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120B-3880-482B-BB5D-A72BA9036B2F}"/>
              </a:ext>
            </a:extLst>
          </p:cNvPr>
          <p:cNvSpPr>
            <a:spLocks noGrp="1"/>
          </p:cNvSpPr>
          <p:nvPr>
            <p:ph type="title"/>
          </p:nvPr>
        </p:nvSpPr>
        <p:spPr/>
        <p:txBody>
          <a:bodyPr/>
          <a:lstStyle/>
          <a:p>
            <a:endParaRPr lang="da-DK"/>
          </a:p>
        </p:txBody>
      </p:sp>
      <p:sp>
        <p:nvSpPr>
          <p:cNvPr id="3" name="Content Placeholder 2">
            <a:extLst>
              <a:ext uri="{FF2B5EF4-FFF2-40B4-BE49-F238E27FC236}">
                <a16:creationId xmlns:a16="http://schemas.microsoft.com/office/drawing/2014/main" id="{CA2B2B7D-B907-4C2F-ADBC-156EBA59053D}"/>
              </a:ext>
            </a:extLst>
          </p:cNvPr>
          <p:cNvSpPr>
            <a:spLocks noGrp="1"/>
          </p:cNvSpPr>
          <p:nvPr>
            <p:ph sz="quarter" idx="1"/>
          </p:nvPr>
        </p:nvSpPr>
        <p:spPr/>
        <p:txBody>
          <a:bodyPr/>
          <a:lstStyle/>
          <a:p>
            <a:endParaRPr lang="da-DK"/>
          </a:p>
        </p:txBody>
      </p:sp>
      <p:sp>
        <p:nvSpPr>
          <p:cNvPr id="4" name="Slide Number Placeholder 3">
            <a:extLst>
              <a:ext uri="{FF2B5EF4-FFF2-40B4-BE49-F238E27FC236}">
                <a16:creationId xmlns:a16="http://schemas.microsoft.com/office/drawing/2014/main" id="{EE33ABB6-FD90-476F-94A3-213B6191FBAC}"/>
              </a:ext>
            </a:extLst>
          </p:cNvPr>
          <p:cNvSpPr>
            <a:spLocks noGrp="1"/>
          </p:cNvSpPr>
          <p:nvPr>
            <p:ph type="sldNum" sz="quarter" idx="15"/>
          </p:nvPr>
        </p:nvSpPr>
        <p:spPr/>
        <p:txBody>
          <a:bodyPr/>
          <a:lstStyle/>
          <a:p>
            <a:fld id="{B6F15528-21DE-4FAA-801E-634DDDAF4B2B}" type="slidenum">
              <a:rPr lang="en-US" smtClean="0"/>
              <a:pPr/>
              <a:t>8</a:t>
            </a:fld>
            <a:endParaRPr lang="en-US"/>
          </a:p>
        </p:txBody>
      </p:sp>
      <p:pic>
        <p:nvPicPr>
          <p:cNvPr id="5" name="Picture 4">
            <a:extLst>
              <a:ext uri="{FF2B5EF4-FFF2-40B4-BE49-F238E27FC236}">
                <a16:creationId xmlns:a16="http://schemas.microsoft.com/office/drawing/2014/main" id="{DAB00B92-CFE0-4A70-9596-68D5E8815052}"/>
              </a:ext>
            </a:extLst>
          </p:cNvPr>
          <p:cNvPicPr>
            <a:picLocks noChangeAspect="1"/>
          </p:cNvPicPr>
          <p:nvPr/>
        </p:nvPicPr>
        <p:blipFill>
          <a:blip r:embed="rId2"/>
          <a:stretch>
            <a:fillRect/>
          </a:stretch>
        </p:blipFill>
        <p:spPr>
          <a:xfrm>
            <a:off x="291807" y="609600"/>
            <a:ext cx="8148540" cy="4861046"/>
          </a:xfrm>
          <a:prstGeom prst="rect">
            <a:avLst/>
          </a:prstGeom>
        </p:spPr>
      </p:pic>
    </p:spTree>
    <p:extLst>
      <p:ext uri="{BB962C8B-B14F-4D97-AF65-F5344CB8AC3E}">
        <p14:creationId xmlns:p14="http://schemas.microsoft.com/office/powerpoint/2010/main" val="2688292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2DA3-C622-4E82-932B-87E680F59081}"/>
              </a:ext>
            </a:extLst>
          </p:cNvPr>
          <p:cNvSpPr>
            <a:spLocks noGrp="1"/>
          </p:cNvSpPr>
          <p:nvPr>
            <p:ph type="title"/>
          </p:nvPr>
        </p:nvSpPr>
        <p:spPr/>
        <p:txBody>
          <a:bodyPr/>
          <a:lstStyle/>
          <a:p>
            <a:endParaRPr lang="da-DK"/>
          </a:p>
        </p:txBody>
      </p:sp>
      <p:sp>
        <p:nvSpPr>
          <p:cNvPr id="3" name="Content Placeholder 2">
            <a:extLst>
              <a:ext uri="{FF2B5EF4-FFF2-40B4-BE49-F238E27FC236}">
                <a16:creationId xmlns:a16="http://schemas.microsoft.com/office/drawing/2014/main" id="{6E98FC3A-EBF2-4342-92E4-7E7DC6FE7B89}"/>
              </a:ext>
            </a:extLst>
          </p:cNvPr>
          <p:cNvSpPr>
            <a:spLocks noGrp="1"/>
          </p:cNvSpPr>
          <p:nvPr>
            <p:ph sz="quarter" idx="1"/>
          </p:nvPr>
        </p:nvSpPr>
        <p:spPr/>
        <p:txBody>
          <a:bodyPr/>
          <a:lstStyle/>
          <a:p>
            <a:pPr marL="0" indent="0">
              <a:buNone/>
            </a:pPr>
            <a:r>
              <a:rPr lang="en-US" b="1" cap="all" dirty="0"/>
              <a:t>METHOD:</a:t>
            </a:r>
          </a:p>
          <a:p>
            <a:pPr marL="0" indent="0">
              <a:buNone/>
            </a:pPr>
            <a:r>
              <a:rPr lang="en-US" dirty="0"/>
              <a:t>A retrospective cohort study was designed using the National Health Insurance Research Database (NHIRD) in Taiwan. Patients using lithium comprised the index drug group and patients using anticonvulsants </a:t>
            </a:r>
            <a:r>
              <a:rPr lang="en-US" dirty="0">
                <a:highlight>
                  <a:srgbClr val="FFFF00"/>
                </a:highlight>
              </a:rPr>
              <a:t>only</a:t>
            </a:r>
            <a:r>
              <a:rPr lang="en-US" dirty="0"/>
              <a:t> comprised the control group. Time-dependent Cox regression was used to evaluate the hazard ratios (HRs) for risk of cancer.</a:t>
            </a:r>
          </a:p>
          <a:p>
            <a:endParaRPr lang="da-DK" dirty="0"/>
          </a:p>
        </p:txBody>
      </p:sp>
      <p:sp>
        <p:nvSpPr>
          <p:cNvPr id="4" name="Slide Number Placeholder 3">
            <a:extLst>
              <a:ext uri="{FF2B5EF4-FFF2-40B4-BE49-F238E27FC236}">
                <a16:creationId xmlns:a16="http://schemas.microsoft.com/office/drawing/2014/main" id="{400EE945-F929-47D4-AAC6-1A748B79AB29}"/>
              </a:ext>
            </a:extLst>
          </p:cNvPr>
          <p:cNvSpPr>
            <a:spLocks noGrp="1"/>
          </p:cNvSpPr>
          <p:nvPr>
            <p:ph type="sldNum" sz="quarter" idx="15"/>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479169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1815</TotalTime>
  <Words>207</Words>
  <Application>Microsoft Office PowerPoint</Application>
  <PresentationFormat>On-screen Show (4:3)</PresentationFormat>
  <Paragraphs>21</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Calibri</vt:lpstr>
      <vt:lpstr>Century Schoolbook</vt:lpstr>
      <vt:lpstr>Garamond</vt:lpstr>
      <vt:lpstr>Gill Sans MT</vt:lpstr>
      <vt:lpstr>Wingdings</vt:lpstr>
      <vt:lpstr>Wingdings 2</vt:lpstr>
      <vt:lpstr>ヒラギノ角ゴ ProN W3</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Immortal-time bias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Anton</dc:creator>
  <cp:lastModifiedBy>Anton Pottegård</cp:lastModifiedBy>
  <cp:revision>160</cp:revision>
  <dcterms:created xsi:type="dcterms:W3CDTF">2006-08-16T00:00:00Z</dcterms:created>
  <dcterms:modified xsi:type="dcterms:W3CDTF">2018-03-21T09:18:56Z</dcterms:modified>
</cp:coreProperties>
</file>