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258" r:id="rId4"/>
    <p:sldId id="276" r:id="rId5"/>
    <p:sldId id="297" r:id="rId6"/>
    <p:sldId id="304" r:id="rId7"/>
    <p:sldId id="302" r:id="rId8"/>
    <p:sldId id="275" r:id="rId9"/>
    <p:sldId id="279" r:id="rId10"/>
    <p:sldId id="280" r:id="rId11"/>
    <p:sldId id="277" r:id="rId12"/>
    <p:sldId id="278" r:id="rId13"/>
    <p:sldId id="281" r:id="rId14"/>
    <p:sldId id="282" r:id="rId15"/>
    <p:sldId id="283" r:id="rId16"/>
    <p:sldId id="284" r:id="rId17"/>
    <p:sldId id="285" r:id="rId18"/>
    <p:sldId id="286" r:id="rId19"/>
    <p:sldId id="287" r:id="rId20"/>
    <p:sldId id="288" r:id="rId21"/>
    <p:sldId id="289" r:id="rId22"/>
    <p:sldId id="303" r:id="rId23"/>
    <p:sldId id="290" r:id="rId24"/>
    <p:sldId id="291" r:id="rId25"/>
    <p:sldId id="292" r:id="rId26"/>
    <p:sldId id="293" r:id="rId27"/>
    <p:sldId id="294" r:id="rId28"/>
    <p:sldId id="295" r:id="rId29"/>
    <p:sldId id="296" r:id="rId30"/>
    <p:sldId id="298" r:id="rId31"/>
    <p:sldId id="299" r:id="rId32"/>
    <p:sldId id="300" r:id="rId33"/>
    <p:sldId id="259" r:id="rId34"/>
    <p:sldId id="260" r:id="rId35"/>
    <p:sldId id="301" r:id="rId3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2"/>
    <p:restoredTop sz="94674"/>
  </p:normalViewPr>
  <p:slideViewPr>
    <p:cSldViewPr snapToGrid="0" snapToObjects="1">
      <p:cViewPr varScale="1">
        <p:scale>
          <a:sx n="96" d="100"/>
          <a:sy n="96" d="100"/>
        </p:scale>
        <p:origin x="6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7E29B-C730-B54B-A0E2-1FBD7194174B}" type="datetimeFigureOut">
              <a:rPr lang="en-US" smtClean="0"/>
              <a:t>5/3/19</a:t>
            </a:fld>
            <a:endParaRPr lang="en-US"/>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154DA-602B-F34B-A527-E83226CFC3E7}" type="slidenum">
              <a:rPr lang="en-US" smtClean="0"/>
              <a:t>‹nr.›</a:t>
            </a:fld>
            <a:endParaRPr lang="en-US"/>
          </a:p>
        </p:txBody>
      </p:sp>
    </p:spTree>
    <p:extLst>
      <p:ext uri="{BB962C8B-B14F-4D97-AF65-F5344CB8AC3E}">
        <p14:creationId xmlns:p14="http://schemas.microsoft.com/office/powerpoint/2010/main" val="837992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31434D0-C438-4881-A26E-BEC5E4AC47F2}" type="slidenum">
              <a:rPr lang="da-DK" smtClean="0"/>
              <a:pPr>
                <a:defRPr/>
              </a:pPr>
              <a:t>7</a:t>
            </a:fld>
            <a:endParaRPr lang="da-DK"/>
          </a:p>
        </p:txBody>
      </p:sp>
    </p:spTree>
    <p:extLst>
      <p:ext uri="{BB962C8B-B14F-4D97-AF65-F5344CB8AC3E}">
        <p14:creationId xmlns:p14="http://schemas.microsoft.com/office/powerpoint/2010/main" val="311701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31434D0-C438-4881-A26E-BEC5E4AC47F2}" type="slidenum">
              <a:rPr lang="da-DK" smtClean="0"/>
              <a:pPr>
                <a:defRPr/>
              </a:pPr>
              <a:t>8</a:t>
            </a:fld>
            <a:endParaRPr lang="da-DK"/>
          </a:p>
        </p:txBody>
      </p:sp>
    </p:spTree>
    <p:extLst>
      <p:ext uri="{BB962C8B-B14F-4D97-AF65-F5344CB8AC3E}">
        <p14:creationId xmlns:p14="http://schemas.microsoft.com/office/powerpoint/2010/main" val="159056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masteren</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a:p>
        </p:txBody>
      </p:sp>
      <p:sp>
        <p:nvSpPr>
          <p:cNvPr id="4" name="Pladsholder til dato 3"/>
          <p:cNvSpPr>
            <a:spLocks noGrp="1"/>
          </p:cNvSpPr>
          <p:nvPr>
            <p:ph type="dt" sz="half" idx="10"/>
          </p:nvPr>
        </p:nvSpPr>
        <p:spPr/>
        <p:txBody>
          <a:bodyPr/>
          <a:lstStyle/>
          <a:p>
            <a:fld id="{A3AABDC3-49A1-474D-8268-DC927796D595}" type="datetimeFigureOut">
              <a:rPr lang="en-US" smtClean="0"/>
              <a:t>5/3/19</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160059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endParaRPr lang="en-US"/>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A3AABDC3-49A1-474D-8268-DC927796D595}" type="datetimeFigureOut">
              <a:rPr lang="en-US" smtClean="0"/>
              <a:t>5/3/19</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355822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masteren</a:t>
            </a:r>
            <a:endParaRPr lang="en-US"/>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A3AABDC3-49A1-474D-8268-DC927796D595}" type="datetimeFigureOut">
              <a:rPr lang="en-US" smtClean="0"/>
              <a:t>5/3/19</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171025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endParaRPr lang="en-US"/>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A3AABDC3-49A1-474D-8268-DC927796D595}" type="datetimeFigureOut">
              <a:rPr lang="en-US" smtClean="0"/>
              <a:t>5/3/19</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186143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masteren</a:t>
            </a:r>
            <a:endParaRPr lang="en-US"/>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fld id="{A3AABDC3-49A1-474D-8268-DC927796D595}" type="datetimeFigureOut">
              <a:rPr lang="en-US" smtClean="0"/>
              <a:t>5/3/19</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544728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A3AABDC3-49A1-474D-8268-DC927796D595}" type="datetimeFigureOut">
              <a:rPr lang="en-US" smtClean="0"/>
              <a:t>5/3/19</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52801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masteren</a:t>
            </a:r>
            <a:endParaRPr lang="en-US"/>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A3AABDC3-49A1-474D-8268-DC927796D595}" type="datetimeFigureOut">
              <a:rPr lang="en-US" smtClean="0"/>
              <a:t>5/3/19</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102776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endParaRPr lang="en-US"/>
          </a:p>
        </p:txBody>
      </p:sp>
      <p:sp>
        <p:nvSpPr>
          <p:cNvPr id="3" name="Pladsholder til dato 2"/>
          <p:cNvSpPr>
            <a:spLocks noGrp="1"/>
          </p:cNvSpPr>
          <p:nvPr>
            <p:ph type="dt" sz="half" idx="10"/>
          </p:nvPr>
        </p:nvSpPr>
        <p:spPr/>
        <p:txBody>
          <a:bodyPr/>
          <a:lstStyle/>
          <a:p>
            <a:fld id="{A3AABDC3-49A1-474D-8268-DC927796D595}" type="datetimeFigureOut">
              <a:rPr lang="en-US" smtClean="0"/>
              <a:t>5/3/19</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136788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A3AABDC3-49A1-474D-8268-DC927796D595}" type="datetimeFigureOut">
              <a:rPr lang="en-US" smtClean="0"/>
              <a:t>5/3/19</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1235241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masteren</a:t>
            </a:r>
            <a:endParaRPr lang="en-US"/>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A3AABDC3-49A1-474D-8268-DC927796D595}" type="datetimeFigureOut">
              <a:rPr lang="en-US" smtClean="0"/>
              <a:t>5/3/19</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97668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masteren</a:t>
            </a:r>
            <a:endParaRPr lang="en-US"/>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A3AABDC3-49A1-474D-8268-DC927796D595}" type="datetimeFigureOut">
              <a:rPr lang="en-US" smtClean="0"/>
              <a:t>5/3/19</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40E5679E-3AE8-874A-AF6F-672170407A8B}" type="slidenum">
              <a:rPr lang="en-US" smtClean="0"/>
              <a:t>‹nr.›</a:t>
            </a:fld>
            <a:endParaRPr lang="en-US"/>
          </a:p>
        </p:txBody>
      </p:sp>
    </p:spTree>
    <p:extLst>
      <p:ext uri="{BB962C8B-B14F-4D97-AF65-F5344CB8AC3E}">
        <p14:creationId xmlns:p14="http://schemas.microsoft.com/office/powerpoint/2010/main" val="192709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masteren</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ABDC3-49A1-474D-8268-DC927796D595}" type="datetimeFigureOut">
              <a:rPr lang="en-US" smtClean="0"/>
              <a:t>5/3/19</a:t>
            </a:fld>
            <a:endParaRPr lang="en-US"/>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5679E-3AE8-874A-AF6F-672170407A8B}" type="slidenum">
              <a:rPr lang="en-US" smtClean="0"/>
              <a:t>‹nr.›</a:t>
            </a:fld>
            <a:endParaRPr lang="en-US"/>
          </a:p>
        </p:txBody>
      </p:sp>
    </p:spTree>
    <p:extLst>
      <p:ext uri="{BB962C8B-B14F-4D97-AF65-F5344CB8AC3E}">
        <p14:creationId xmlns:p14="http://schemas.microsoft.com/office/powerpoint/2010/main" val="1070067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en.wikipedia.org/wiki/Median" TargetMode="External"/><Relationship Id="rId3" Type="http://schemas.openxmlformats.org/officeDocument/2006/relationships/hyperlink" Target="https://en.wikipedia.org/wiki/Estimator" TargetMode="External"/><Relationship Id="rId7" Type="http://schemas.openxmlformats.org/officeDocument/2006/relationships/hyperlink" Target="https://en.wikipedia.org/wiki/Mean" TargetMode="External"/><Relationship Id="rId12" Type="http://schemas.openxmlformats.org/officeDocument/2006/relationships/hyperlink" Target="https://en.wikipedia.org/wiki/Regression_analysis" TargetMode="External"/><Relationship Id="rId2" Type="http://schemas.openxmlformats.org/officeDocument/2006/relationships/hyperlink" Target="https://en.wikipedia.org/wiki/Sampling_distribution" TargetMode="External"/><Relationship Id="rId1" Type="http://schemas.openxmlformats.org/officeDocument/2006/relationships/slideLayout" Target="../slideLayouts/slideLayout2.xml"/><Relationship Id="rId6" Type="http://schemas.openxmlformats.org/officeDocument/2006/relationships/hyperlink" Target="https://en.wikipedia.org/wiki/Confidence_intervals" TargetMode="External"/><Relationship Id="rId11" Type="http://schemas.openxmlformats.org/officeDocument/2006/relationships/hyperlink" Target="https://en.wikipedia.org/wiki/Pearson_product-moment_correlation_coefficient" TargetMode="External"/><Relationship Id="rId5" Type="http://schemas.openxmlformats.org/officeDocument/2006/relationships/hyperlink" Target="https://en.wikipedia.org/wiki/Standard_error" TargetMode="External"/><Relationship Id="rId10" Type="http://schemas.openxmlformats.org/officeDocument/2006/relationships/hyperlink" Target="https://en.wikipedia.org/wiki/Odds_ratio" TargetMode="External"/><Relationship Id="rId4" Type="http://schemas.openxmlformats.org/officeDocument/2006/relationships/hyperlink" Target="https://en.wikipedia.org/wiki/Sampling_(statistics)" TargetMode="External"/><Relationship Id="rId9" Type="http://schemas.openxmlformats.org/officeDocument/2006/relationships/hyperlink" Target="https://en.wikipedia.org/wiki/Proportionality_(mathematic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en.wikipedia.org/wiki/Predictive_modell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sz="4800" dirty="0"/>
              <a:t>Estimation of causal effects in pharmacoepidemiology</a:t>
            </a:r>
            <a:r>
              <a:rPr lang="da-DK" sz="4800" dirty="0">
                <a:effectLst/>
              </a:rPr>
              <a:t> </a:t>
            </a:r>
            <a:endParaRPr lang="en-US" sz="4800" dirty="0"/>
          </a:p>
        </p:txBody>
      </p:sp>
      <p:sp>
        <p:nvSpPr>
          <p:cNvPr id="3" name="Undertitel 2"/>
          <p:cNvSpPr>
            <a:spLocks noGrp="1"/>
          </p:cNvSpPr>
          <p:nvPr>
            <p:ph type="subTitle" idx="1"/>
          </p:nvPr>
        </p:nvSpPr>
        <p:spPr/>
        <p:txBody>
          <a:bodyPr/>
          <a:lstStyle/>
          <a:p>
            <a:endParaRPr lang="en-US" dirty="0"/>
          </a:p>
          <a:p>
            <a:r>
              <a:rPr lang="en-US" dirty="0"/>
              <a:t>Klaus </a:t>
            </a:r>
            <a:r>
              <a:rPr lang="en-US" dirty="0" err="1"/>
              <a:t>Kaae</a:t>
            </a:r>
            <a:r>
              <a:rPr lang="en-US" dirty="0"/>
              <a:t> Andersen</a:t>
            </a:r>
          </a:p>
          <a:p>
            <a:r>
              <a:rPr lang="en-US" dirty="0"/>
              <a:t>May 3, 2019</a:t>
            </a:r>
          </a:p>
        </p:txBody>
      </p:sp>
    </p:spTree>
    <p:extLst>
      <p:ext uri="{BB962C8B-B14F-4D97-AF65-F5344CB8AC3E}">
        <p14:creationId xmlns:p14="http://schemas.microsoft.com/office/powerpoint/2010/main" val="11274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D835D32-1489-864B-9EE7-9EB9D7C3CFBD}"/>
              </a:ext>
            </a:extLst>
          </p:cNvPr>
          <p:cNvPicPr>
            <a:picLocks noChangeAspect="1"/>
          </p:cNvPicPr>
          <p:nvPr/>
        </p:nvPicPr>
        <p:blipFill>
          <a:blip r:embed="rId2"/>
          <a:stretch>
            <a:fillRect/>
          </a:stretch>
        </p:blipFill>
        <p:spPr>
          <a:xfrm>
            <a:off x="1451842" y="397565"/>
            <a:ext cx="9494454" cy="6197425"/>
          </a:xfrm>
          <a:prstGeom prst="rect">
            <a:avLst/>
          </a:prstGeom>
        </p:spPr>
      </p:pic>
    </p:spTree>
    <p:extLst>
      <p:ext uri="{BB962C8B-B14F-4D97-AF65-F5344CB8AC3E}">
        <p14:creationId xmlns:p14="http://schemas.microsoft.com/office/powerpoint/2010/main" val="1343828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D2067B24-E6CD-B04B-96E3-89C87677BD55}"/>
              </a:ext>
            </a:extLst>
          </p:cNvPr>
          <p:cNvPicPr>
            <a:picLocks noChangeAspect="1"/>
          </p:cNvPicPr>
          <p:nvPr/>
        </p:nvPicPr>
        <p:blipFill>
          <a:blip r:embed="rId2"/>
          <a:stretch>
            <a:fillRect/>
          </a:stretch>
        </p:blipFill>
        <p:spPr>
          <a:xfrm>
            <a:off x="1132465" y="1064102"/>
            <a:ext cx="10436683" cy="5733218"/>
          </a:xfrm>
          <a:prstGeom prst="rect">
            <a:avLst/>
          </a:prstGeom>
        </p:spPr>
      </p:pic>
      <p:sp>
        <p:nvSpPr>
          <p:cNvPr id="3" name="Titel 2"/>
          <p:cNvSpPr>
            <a:spLocks noGrp="1"/>
          </p:cNvSpPr>
          <p:nvPr>
            <p:ph type="title"/>
          </p:nvPr>
        </p:nvSpPr>
        <p:spPr>
          <a:xfrm>
            <a:off x="757814" y="0"/>
            <a:ext cx="10515600" cy="1325563"/>
          </a:xfrm>
        </p:spPr>
        <p:txBody>
          <a:bodyPr/>
          <a:lstStyle/>
          <a:p>
            <a:r>
              <a:rPr lang="en-US" dirty="0"/>
              <a:t>Instrumental variables</a:t>
            </a:r>
          </a:p>
        </p:txBody>
      </p:sp>
    </p:spTree>
    <p:extLst>
      <p:ext uri="{BB962C8B-B14F-4D97-AF65-F5344CB8AC3E}">
        <p14:creationId xmlns:p14="http://schemas.microsoft.com/office/powerpoint/2010/main" val="1839841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BF2E0443-8E7F-2840-8955-D956494E49EE}"/>
              </a:ext>
            </a:extLst>
          </p:cNvPr>
          <p:cNvPicPr>
            <a:picLocks noChangeAspect="1"/>
          </p:cNvPicPr>
          <p:nvPr/>
        </p:nvPicPr>
        <p:blipFill>
          <a:blip r:embed="rId2"/>
          <a:stretch>
            <a:fillRect/>
          </a:stretch>
        </p:blipFill>
        <p:spPr>
          <a:xfrm>
            <a:off x="1165543" y="569843"/>
            <a:ext cx="9740996" cy="5648774"/>
          </a:xfrm>
          <a:prstGeom prst="rect">
            <a:avLst/>
          </a:prstGeom>
        </p:spPr>
      </p:pic>
    </p:spTree>
    <p:extLst>
      <p:ext uri="{BB962C8B-B14F-4D97-AF65-F5344CB8AC3E}">
        <p14:creationId xmlns:p14="http://schemas.microsoft.com/office/powerpoint/2010/main" val="605158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419885"/>
            <a:ext cx="12192000" cy="6018230"/>
          </a:xfrm>
          <a:prstGeom prst="rect">
            <a:avLst/>
          </a:prstGeom>
        </p:spPr>
      </p:pic>
    </p:spTree>
    <p:extLst>
      <p:ext uri="{BB962C8B-B14F-4D97-AF65-F5344CB8AC3E}">
        <p14:creationId xmlns:p14="http://schemas.microsoft.com/office/powerpoint/2010/main" val="444896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4000" dirty="0" err="1"/>
              <a:t>Sensitivity</a:t>
            </a:r>
            <a:r>
              <a:rPr lang="da-DK" sz="4000" dirty="0"/>
              <a:t> Analysis in </a:t>
            </a:r>
            <a:r>
              <a:rPr lang="da-DK" sz="4000" dirty="0" err="1"/>
              <a:t>Observational</a:t>
            </a:r>
            <a:r>
              <a:rPr lang="da-DK" sz="4000" dirty="0"/>
              <a:t> Research: </a:t>
            </a:r>
            <a:r>
              <a:rPr lang="da-DK" sz="4000" dirty="0" err="1"/>
              <a:t>Introducing</a:t>
            </a:r>
            <a:r>
              <a:rPr lang="da-DK" sz="4000" dirty="0"/>
              <a:t> the E-Value (</a:t>
            </a:r>
            <a:r>
              <a:rPr lang="da-DK" sz="4000" dirty="0" err="1"/>
              <a:t>VanderWeele</a:t>
            </a:r>
            <a:r>
              <a:rPr lang="da-DK" sz="4000" dirty="0"/>
              <a:t> and Ding, Annals of </a:t>
            </a:r>
            <a:r>
              <a:rPr lang="da-DK" sz="4000" dirty="0" err="1"/>
              <a:t>Internal</a:t>
            </a:r>
            <a:r>
              <a:rPr lang="da-DK" sz="4000" dirty="0"/>
              <a:t> </a:t>
            </a:r>
            <a:r>
              <a:rPr lang="da-DK" sz="4000" dirty="0" err="1"/>
              <a:t>Medicine</a:t>
            </a:r>
            <a:r>
              <a:rPr lang="da-DK" sz="4000" dirty="0"/>
              <a:t>)</a:t>
            </a:r>
            <a:br>
              <a:rPr lang="da-DK" dirty="0"/>
            </a:br>
            <a:endParaRPr lang="en-US" dirty="0"/>
          </a:p>
        </p:txBody>
      </p:sp>
      <p:sp>
        <p:nvSpPr>
          <p:cNvPr id="3" name="Pladsholder til indhold 2"/>
          <p:cNvSpPr>
            <a:spLocks noGrp="1"/>
          </p:cNvSpPr>
          <p:nvPr>
            <p:ph idx="1"/>
          </p:nvPr>
        </p:nvSpPr>
        <p:spPr/>
        <p:txBody>
          <a:bodyPr>
            <a:normAutofit fontScale="85000" lnSpcReduction="20000"/>
          </a:bodyPr>
          <a:lstStyle/>
          <a:p>
            <a:r>
              <a:rPr lang="en-US" dirty="0"/>
              <a:t>Sensitivity analysis is useful in assessing how robust an association is to potential unmeasured or uncontrolled confounding.</a:t>
            </a:r>
          </a:p>
          <a:p>
            <a:r>
              <a:rPr lang="en-US" dirty="0"/>
              <a:t>The article introduces a new measure called the “E-value,” which is related to the evidence for causality in observational studies that are potentially subject to confounding.</a:t>
            </a:r>
          </a:p>
          <a:p>
            <a:r>
              <a:rPr lang="en-US" dirty="0"/>
              <a:t>The E-value is defined as the minimum strength of association, on the risk ratio scale, that an unmeasured confounder would need to have with both the treatment and the outcome to fully explain away a specific treatment–outcome association, conditional on the measured covariates.</a:t>
            </a:r>
          </a:p>
          <a:p>
            <a:r>
              <a:rPr lang="en-US" dirty="0"/>
              <a:t>A large E-value implies that considerable unmeasured confounding would be needed to explain away an effect estimate. </a:t>
            </a:r>
          </a:p>
          <a:p>
            <a:r>
              <a:rPr lang="en-US" dirty="0"/>
              <a:t>A small E-value implies little unmeasured confounding would be needed to explain away an effect estimate.</a:t>
            </a:r>
          </a:p>
          <a:p>
            <a:endParaRPr lang="da-DK" dirty="0"/>
          </a:p>
          <a:p>
            <a:endParaRPr lang="da-DK" dirty="0"/>
          </a:p>
          <a:p>
            <a:endParaRPr lang="da-DK" dirty="0"/>
          </a:p>
          <a:p>
            <a:endParaRPr lang="da-DK" dirty="0"/>
          </a:p>
          <a:p>
            <a:endParaRPr lang="en-US" dirty="0"/>
          </a:p>
        </p:txBody>
      </p:sp>
    </p:spTree>
    <p:extLst>
      <p:ext uri="{BB962C8B-B14F-4D97-AF65-F5344CB8AC3E}">
        <p14:creationId xmlns:p14="http://schemas.microsoft.com/office/powerpoint/2010/main" val="1984883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Why use the E-value</a:t>
            </a:r>
          </a:p>
        </p:txBody>
      </p:sp>
      <p:sp>
        <p:nvSpPr>
          <p:cNvPr id="3" name="Pladsholder til indhold 2"/>
          <p:cNvSpPr>
            <a:spLocks noGrp="1"/>
          </p:cNvSpPr>
          <p:nvPr>
            <p:ph idx="1"/>
          </p:nvPr>
        </p:nvSpPr>
        <p:spPr/>
        <p:txBody>
          <a:bodyPr>
            <a:normAutofit/>
          </a:bodyPr>
          <a:lstStyle/>
          <a:p>
            <a:r>
              <a:rPr lang="en-US" dirty="0"/>
              <a:t>The authors propose that in all observational studies intended to produce evidence for causality, the E-value be reported or some other sensitivity analysis be used. </a:t>
            </a:r>
          </a:p>
          <a:p>
            <a:r>
              <a:rPr lang="en-US" dirty="0"/>
              <a:t>They suggest calculating the E-value for both the observed association estimate (after adjustments for measured confounders) and the limit of the confidence interval closest to the null.</a:t>
            </a:r>
          </a:p>
          <a:p>
            <a:r>
              <a:rPr lang="en-US" dirty="0"/>
              <a:t>If this were to become standard practice, the ability of the scientific community to assess evidence from observational studies would improve considerably, and ultimately, science would be strengthened.</a:t>
            </a:r>
          </a:p>
          <a:p>
            <a:endParaRPr lang="en-US" dirty="0"/>
          </a:p>
        </p:txBody>
      </p:sp>
    </p:spTree>
    <p:extLst>
      <p:ext uri="{BB962C8B-B14F-4D97-AF65-F5344CB8AC3E}">
        <p14:creationId xmlns:p14="http://schemas.microsoft.com/office/powerpoint/2010/main" val="92577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75370" y="-1412762"/>
            <a:ext cx="6839284" cy="9666954"/>
          </a:xfrm>
          <a:prstGeom prst="rect">
            <a:avLst/>
          </a:prstGeom>
        </p:spPr>
      </p:pic>
    </p:spTree>
    <p:extLst>
      <p:ext uri="{BB962C8B-B14F-4D97-AF65-F5344CB8AC3E}">
        <p14:creationId xmlns:p14="http://schemas.microsoft.com/office/powerpoint/2010/main" val="101004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2673350" y="177800"/>
            <a:ext cx="6845300" cy="6502400"/>
          </a:xfrm>
          <a:prstGeom prst="rect">
            <a:avLst/>
          </a:prstGeom>
        </p:spPr>
      </p:pic>
    </p:spTree>
    <p:extLst>
      <p:ext uri="{BB962C8B-B14F-4D97-AF65-F5344CB8AC3E}">
        <p14:creationId xmlns:p14="http://schemas.microsoft.com/office/powerpoint/2010/main" val="2058643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Calculation of the E-value</a:t>
            </a:r>
          </a:p>
        </p:txBody>
      </p:sp>
      <p:sp>
        <p:nvSpPr>
          <p:cNvPr id="3" name="Pladsholder til indhold 2"/>
          <p:cNvSpPr>
            <a:spLocks noGrp="1"/>
          </p:cNvSpPr>
          <p:nvPr>
            <p:ph idx="1"/>
          </p:nvPr>
        </p:nvSpPr>
        <p:spPr/>
        <p:txBody>
          <a:bodyPr/>
          <a:lstStyle/>
          <a:p>
            <a:r>
              <a:rPr lang="da-DK" dirty="0"/>
              <a:t>The E-</a:t>
            </a:r>
            <a:r>
              <a:rPr lang="da-DK" dirty="0" err="1"/>
              <a:t>value</a:t>
            </a:r>
            <a:r>
              <a:rPr lang="da-DK" dirty="0"/>
              <a:t> for an </a:t>
            </a:r>
            <a:r>
              <a:rPr lang="da-DK" dirty="0" err="1"/>
              <a:t>estimate</a:t>
            </a:r>
            <a:r>
              <a:rPr lang="da-DK" dirty="0"/>
              <a:t>, and for the limit of a 95% CI </a:t>
            </a:r>
            <a:r>
              <a:rPr lang="da-DK" dirty="0" err="1"/>
              <a:t>closest</a:t>
            </a:r>
            <a:r>
              <a:rPr lang="da-DK" dirty="0"/>
              <a:t> to the </a:t>
            </a:r>
            <a:r>
              <a:rPr lang="da-DK" dirty="0" err="1"/>
              <a:t>null</a:t>
            </a:r>
            <a:r>
              <a:rPr lang="da-DK" dirty="0"/>
              <a:t>, </a:t>
            </a:r>
            <a:r>
              <a:rPr lang="da-DK" dirty="0" err="1"/>
              <a:t>can</a:t>
            </a:r>
            <a:r>
              <a:rPr lang="da-DK" dirty="0"/>
              <a:t> </a:t>
            </a:r>
            <a:r>
              <a:rPr lang="da-DK" dirty="0" err="1"/>
              <a:t>be</a:t>
            </a:r>
            <a:r>
              <a:rPr lang="da-DK" dirty="0"/>
              <a:t> </a:t>
            </a:r>
            <a:r>
              <a:rPr lang="da-DK" dirty="0" err="1"/>
              <a:t>calculated</a:t>
            </a:r>
            <a:r>
              <a:rPr lang="da-DK" dirty="0"/>
              <a:t> in a </a:t>
            </a:r>
            <a:r>
              <a:rPr lang="da-DK" dirty="0" err="1"/>
              <a:t>straightforward</a:t>
            </a:r>
            <a:r>
              <a:rPr lang="da-DK" dirty="0"/>
              <a:t> </a:t>
            </a:r>
            <a:r>
              <a:rPr lang="da-DK" dirty="0" err="1"/>
              <a:t>way</a:t>
            </a:r>
            <a:r>
              <a:rPr lang="da-DK" dirty="0"/>
              <a:t> for </a:t>
            </a:r>
            <a:r>
              <a:rPr lang="da-DK" dirty="0" err="1"/>
              <a:t>risk</a:t>
            </a:r>
            <a:r>
              <a:rPr lang="da-DK" dirty="0"/>
              <a:t> ratios (</a:t>
            </a:r>
            <a:r>
              <a:rPr lang="da-DK" dirty="0" err="1"/>
              <a:t>Table</a:t>
            </a:r>
            <a:r>
              <a:rPr lang="da-DK" dirty="0"/>
              <a:t> 1) and for </a:t>
            </a:r>
            <a:r>
              <a:rPr lang="da-DK" dirty="0" err="1"/>
              <a:t>other</a:t>
            </a:r>
            <a:r>
              <a:rPr lang="da-DK" dirty="0"/>
              <a:t> measures (</a:t>
            </a:r>
            <a:r>
              <a:rPr lang="da-DK" dirty="0" err="1"/>
              <a:t>Table</a:t>
            </a:r>
            <a:r>
              <a:rPr lang="da-DK" dirty="0"/>
              <a:t> 2).</a:t>
            </a:r>
          </a:p>
          <a:p>
            <a:endParaRPr lang="da-DK" dirty="0"/>
          </a:p>
          <a:p>
            <a:endParaRPr lang="en-US" dirty="0"/>
          </a:p>
        </p:txBody>
      </p:sp>
      <p:pic>
        <p:nvPicPr>
          <p:cNvPr id="4" name="Billede 3"/>
          <p:cNvPicPr>
            <a:picLocks noChangeAspect="1"/>
          </p:cNvPicPr>
          <p:nvPr/>
        </p:nvPicPr>
        <p:blipFill>
          <a:blip r:embed="rId2"/>
          <a:stretch>
            <a:fillRect/>
          </a:stretch>
        </p:blipFill>
        <p:spPr>
          <a:xfrm>
            <a:off x="2568575" y="3363912"/>
            <a:ext cx="6426200" cy="3302000"/>
          </a:xfrm>
          <a:prstGeom prst="rect">
            <a:avLst/>
          </a:prstGeom>
        </p:spPr>
      </p:pic>
    </p:spTree>
    <p:extLst>
      <p:ext uri="{BB962C8B-B14F-4D97-AF65-F5344CB8AC3E}">
        <p14:creationId xmlns:p14="http://schemas.microsoft.com/office/powerpoint/2010/main" val="151736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3247203" y="0"/>
            <a:ext cx="5697594" cy="6858000"/>
          </a:xfrm>
          <a:prstGeom prst="rect">
            <a:avLst/>
          </a:prstGeom>
        </p:spPr>
      </p:pic>
    </p:spTree>
    <p:extLst>
      <p:ext uri="{BB962C8B-B14F-4D97-AF65-F5344CB8AC3E}">
        <p14:creationId xmlns:p14="http://schemas.microsoft.com/office/powerpoint/2010/main" val="904640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What’s the point?</a:t>
            </a:r>
          </a:p>
        </p:txBody>
      </p:sp>
      <p:sp>
        <p:nvSpPr>
          <p:cNvPr id="3" name="Pladsholder til indhold 2"/>
          <p:cNvSpPr>
            <a:spLocks noGrp="1"/>
          </p:cNvSpPr>
          <p:nvPr>
            <p:ph idx="1"/>
          </p:nvPr>
        </p:nvSpPr>
        <p:spPr/>
        <p:txBody>
          <a:bodyPr/>
          <a:lstStyle/>
          <a:p>
            <a:r>
              <a:rPr lang="en-US" dirty="0"/>
              <a:t>Estimation of causal effects in pharmacoepidemiology</a:t>
            </a:r>
            <a:r>
              <a:rPr lang="da-DK" dirty="0">
                <a:effectLst/>
              </a:rPr>
              <a:t> is not </a:t>
            </a:r>
            <a:r>
              <a:rPr lang="da-DK" dirty="0" err="1">
                <a:effectLst/>
              </a:rPr>
              <a:t>possible</a:t>
            </a:r>
            <a:r>
              <a:rPr lang="da-DK" dirty="0">
                <a:effectLst/>
              </a:rPr>
              <a:t>, </a:t>
            </a:r>
            <a:r>
              <a:rPr lang="da-DK" dirty="0" err="1">
                <a:effectLst/>
              </a:rPr>
              <a:t>unless</a:t>
            </a:r>
            <a:r>
              <a:rPr lang="da-DK" dirty="0">
                <a:effectLst/>
              </a:rPr>
              <a:t> data </a:t>
            </a:r>
            <a:r>
              <a:rPr lang="da-DK" dirty="0" err="1">
                <a:effectLst/>
              </a:rPr>
              <a:t>comes</a:t>
            </a:r>
            <a:r>
              <a:rPr lang="da-DK" dirty="0">
                <a:effectLst/>
              </a:rPr>
              <a:t> from a </a:t>
            </a:r>
            <a:r>
              <a:rPr lang="da-DK" dirty="0" err="1">
                <a:effectLst/>
              </a:rPr>
              <a:t>trial</a:t>
            </a:r>
            <a:endParaRPr lang="en-US" dirty="0"/>
          </a:p>
        </p:txBody>
      </p:sp>
      <p:grpSp>
        <p:nvGrpSpPr>
          <p:cNvPr id="4" name="Grupper 3"/>
          <p:cNvGrpSpPr/>
          <p:nvPr/>
        </p:nvGrpSpPr>
        <p:grpSpPr>
          <a:xfrm>
            <a:off x="3392918" y="3101010"/>
            <a:ext cx="6831200" cy="3477362"/>
            <a:chOff x="1962952" y="1816959"/>
            <a:chExt cx="6831200" cy="3477362"/>
          </a:xfrm>
        </p:grpSpPr>
        <p:sp>
          <p:nvSpPr>
            <p:cNvPr id="5" name="Ellipse 4"/>
            <p:cNvSpPr/>
            <p:nvPr/>
          </p:nvSpPr>
          <p:spPr>
            <a:xfrm>
              <a:off x="1962952" y="3610927"/>
              <a:ext cx="1767155" cy="16746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Exposure</a:t>
              </a:r>
            </a:p>
          </p:txBody>
        </p:sp>
        <p:sp>
          <p:nvSpPr>
            <p:cNvPr id="6" name="Ellipse 5"/>
            <p:cNvSpPr/>
            <p:nvPr/>
          </p:nvSpPr>
          <p:spPr>
            <a:xfrm>
              <a:off x="7026997" y="3619634"/>
              <a:ext cx="1767155" cy="16746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Outcome</a:t>
              </a:r>
            </a:p>
          </p:txBody>
        </p:sp>
        <p:cxnSp>
          <p:nvCxnSpPr>
            <p:cNvPr id="7" name="Lige pilforbindelse 6"/>
            <p:cNvCxnSpPr>
              <a:stCxn id="6" idx="6"/>
              <a:endCxn id="7" idx="2"/>
            </p:cNvCxnSpPr>
            <p:nvPr/>
          </p:nvCxnSpPr>
          <p:spPr>
            <a:xfrm>
              <a:off x="3730107" y="4448271"/>
              <a:ext cx="3296890" cy="87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4466669" y="1816959"/>
              <a:ext cx="1767155" cy="16746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Measured</a:t>
              </a:r>
            </a:p>
            <a:p>
              <a:pPr algn="ctr"/>
              <a:r>
                <a:rPr lang="en-US" sz="1600" dirty="0">
                  <a:ln w="0"/>
                  <a:solidFill>
                    <a:schemeClr val="tx1"/>
                  </a:solidFill>
                  <a:effectLst>
                    <a:outerShdw blurRad="38100" dist="19050" dir="2700000" algn="tl" rotWithShape="0">
                      <a:schemeClr val="dk1">
                        <a:alpha val="40000"/>
                      </a:schemeClr>
                    </a:outerShdw>
                  </a:effectLst>
                </a:rPr>
                <a:t>Confounders</a:t>
              </a:r>
            </a:p>
          </p:txBody>
        </p:sp>
        <p:cxnSp>
          <p:nvCxnSpPr>
            <p:cNvPr id="9" name="Lige pilforbindelse 8"/>
            <p:cNvCxnSpPr>
              <a:stCxn id="8" idx="6"/>
              <a:endCxn id="7" idx="0"/>
            </p:cNvCxnSpPr>
            <p:nvPr/>
          </p:nvCxnSpPr>
          <p:spPr>
            <a:xfrm>
              <a:off x="6233824" y="2654303"/>
              <a:ext cx="1676751" cy="965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p:cNvCxnSpPr>
              <a:stCxn id="8" idx="2"/>
              <a:endCxn id="6" idx="0"/>
            </p:cNvCxnSpPr>
            <p:nvPr/>
          </p:nvCxnSpPr>
          <p:spPr>
            <a:xfrm flipH="1">
              <a:off x="2846530" y="2654303"/>
              <a:ext cx="1620139" cy="9566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12" name="Lige forbindelse 11"/>
          <p:cNvCxnSpPr/>
          <p:nvPr/>
        </p:nvCxnSpPr>
        <p:spPr>
          <a:xfrm>
            <a:off x="4682532" y="3547068"/>
            <a:ext cx="904352" cy="145701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01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3079750" y="1663700"/>
            <a:ext cx="6032500" cy="3530600"/>
          </a:xfrm>
          <a:prstGeom prst="rect">
            <a:avLst/>
          </a:prstGeom>
        </p:spPr>
      </p:pic>
    </p:spTree>
    <p:extLst>
      <p:ext uri="{BB962C8B-B14F-4D97-AF65-F5344CB8AC3E}">
        <p14:creationId xmlns:p14="http://schemas.microsoft.com/office/powerpoint/2010/main" val="10871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547806"/>
            <a:ext cx="12192000" cy="5762388"/>
          </a:xfrm>
          <a:prstGeom prst="rect">
            <a:avLst/>
          </a:prstGeom>
        </p:spPr>
      </p:pic>
    </p:spTree>
    <p:extLst>
      <p:ext uri="{BB962C8B-B14F-4D97-AF65-F5344CB8AC3E}">
        <p14:creationId xmlns:p14="http://schemas.microsoft.com/office/powerpoint/2010/main" val="1780996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8C2C0-1BA3-074F-9A84-8BF1A6814ED3}"/>
              </a:ext>
            </a:extLst>
          </p:cNvPr>
          <p:cNvSpPr>
            <a:spLocks noGrp="1"/>
          </p:cNvSpPr>
          <p:nvPr>
            <p:ph type="title"/>
          </p:nvPr>
        </p:nvSpPr>
        <p:spPr/>
        <p:txBody>
          <a:bodyPr/>
          <a:lstStyle/>
          <a:p>
            <a:r>
              <a:rPr lang="en-US" dirty="0"/>
              <a:t>G-estimation</a:t>
            </a:r>
          </a:p>
        </p:txBody>
      </p:sp>
      <p:sp>
        <p:nvSpPr>
          <p:cNvPr id="3" name="Pladsholder til indhold 2">
            <a:extLst>
              <a:ext uri="{FF2B5EF4-FFF2-40B4-BE49-F238E27FC236}">
                <a16:creationId xmlns:a16="http://schemas.microsoft.com/office/drawing/2014/main" id="{B8F1D110-C882-9044-946C-E2C66060DB9A}"/>
              </a:ext>
            </a:extLst>
          </p:cNvPr>
          <p:cNvSpPr>
            <a:spLocks noGrp="1"/>
          </p:cNvSpPr>
          <p:nvPr>
            <p:ph idx="1"/>
          </p:nvPr>
        </p:nvSpPr>
        <p:spPr/>
        <p:txBody>
          <a:bodyPr/>
          <a:lstStyle/>
          <a:p>
            <a:r>
              <a:rPr lang="da-DK" dirty="0"/>
              <a:t>G-</a:t>
            </a:r>
            <a:r>
              <a:rPr lang="da-DK" dirty="0" err="1"/>
              <a:t>estimation</a:t>
            </a:r>
            <a:r>
              <a:rPr lang="da-DK" dirty="0"/>
              <a:t> (as </a:t>
            </a:r>
            <a:r>
              <a:rPr lang="da-DK" dirty="0" err="1"/>
              <a:t>proposed</a:t>
            </a:r>
            <a:r>
              <a:rPr lang="da-DK" dirty="0"/>
              <a:t> by Robins) is a </a:t>
            </a:r>
            <a:r>
              <a:rPr lang="da-DK" dirty="0" err="1"/>
              <a:t>method</a:t>
            </a:r>
            <a:r>
              <a:rPr lang="da-DK" dirty="0"/>
              <a:t> to </a:t>
            </a:r>
            <a:r>
              <a:rPr lang="da-DK" dirty="0" err="1"/>
              <a:t>estimate</a:t>
            </a:r>
            <a:r>
              <a:rPr lang="da-DK" dirty="0"/>
              <a:t> the </a:t>
            </a:r>
            <a:r>
              <a:rPr lang="da-DK" dirty="0" err="1"/>
              <a:t>effect</a:t>
            </a:r>
            <a:r>
              <a:rPr lang="da-DK" dirty="0"/>
              <a:t> of a time-</a:t>
            </a:r>
            <a:r>
              <a:rPr lang="da-DK" dirty="0" err="1"/>
              <a:t>varying</a:t>
            </a:r>
            <a:r>
              <a:rPr lang="da-DK" dirty="0"/>
              <a:t> </a:t>
            </a:r>
            <a:r>
              <a:rPr lang="da-DK" dirty="0" err="1"/>
              <a:t>exposure</a:t>
            </a:r>
            <a:r>
              <a:rPr lang="da-DK" dirty="0"/>
              <a:t> on </a:t>
            </a:r>
            <a:r>
              <a:rPr lang="da-DK" dirty="0" err="1"/>
              <a:t>survival</a:t>
            </a:r>
            <a:r>
              <a:rPr lang="da-DK" dirty="0"/>
              <a:t> time, </a:t>
            </a:r>
            <a:r>
              <a:rPr lang="da-DK" dirty="0" err="1"/>
              <a:t>allowing</a:t>
            </a:r>
            <a:r>
              <a:rPr lang="da-DK" dirty="0"/>
              <a:t> for time-</a:t>
            </a:r>
            <a:r>
              <a:rPr lang="da-DK" dirty="0" err="1"/>
              <a:t>varying</a:t>
            </a:r>
            <a:r>
              <a:rPr lang="da-DK" dirty="0"/>
              <a:t> </a:t>
            </a:r>
            <a:r>
              <a:rPr lang="da-DK" dirty="0" err="1"/>
              <a:t>confounders</a:t>
            </a:r>
            <a:r>
              <a:rPr lang="da-DK" dirty="0"/>
              <a:t>.</a:t>
            </a:r>
          </a:p>
          <a:p>
            <a:endParaRPr lang="en-US" dirty="0"/>
          </a:p>
        </p:txBody>
      </p:sp>
    </p:spTree>
    <p:extLst>
      <p:ext uri="{BB962C8B-B14F-4D97-AF65-F5344CB8AC3E}">
        <p14:creationId xmlns:p14="http://schemas.microsoft.com/office/powerpoint/2010/main" val="1541666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C3921-6BDC-A14D-9CED-1E74D20EC48B}"/>
              </a:ext>
            </a:extLst>
          </p:cNvPr>
          <p:cNvSpPr>
            <a:spLocks noGrp="1"/>
          </p:cNvSpPr>
          <p:nvPr>
            <p:ph type="title"/>
          </p:nvPr>
        </p:nvSpPr>
        <p:spPr/>
        <p:txBody>
          <a:bodyPr/>
          <a:lstStyle/>
          <a:p>
            <a:r>
              <a:rPr lang="en-US" dirty="0"/>
              <a:t>Weighted analysis</a:t>
            </a:r>
          </a:p>
        </p:txBody>
      </p:sp>
      <p:sp>
        <p:nvSpPr>
          <p:cNvPr id="3" name="Pladsholder til indhold 2">
            <a:extLst>
              <a:ext uri="{FF2B5EF4-FFF2-40B4-BE49-F238E27FC236}">
                <a16:creationId xmlns:a16="http://schemas.microsoft.com/office/drawing/2014/main" id="{E71E8169-649E-2043-AD07-65D097164CD7}"/>
              </a:ext>
            </a:extLst>
          </p:cNvPr>
          <p:cNvSpPr>
            <a:spLocks noGrp="1"/>
          </p:cNvSpPr>
          <p:nvPr>
            <p:ph idx="1"/>
          </p:nvPr>
        </p:nvSpPr>
        <p:spPr/>
        <p:txBody>
          <a:bodyPr>
            <a:normAutofit lnSpcReduction="10000"/>
          </a:bodyPr>
          <a:lstStyle/>
          <a:p>
            <a:r>
              <a:rPr lang="en-US" dirty="0"/>
              <a:t>When conducting a survey, having a representative sample of the population is of paramount importance. </a:t>
            </a:r>
          </a:p>
          <a:p>
            <a:r>
              <a:rPr lang="en-US" dirty="0"/>
              <a:t>But in practice, you are prone to oversample some kinds of people and under-sample others. </a:t>
            </a:r>
          </a:p>
          <a:p>
            <a:r>
              <a:rPr lang="en-US" dirty="0"/>
              <a:t>Weighting is a statistical technique to compensate for this type of 'sampling bias'. A weight is assigned to:</a:t>
            </a:r>
          </a:p>
          <a:p>
            <a:endParaRPr lang="en-US" dirty="0"/>
          </a:p>
          <a:p>
            <a:pPr lvl="1"/>
            <a:r>
              <a:rPr lang="en-US" dirty="0"/>
              <a:t>Take into account the characteristics of sampling design</a:t>
            </a:r>
          </a:p>
          <a:p>
            <a:pPr lvl="1"/>
            <a:r>
              <a:rPr lang="en-US" dirty="0"/>
              <a:t>Reduce bias arising from nonresponse when the characteristics of the respondents differ from those not responding;</a:t>
            </a:r>
          </a:p>
          <a:p>
            <a:pPr lvl="1"/>
            <a:r>
              <a:rPr lang="en-US" dirty="0"/>
              <a:t>Correct identifiable deviations from population characteristics</a:t>
            </a:r>
          </a:p>
        </p:txBody>
      </p:sp>
    </p:spTree>
    <p:extLst>
      <p:ext uri="{BB962C8B-B14F-4D97-AF65-F5344CB8AC3E}">
        <p14:creationId xmlns:p14="http://schemas.microsoft.com/office/powerpoint/2010/main" val="1127254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D19DA0B-54B6-8743-909B-DF4DFC33E85D}"/>
              </a:ext>
            </a:extLst>
          </p:cNvPr>
          <p:cNvPicPr>
            <a:picLocks noChangeAspect="1"/>
          </p:cNvPicPr>
          <p:nvPr/>
        </p:nvPicPr>
        <p:blipFill>
          <a:blip r:embed="rId2"/>
          <a:stretch>
            <a:fillRect/>
          </a:stretch>
        </p:blipFill>
        <p:spPr>
          <a:xfrm>
            <a:off x="865415" y="1034479"/>
            <a:ext cx="9535886" cy="5303667"/>
          </a:xfrm>
          <a:prstGeom prst="rect">
            <a:avLst/>
          </a:prstGeom>
        </p:spPr>
      </p:pic>
    </p:spTree>
    <p:extLst>
      <p:ext uri="{BB962C8B-B14F-4D97-AF65-F5344CB8AC3E}">
        <p14:creationId xmlns:p14="http://schemas.microsoft.com/office/powerpoint/2010/main" val="657630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EB9F1-AA8F-5F40-A160-27F5F2BAE51A}"/>
              </a:ext>
            </a:extLst>
          </p:cNvPr>
          <p:cNvSpPr>
            <a:spLocks noGrp="1"/>
          </p:cNvSpPr>
          <p:nvPr>
            <p:ph type="title"/>
          </p:nvPr>
        </p:nvSpPr>
        <p:spPr/>
        <p:txBody>
          <a:bodyPr/>
          <a:lstStyle/>
          <a:p>
            <a:r>
              <a:rPr lang="en-US" dirty="0"/>
              <a:t>Analysis of (with) missing data	</a:t>
            </a:r>
          </a:p>
        </p:txBody>
      </p:sp>
      <p:sp>
        <p:nvSpPr>
          <p:cNvPr id="3" name="Pladsholder til indhold 2">
            <a:extLst>
              <a:ext uri="{FF2B5EF4-FFF2-40B4-BE49-F238E27FC236}">
                <a16:creationId xmlns:a16="http://schemas.microsoft.com/office/drawing/2014/main" id="{8A9CF3A0-E417-E644-B477-941A872CB5D2}"/>
              </a:ext>
            </a:extLst>
          </p:cNvPr>
          <p:cNvSpPr>
            <a:spLocks noGrp="1"/>
          </p:cNvSpPr>
          <p:nvPr>
            <p:ph idx="1"/>
          </p:nvPr>
        </p:nvSpPr>
        <p:spPr/>
        <p:txBody>
          <a:bodyPr/>
          <a:lstStyle/>
          <a:p>
            <a:r>
              <a:rPr lang="en-US" dirty="0"/>
              <a:t>Types of missing data</a:t>
            </a:r>
          </a:p>
          <a:p>
            <a:r>
              <a:rPr lang="en-US" dirty="0"/>
              <a:t>Describing patterns of missing data</a:t>
            </a:r>
          </a:p>
          <a:p>
            <a:r>
              <a:rPr lang="en-US" dirty="0"/>
              <a:t>Techniques of dealing with missing data</a:t>
            </a:r>
          </a:p>
          <a:p>
            <a:r>
              <a:rPr lang="en-US" dirty="0"/>
              <a:t>Model based techniques</a:t>
            </a:r>
          </a:p>
        </p:txBody>
      </p:sp>
    </p:spTree>
    <p:extLst>
      <p:ext uri="{BB962C8B-B14F-4D97-AF65-F5344CB8AC3E}">
        <p14:creationId xmlns:p14="http://schemas.microsoft.com/office/powerpoint/2010/main" val="525193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D2A2F-9D51-624A-8D05-808618C15D52}"/>
              </a:ext>
            </a:extLst>
          </p:cNvPr>
          <p:cNvSpPr>
            <a:spLocks noGrp="1"/>
          </p:cNvSpPr>
          <p:nvPr>
            <p:ph type="title"/>
          </p:nvPr>
        </p:nvSpPr>
        <p:spPr/>
        <p:txBody>
          <a:bodyPr/>
          <a:lstStyle/>
          <a:p>
            <a:r>
              <a:rPr lang="en-US" dirty="0"/>
              <a:t>Types of missing data</a:t>
            </a:r>
            <a:br>
              <a:rPr lang="en-US" dirty="0"/>
            </a:br>
            <a:endParaRPr lang="en-US" dirty="0"/>
          </a:p>
        </p:txBody>
      </p:sp>
      <p:sp>
        <p:nvSpPr>
          <p:cNvPr id="3" name="Pladsholder til indhold 2">
            <a:extLst>
              <a:ext uri="{FF2B5EF4-FFF2-40B4-BE49-F238E27FC236}">
                <a16:creationId xmlns:a16="http://schemas.microsoft.com/office/drawing/2014/main" id="{0C6BCC5C-EAFF-514E-9A7D-2F9FA65A1B17}"/>
              </a:ext>
            </a:extLst>
          </p:cNvPr>
          <p:cNvSpPr>
            <a:spLocks noGrp="1"/>
          </p:cNvSpPr>
          <p:nvPr>
            <p:ph idx="1"/>
          </p:nvPr>
        </p:nvSpPr>
        <p:spPr/>
        <p:txBody>
          <a:bodyPr>
            <a:normAutofit/>
          </a:bodyPr>
          <a:lstStyle/>
          <a:p>
            <a:r>
              <a:rPr lang="en-US" dirty="0"/>
              <a:t>Missing completely at random (MCAR)</a:t>
            </a:r>
          </a:p>
          <a:p>
            <a:r>
              <a:rPr lang="en-US" dirty="0"/>
              <a:t>Missing at random (MAR)</a:t>
            </a:r>
          </a:p>
          <a:p>
            <a:r>
              <a:rPr lang="en-US" dirty="0"/>
              <a:t>Missing not at random (nonignorable)</a:t>
            </a:r>
          </a:p>
          <a:p>
            <a:r>
              <a:rPr lang="en-US" dirty="0">
                <a:solidFill>
                  <a:schemeClr val="bg2">
                    <a:lumMod val="50000"/>
                  </a:schemeClr>
                </a:solidFill>
              </a:rPr>
              <a:t>Structurally missing data</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73499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55BFF-B9C2-8141-AE95-43F3D1962EA3}"/>
              </a:ext>
            </a:extLst>
          </p:cNvPr>
          <p:cNvSpPr>
            <a:spLocks noGrp="1"/>
          </p:cNvSpPr>
          <p:nvPr>
            <p:ph type="title"/>
          </p:nvPr>
        </p:nvSpPr>
        <p:spPr/>
        <p:txBody>
          <a:bodyPr/>
          <a:lstStyle/>
          <a:p>
            <a:r>
              <a:rPr lang="en-US" dirty="0"/>
              <a:t>Resampling methods (bootstrap)</a:t>
            </a:r>
          </a:p>
        </p:txBody>
      </p:sp>
      <p:sp>
        <p:nvSpPr>
          <p:cNvPr id="3" name="Pladsholder til indhold 2">
            <a:extLst>
              <a:ext uri="{FF2B5EF4-FFF2-40B4-BE49-F238E27FC236}">
                <a16:creationId xmlns:a16="http://schemas.microsoft.com/office/drawing/2014/main" id="{E7A546CA-CA94-9542-A766-DC8ECAD7BFDA}"/>
              </a:ext>
            </a:extLst>
          </p:cNvPr>
          <p:cNvSpPr>
            <a:spLocks noGrp="1"/>
          </p:cNvSpPr>
          <p:nvPr>
            <p:ph idx="1"/>
          </p:nvPr>
        </p:nvSpPr>
        <p:spPr/>
        <p:txBody>
          <a:bodyPr>
            <a:normAutofit lnSpcReduction="10000"/>
          </a:bodyPr>
          <a:lstStyle/>
          <a:p>
            <a:pPr algn="just"/>
            <a:r>
              <a:rPr lang="en-US" dirty="0"/>
              <a:t>Bootstrapping is a statistical method for estimating the </a:t>
            </a:r>
            <a:r>
              <a:rPr lang="en-US" dirty="0">
                <a:hlinkClick r:id="rId2" tooltip="Sampling distribution">
                  <a:extLst>
                    <a:ext uri="{A12FA001-AC4F-418D-AE19-62706E023703}">
                      <ahyp:hlinkClr xmlns:ahyp="http://schemas.microsoft.com/office/drawing/2018/hyperlinkcolor" val="tx"/>
                    </a:ext>
                  </a:extLst>
                </a:hlinkClick>
              </a:rPr>
              <a:t>sampling distribution</a:t>
            </a:r>
            <a:r>
              <a:rPr lang="en-US" dirty="0"/>
              <a:t> of an </a:t>
            </a:r>
            <a:r>
              <a:rPr lang="en-US" dirty="0">
                <a:hlinkClick r:id="rId3" tooltip="Estimator">
                  <a:extLst>
                    <a:ext uri="{A12FA001-AC4F-418D-AE19-62706E023703}">
                      <ahyp:hlinkClr xmlns:ahyp="http://schemas.microsoft.com/office/drawing/2018/hyperlinkcolor" val="tx"/>
                    </a:ext>
                  </a:extLst>
                </a:hlinkClick>
              </a:rPr>
              <a:t>estimator</a:t>
            </a:r>
            <a:r>
              <a:rPr lang="en-US" dirty="0"/>
              <a:t> by </a:t>
            </a:r>
            <a:r>
              <a:rPr lang="en-US" dirty="0">
                <a:hlinkClick r:id="rId4" tooltip="Sampling (statistics)">
                  <a:extLst>
                    <a:ext uri="{A12FA001-AC4F-418D-AE19-62706E023703}">
                      <ahyp:hlinkClr xmlns:ahyp="http://schemas.microsoft.com/office/drawing/2018/hyperlinkcolor" val="tx"/>
                    </a:ext>
                  </a:extLst>
                </a:hlinkClick>
              </a:rPr>
              <a:t>sampling</a:t>
            </a:r>
            <a:r>
              <a:rPr lang="en-US" dirty="0"/>
              <a:t> with replacement from the original sample, most often with the purpose of deriving robust estimates of </a:t>
            </a:r>
            <a:r>
              <a:rPr lang="en-US" dirty="0">
                <a:hlinkClick r:id="rId5" tooltip="Standard error">
                  <a:extLst>
                    <a:ext uri="{A12FA001-AC4F-418D-AE19-62706E023703}">
                      <ahyp:hlinkClr xmlns:ahyp="http://schemas.microsoft.com/office/drawing/2018/hyperlinkcolor" val="tx"/>
                    </a:ext>
                  </a:extLst>
                </a:hlinkClick>
              </a:rPr>
              <a:t>standard errors</a:t>
            </a:r>
            <a:r>
              <a:rPr lang="en-US" dirty="0"/>
              <a:t> and </a:t>
            </a:r>
            <a:r>
              <a:rPr lang="en-US" dirty="0">
                <a:hlinkClick r:id="rId6" tooltip="Confidence intervals">
                  <a:extLst>
                    <a:ext uri="{A12FA001-AC4F-418D-AE19-62706E023703}">
                      <ahyp:hlinkClr xmlns:ahyp="http://schemas.microsoft.com/office/drawing/2018/hyperlinkcolor" val="tx"/>
                    </a:ext>
                  </a:extLst>
                </a:hlinkClick>
              </a:rPr>
              <a:t>confidence intervals</a:t>
            </a:r>
            <a:r>
              <a:rPr lang="en-US" dirty="0"/>
              <a:t> of a population parameter like a </a:t>
            </a:r>
            <a:r>
              <a:rPr lang="en-US" dirty="0">
                <a:hlinkClick r:id="rId7" tooltip="Mean">
                  <a:extLst>
                    <a:ext uri="{A12FA001-AC4F-418D-AE19-62706E023703}">
                      <ahyp:hlinkClr xmlns:ahyp="http://schemas.microsoft.com/office/drawing/2018/hyperlinkcolor" val="tx"/>
                    </a:ext>
                  </a:extLst>
                </a:hlinkClick>
              </a:rPr>
              <a:t>mean</a:t>
            </a:r>
            <a:r>
              <a:rPr lang="en-US" dirty="0"/>
              <a:t>, </a:t>
            </a:r>
            <a:r>
              <a:rPr lang="en-US" dirty="0">
                <a:hlinkClick r:id="rId8" tooltip="Median">
                  <a:extLst>
                    <a:ext uri="{A12FA001-AC4F-418D-AE19-62706E023703}">
                      <ahyp:hlinkClr xmlns:ahyp="http://schemas.microsoft.com/office/drawing/2018/hyperlinkcolor" val="tx"/>
                    </a:ext>
                  </a:extLst>
                </a:hlinkClick>
              </a:rPr>
              <a:t>median</a:t>
            </a:r>
            <a:r>
              <a:rPr lang="en-US" dirty="0"/>
              <a:t>, </a:t>
            </a:r>
            <a:r>
              <a:rPr lang="en-US" dirty="0">
                <a:hlinkClick r:id="rId9" tooltip="Proportionality (mathematics)">
                  <a:extLst>
                    <a:ext uri="{A12FA001-AC4F-418D-AE19-62706E023703}">
                      <ahyp:hlinkClr xmlns:ahyp="http://schemas.microsoft.com/office/drawing/2018/hyperlinkcolor" val="tx"/>
                    </a:ext>
                  </a:extLst>
                </a:hlinkClick>
              </a:rPr>
              <a:t>proportion</a:t>
            </a:r>
            <a:r>
              <a:rPr lang="en-US" dirty="0"/>
              <a:t>, </a:t>
            </a:r>
            <a:r>
              <a:rPr lang="en-US" dirty="0">
                <a:hlinkClick r:id="rId10" tooltip="Odds ratio">
                  <a:extLst>
                    <a:ext uri="{A12FA001-AC4F-418D-AE19-62706E023703}">
                      <ahyp:hlinkClr xmlns:ahyp="http://schemas.microsoft.com/office/drawing/2018/hyperlinkcolor" val="tx"/>
                    </a:ext>
                  </a:extLst>
                </a:hlinkClick>
              </a:rPr>
              <a:t>odds ratio</a:t>
            </a:r>
            <a:r>
              <a:rPr lang="en-US" dirty="0"/>
              <a:t>, </a:t>
            </a:r>
            <a:r>
              <a:rPr lang="en-US" dirty="0">
                <a:hlinkClick r:id="rId11" tooltip="Pearson product-moment correlation coefficient">
                  <a:extLst>
                    <a:ext uri="{A12FA001-AC4F-418D-AE19-62706E023703}">
                      <ahyp:hlinkClr xmlns:ahyp="http://schemas.microsoft.com/office/drawing/2018/hyperlinkcolor" val="tx"/>
                    </a:ext>
                  </a:extLst>
                </a:hlinkClick>
              </a:rPr>
              <a:t>correlation coefficient</a:t>
            </a:r>
            <a:r>
              <a:rPr lang="en-US" dirty="0"/>
              <a:t> or </a:t>
            </a:r>
            <a:r>
              <a:rPr lang="en-US" dirty="0">
                <a:hlinkClick r:id="rId12" tooltip="Regression analysis">
                  <a:extLst>
                    <a:ext uri="{A12FA001-AC4F-418D-AE19-62706E023703}">
                      <ahyp:hlinkClr xmlns:ahyp="http://schemas.microsoft.com/office/drawing/2018/hyperlinkcolor" val="tx"/>
                    </a:ext>
                  </a:extLst>
                </a:hlinkClick>
              </a:rPr>
              <a:t>regression</a:t>
            </a:r>
            <a:r>
              <a:rPr lang="en-US" dirty="0"/>
              <a:t> coefficient. </a:t>
            </a:r>
          </a:p>
          <a:p>
            <a:pPr algn="just"/>
            <a:r>
              <a:rPr lang="en-US" dirty="0"/>
              <a:t>It may also be used for constructing hypothesis tests. It is often used as a robust alternative to inference based on parametric assumptions when those assumptions are in doubt, or where parametric inference is impossible or requires very complicated formulas for the calculation of standard errors. </a:t>
            </a:r>
          </a:p>
        </p:txBody>
      </p:sp>
    </p:spTree>
    <p:extLst>
      <p:ext uri="{BB962C8B-B14F-4D97-AF65-F5344CB8AC3E}">
        <p14:creationId xmlns:p14="http://schemas.microsoft.com/office/powerpoint/2010/main" val="620111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89A839-3EDD-3940-A65D-CF9DC3219E90}"/>
              </a:ext>
            </a:extLst>
          </p:cNvPr>
          <p:cNvSpPr>
            <a:spLocks noGrp="1"/>
          </p:cNvSpPr>
          <p:nvPr>
            <p:ph type="title"/>
          </p:nvPr>
        </p:nvSpPr>
        <p:spPr/>
        <p:txBody>
          <a:bodyPr/>
          <a:lstStyle/>
          <a:p>
            <a:r>
              <a:rPr lang="en-US" dirty="0"/>
              <a:t>Bootstrap methods</a:t>
            </a:r>
          </a:p>
        </p:txBody>
      </p:sp>
      <p:sp>
        <p:nvSpPr>
          <p:cNvPr id="3" name="Pladsholder til indhold 2">
            <a:extLst>
              <a:ext uri="{FF2B5EF4-FFF2-40B4-BE49-F238E27FC236}">
                <a16:creationId xmlns:a16="http://schemas.microsoft.com/office/drawing/2014/main" id="{81C63343-1970-294D-BDA8-AF67CE183EC1}"/>
              </a:ext>
            </a:extLst>
          </p:cNvPr>
          <p:cNvSpPr>
            <a:spLocks noGrp="1"/>
          </p:cNvSpPr>
          <p:nvPr>
            <p:ph idx="1"/>
          </p:nvPr>
        </p:nvSpPr>
        <p:spPr/>
        <p:txBody>
          <a:bodyPr/>
          <a:lstStyle/>
          <a:p>
            <a:r>
              <a:rPr lang="en-US" dirty="0"/>
              <a:t>Problems that are sometimes too difficult to analyze using parametric models can be answered (numerically) and non-parametric using bootstrap methods.</a:t>
            </a:r>
          </a:p>
        </p:txBody>
      </p:sp>
    </p:spTree>
    <p:extLst>
      <p:ext uri="{BB962C8B-B14F-4D97-AF65-F5344CB8AC3E}">
        <p14:creationId xmlns:p14="http://schemas.microsoft.com/office/powerpoint/2010/main" val="469908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58062-D362-904A-91BC-8E8601353C48}"/>
              </a:ext>
            </a:extLst>
          </p:cNvPr>
          <p:cNvSpPr>
            <a:spLocks noGrp="1"/>
          </p:cNvSpPr>
          <p:nvPr>
            <p:ph type="title"/>
          </p:nvPr>
        </p:nvSpPr>
        <p:spPr/>
        <p:txBody>
          <a:bodyPr/>
          <a:lstStyle/>
          <a:p>
            <a:r>
              <a:rPr lang="en-US" dirty="0"/>
              <a:t>Cross validation</a:t>
            </a:r>
          </a:p>
        </p:txBody>
      </p:sp>
      <p:sp>
        <p:nvSpPr>
          <p:cNvPr id="3" name="Pladsholder til indhold 2">
            <a:extLst>
              <a:ext uri="{FF2B5EF4-FFF2-40B4-BE49-F238E27FC236}">
                <a16:creationId xmlns:a16="http://schemas.microsoft.com/office/drawing/2014/main" id="{91665D95-F1FB-AB46-B564-E30E775C901E}"/>
              </a:ext>
            </a:extLst>
          </p:cNvPr>
          <p:cNvSpPr>
            <a:spLocks noGrp="1"/>
          </p:cNvSpPr>
          <p:nvPr>
            <p:ph idx="1"/>
          </p:nvPr>
        </p:nvSpPr>
        <p:spPr/>
        <p:txBody>
          <a:bodyPr/>
          <a:lstStyle/>
          <a:p>
            <a:pPr algn="just"/>
            <a:r>
              <a:rPr lang="en-US" dirty="0"/>
              <a:t>Cross-validation is a statistical method for validating a </a:t>
            </a:r>
            <a:r>
              <a:rPr lang="en-US" dirty="0">
                <a:hlinkClick r:id="rId2" tooltip="Predictive modelling">
                  <a:extLst>
                    <a:ext uri="{A12FA001-AC4F-418D-AE19-62706E023703}">
                      <ahyp:hlinkClr xmlns:ahyp="http://schemas.microsoft.com/office/drawing/2018/hyperlinkcolor" val="tx"/>
                    </a:ext>
                  </a:extLst>
                </a:hlinkClick>
              </a:rPr>
              <a:t>predictive model</a:t>
            </a:r>
            <a:r>
              <a:rPr lang="en-US" dirty="0"/>
              <a:t>. Subsets of the data are held out for use as validating sets; a model is fit to the remaining data (a training set) and used to predict for the validation set. Averaging the quality of the predictions across the validation sets yields an overall measure of prediction accuracy. </a:t>
            </a:r>
          </a:p>
        </p:txBody>
      </p:sp>
    </p:spTree>
    <p:extLst>
      <p:ext uri="{BB962C8B-B14F-4D97-AF65-F5344CB8AC3E}">
        <p14:creationId xmlns:p14="http://schemas.microsoft.com/office/powerpoint/2010/main" val="1458789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We still try to do as good as we can</a:t>
            </a:r>
          </a:p>
        </p:txBody>
      </p:sp>
      <p:sp>
        <p:nvSpPr>
          <p:cNvPr id="3" name="Pladsholder til indhold 2"/>
          <p:cNvSpPr>
            <a:spLocks noGrp="1"/>
          </p:cNvSpPr>
          <p:nvPr>
            <p:ph idx="1"/>
          </p:nvPr>
        </p:nvSpPr>
        <p:spPr/>
        <p:txBody>
          <a:bodyPr/>
          <a:lstStyle/>
          <a:p>
            <a:r>
              <a:rPr lang="en-US" dirty="0"/>
              <a:t>Estimation of causal effects in pharmacoepidemiology</a:t>
            </a:r>
            <a:r>
              <a:rPr lang="en-US" dirty="0">
                <a:effectLst/>
              </a:rPr>
              <a:t> is not possible when having observational data</a:t>
            </a:r>
          </a:p>
          <a:p>
            <a:r>
              <a:rPr lang="en-US" dirty="0"/>
              <a:t>Still, we try to mimic a trial by applying different statistical techniques</a:t>
            </a:r>
          </a:p>
        </p:txBody>
      </p:sp>
    </p:spTree>
    <p:extLst>
      <p:ext uri="{BB962C8B-B14F-4D97-AF65-F5344CB8AC3E}">
        <p14:creationId xmlns:p14="http://schemas.microsoft.com/office/powerpoint/2010/main" val="9349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New-user and prevalent-user designs</a:t>
            </a:r>
          </a:p>
        </p:txBody>
      </p:sp>
      <p:sp>
        <p:nvSpPr>
          <p:cNvPr id="3" name="Undertitel 2"/>
          <p:cNvSpPr>
            <a:spLocks noGrp="1"/>
          </p:cNvSpPr>
          <p:nvPr>
            <p:ph type="subTitle" idx="1"/>
          </p:nvPr>
        </p:nvSpPr>
        <p:spPr/>
        <p:txBody>
          <a:bodyPr/>
          <a:lstStyle/>
          <a:p>
            <a:endParaRPr lang="en-US" dirty="0"/>
          </a:p>
          <a:p>
            <a:r>
              <a:rPr lang="en-US" dirty="0"/>
              <a:t>Klaus </a:t>
            </a:r>
            <a:r>
              <a:rPr lang="en-US" dirty="0" err="1"/>
              <a:t>Kaae</a:t>
            </a:r>
            <a:r>
              <a:rPr lang="en-US" dirty="0"/>
              <a:t> Andersen, 3/5 2019</a:t>
            </a:r>
          </a:p>
        </p:txBody>
      </p:sp>
    </p:spTree>
    <p:extLst>
      <p:ext uri="{BB962C8B-B14F-4D97-AF65-F5344CB8AC3E}">
        <p14:creationId xmlns:p14="http://schemas.microsoft.com/office/powerpoint/2010/main" val="2455761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0" y="799107"/>
            <a:ext cx="12192000" cy="5259786"/>
          </a:xfrm>
          <a:prstGeom prst="rect">
            <a:avLst/>
          </a:prstGeom>
        </p:spPr>
      </p:pic>
    </p:spTree>
    <p:extLst>
      <p:ext uri="{BB962C8B-B14F-4D97-AF65-F5344CB8AC3E}">
        <p14:creationId xmlns:p14="http://schemas.microsoft.com/office/powerpoint/2010/main" val="1605517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967724"/>
            <a:ext cx="12192000" cy="4922552"/>
          </a:xfrm>
          <a:prstGeom prst="rect">
            <a:avLst/>
          </a:prstGeom>
        </p:spPr>
      </p:pic>
    </p:spTree>
    <p:extLst>
      <p:ext uri="{BB962C8B-B14F-4D97-AF65-F5344CB8AC3E}">
        <p14:creationId xmlns:p14="http://schemas.microsoft.com/office/powerpoint/2010/main" val="1906143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836016" y="0"/>
            <a:ext cx="10519968" cy="6858000"/>
          </a:xfrm>
          <a:prstGeom prst="rect">
            <a:avLst/>
          </a:prstGeom>
        </p:spPr>
      </p:pic>
    </p:spTree>
    <p:extLst>
      <p:ext uri="{BB962C8B-B14F-4D97-AF65-F5344CB8AC3E}">
        <p14:creationId xmlns:p14="http://schemas.microsoft.com/office/powerpoint/2010/main" val="638000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194991"/>
            <a:ext cx="12192000" cy="6468017"/>
          </a:xfrm>
          <a:prstGeom prst="rect">
            <a:avLst/>
          </a:prstGeom>
        </p:spPr>
      </p:pic>
    </p:spTree>
    <p:extLst>
      <p:ext uri="{BB962C8B-B14F-4D97-AF65-F5344CB8AC3E}">
        <p14:creationId xmlns:p14="http://schemas.microsoft.com/office/powerpoint/2010/main" val="1676977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BA12A230-B624-B640-8867-82DCEC0F3C1D}"/>
              </a:ext>
            </a:extLst>
          </p:cNvPr>
          <p:cNvPicPr>
            <a:picLocks noChangeAspect="1"/>
          </p:cNvPicPr>
          <p:nvPr/>
        </p:nvPicPr>
        <p:blipFill>
          <a:blip r:embed="rId2"/>
          <a:stretch>
            <a:fillRect/>
          </a:stretch>
        </p:blipFill>
        <p:spPr>
          <a:xfrm>
            <a:off x="-21915" y="477078"/>
            <a:ext cx="12249562" cy="5910470"/>
          </a:xfrm>
          <a:prstGeom prst="rect">
            <a:avLst/>
          </a:prstGeom>
        </p:spPr>
      </p:pic>
    </p:spTree>
    <p:extLst>
      <p:ext uri="{BB962C8B-B14F-4D97-AF65-F5344CB8AC3E}">
        <p14:creationId xmlns:p14="http://schemas.microsoft.com/office/powerpoint/2010/main" val="402943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Some options</a:t>
            </a:r>
          </a:p>
        </p:txBody>
      </p:sp>
      <p:sp>
        <p:nvSpPr>
          <p:cNvPr id="3" name="Pladsholder til indhold 2"/>
          <p:cNvSpPr>
            <a:spLocks noGrp="1"/>
          </p:cNvSpPr>
          <p:nvPr>
            <p:ph idx="1"/>
          </p:nvPr>
        </p:nvSpPr>
        <p:spPr/>
        <p:txBody>
          <a:bodyPr/>
          <a:lstStyle/>
          <a:p>
            <a:r>
              <a:rPr lang="en-US" dirty="0"/>
              <a:t>Sibling designs</a:t>
            </a:r>
          </a:p>
          <a:p>
            <a:r>
              <a:rPr lang="en-US" dirty="0"/>
              <a:t>Instrumental variables</a:t>
            </a:r>
          </a:p>
          <a:p>
            <a:r>
              <a:rPr lang="en-US" dirty="0"/>
              <a:t>E-value</a:t>
            </a:r>
          </a:p>
          <a:p>
            <a:r>
              <a:rPr lang="en-US" dirty="0"/>
              <a:t>G methods</a:t>
            </a:r>
          </a:p>
          <a:p>
            <a:r>
              <a:rPr lang="en-US" dirty="0"/>
              <a:t>Analysis with missing data</a:t>
            </a:r>
          </a:p>
          <a:p>
            <a:r>
              <a:rPr lang="en-US" dirty="0"/>
              <a:t>Resampling methods</a:t>
            </a:r>
          </a:p>
          <a:p>
            <a:r>
              <a:rPr lang="en-US" dirty="0"/>
              <a:t>Cross-validation</a:t>
            </a:r>
          </a:p>
        </p:txBody>
      </p:sp>
    </p:spTree>
    <p:extLst>
      <p:ext uri="{BB962C8B-B14F-4D97-AF65-F5344CB8AC3E}">
        <p14:creationId xmlns:p14="http://schemas.microsoft.com/office/powerpoint/2010/main" val="174159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EB9F1-AA8F-5F40-A160-27F5F2BAE51A}"/>
              </a:ext>
            </a:extLst>
          </p:cNvPr>
          <p:cNvSpPr>
            <a:spLocks noGrp="1"/>
          </p:cNvSpPr>
          <p:nvPr>
            <p:ph type="title"/>
          </p:nvPr>
        </p:nvSpPr>
        <p:spPr/>
        <p:txBody>
          <a:bodyPr/>
          <a:lstStyle/>
          <a:p>
            <a:r>
              <a:rPr lang="en-US" dirty="0"/>
              <a:t>Validity</a:t>
            </a:r>
          </a:p>
        </p:txBody>
      </p:sp>
      <p:sp>
        <p:nvSpPr>
          <p:cNvPr id="3" name="Pladsholder til indhold 2">
            <a:extLst>
              <a:ext uri="{FF2B5EF4-FFF2-40B4-BE49-F238E27FC236}">
                <a16:creationId xmlns:a16="http://schemas.microsoft.com/office/drawing/2014/main" id="{8A9CF3A0-E417-E644-B477-941A872CB5D2}"/>
              </a:ext>
            </a:extLst>
          </p:cNvPr>
          <p:cNvSpPr>
            <a:spLocks noGrp="1"/>
          </p:cNvSpPr>
          <p:nvPr>
            <p:ph idx="1"/>
          </p:nvPr>
        </p:nvSpPr>
        <p:spPr/>
        <p:txBody>
          <a:bodyPr>
            <a:normAutofit lnSpcReduction="10000"/>
          </a:bodyPr>
          <a:lstStyle/>
          <a:p>
            <a:r>
              <a:rPr lang="en-US" dirty="0"/>
              <a:t>Internal validity refers to how well an experiment is done depends on whether we have</a:t>
            </a:r>
          </a:p>
          <a:p>
            <a:pPr lvl="1"/>
            <a:r>
              <a:rPr lang="en-US" dirty="0"/>
              <a:t>Selection bias</a:t>
            </a:r>
          </a:p>
          <a:p>
            <a:pPr lvl="1"/>
            <a:r>
              <a:rPr lang="en-US" dirty="0"/>
              <a:t>Information bias</a:t>
            </a:r>
          </a:p>
          <a:p>
            <a:pPr lvl="1"/>
            <a:r>
              <a:rPr lang="en-US" u="sng" dirty="0"/>
              <a:t>Confounding</a:t>
            </a:r>
          </a:p>
          <a:p>
            <a:pPr lvl="1"/>
            <a:endParaRPr lang="en-US" dirty="0"/>
          </a:p>
          <a:p>
            <a:r>
              <a:rPr lang="en-US" dirty="0"/>
              <a:t>External validity depends on</a:t>
            </a:r>
          </a:p>
          <a:p>
            <a:pPr lvl="1"/>
            <a:r>
              <a:rPr lang="en-US" dirty="0"/>
              <a:t>Internal validity</a:t>
            </a:r>
          </a:p>
          <a:p>
            <a:pPr lvl="1"/>
            <a:r>
              <a:rPr lang="en-US" dirty="0"/>
              <a:t>External validity is the validity of applying the conclusions of a scientific study outside the context of that study. In other words, it is the extent to which the results of a study can be generalized to and across other situations, people, stimuli, and times.</a:t>
            </a:r>
          </a:p>
          <a:p>
            <a:pPr lvl="1"/>
            <a:endParaRPr lang="en-US" dirty="0"/>
          </a:p>
          <a:p>
            <a:pPr marL="457200" lvl="1" indent="0">
              <a:buNone/>
            </a:pPr>
            <a:endParaRPr lang="en-US" dirty="0"/>
          </a:p>
          <a:p>
            <a:pPr marL="457200" lvl="1" indent="0">
              <a:buNone/>
            </a:pPr>
            <a:endParaRPr lang="en-US" dirty="0"/>
          </a:p>
        </p:txBody>
      </p:sp>
      <p:pic>
        <p:nvPicPr>
          <p:cNvPr id="4" name="Billede 3">
            <a:extLst>
              <a:ext uri="{FF2B5EF4-FFF2-40B4-BE49-F238E27FC236}">
                <a16:creationId xmlns:a16="http://schemas.microsoft.com/office/drawing/2014/main" id="{50F56889-3B93-DD4D-92B9-1EF9713CB3ED}"/>
              </a:ext>
            </a:extLst>
          </p:cNvPr>
          <p:cNvPicPr>
            <a:picLocks noChangeAspect="1"/>
          </p:cNvPicPr>
          <p:nvPr/>
        </p:nvPicPr>
        <p:blipFill>
          <a:blip r:embed="rId2"/>
          <a:stretch>
            <a:fillRect/>
          </a:stretch>
        </p:blipFill>
        <p:spPr>
          <a:xfrm>
            <a:off x="5094514" y="2383972"/>
            <a:ext cx="2367642" cy="1420585"/>
          </a:xfrm>
          <a:prstGeom prst="rect">
            <a:avLst/>
          </a:prstGeom>
        </p:spPr>
      </p:pic>
      <mc:AlternateContent xmlns:mc="http://schemas.openxmlformats.org/markup-compatibility/2006" xmlns:a14="http://schemas.microsoft.com/office/drawing/2010/main">
        <mc:Choice Requires="a14">
          <p:sp>
            <p:nvSpPr>
              <p:cNvPr id="5" name="Rektangel 4">
                <a:extLst>
                  <a:ext uri="{FF2B5EF4-FFF2-40B4-BE49-F238E27FC236}">
                    <a16:creationId xmlns:a16="http://schemas.microsoft.com/office/drawing/2014/main" id="{9674F777-8CBD-CD48-A70C-0A4A7652B58A}"/>
                  </a:ext>
                </a:extLst>
              </p:cNvPr>
              <p:cNvSpPr/>
              <p:nvPr/>
            </p:nvSpPr>
            <p:spPr>
              <a:xfrm>
                <a:off x="6278335" y="3816628"/>
                <a:ext cx="40686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a-DK" b="0" i="1" smtClean="0">
                              <a:latin typeface="Cambria Math" panose="02040503050406030204" pitchFamily="18" charset="0"/>
                            </a:rPr>
                            <m:t>𝑔</m:t>
                          </m:r>
                          <m:r>
                            <a:rPr lang="da-DK" b="0" i="1" smtClean="0">
                              <a:latin typeface="Cambria Math" panose="02040503050406030204" pitchFamily="18" charset="0"/>
                            </a:rPr>
                            <m:t>(</m:t>
                          </m:r>
                          <m:r>
                            <a:rPr lang="en-US" i="1">
                              <a:latin typeface="Cambria Math" panose="02040503050406030204" pitchFamily="18" charset="0"/>
                            </a:rPr>
                            <m:t>𝑌</m:t>
                          </m:r>
                        </m:e>
                        <m:sub>
                          <m:r>
                            <a:rPr lang="en-US" i="1">
                              <a:latin typeface="Cambria Math" panose="02040503050406030204" pitchFamily="18" charset="0"/>
                            </a:rPr>
                            <m:t>𝑖</m:t>
                          </m:r>
                        </m:sub>
                      </m:sSub>
                      <m:r>
                        <a:rPr lang="da-DK" b="0" i="1" smtClean="0">
                          <a:latin typeface="Cambria Math" panose="02040503050406030204" pitchFamily="18" charset="0"/>
                        </a:rPr>
                        <m:t>)</m:t>
                      </m:r>
                      <m:r>
                        <a:rPr lang="en-US" i="0">
                          <a:latin typeface="Cambria Math" panose="02040503050406030204" pitchFamily="18" charset="0"/>
                        </a:rPr>
                        <m:t>=</m:t>
                      </m:r>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𝑏</m:t>
                      </m:r>
                      <m:r>
                        <a:rPr lang="da-DK" b="0" i="1" baseline="-25000" smtClean="0">
                          <a:latin typeface="Cambria Math" panose="02040503050406030204" pitchFamily="18" charset="0"/>
                        </a:rPr>
                        <m:t>1</m:t>
                      </m:r>
                      <m:sSub>
                        <m:sSubPr>
                          <m:ctrlPr>
                            <a:rPr lang="en-US" i="1">
                              <a:latin typeface="Cambria Math" panose="02040503050406030204" pitchFamily="18" charset="0"/>
                            </a:rPr>
                          </m:ctrlPr>
                        </m:sSubPr>
                        <m:e>
                          <m:r>
                            <a:rPr lang="da-DK" b="0" i="1" smtClean="0">
                              <a:latin typeface="Cambria Math" panose="02040503050406030204" pitchFamily="18" charset="0"/>
                            </a:rPr>
                            <m:t>𝑓</m:t>
                          </m:r>
                          <m:r>
                            <a:rPr lang="da-DK" b="0" i="1" baseline="-25000" smtClean="0">
                              <a:latin typeface="Cambria Math" panose="02040503050406030204" pitchFamily="18" charset="0"/>
                            </a:rPr>
                            <m:t>1</m:t>
                          </m:r>
                          <m:r>
                            <a:rPr lang="da-DK" b="0" i="1" smtClean="0">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𝑖</m:t>
                          </m:r>
                        </m:sub>
                      </m:sSub>
                      <m:r>
                        <a:rPr lang="da-DK" b="0" i="1" smtClean="0">
                          <a:latin typeface="Cambria Math" panose="02040503050406030204" pitchFamily="18" charset="0"/>
                        </a:rPr>
                        <m:t>)</m:t>
                      </m:r>
                      <m:r>
                        <a:rPr lang="en-US" i="0">
                          <a:latin typeface="Cambria Math" panose="02040503050406030204" pitchFamily="18" charset="0"/>
                        </a:rPr>
                        <m:t>+</m:t>
                      </m:r>
                      <m:r>
                        <a:rPr lang="da-DK" b="0" i="0" smtClean="0">
                          <a:latin typeface="Cambria Math" panose="02040503050406030204" pitchFamily="18" charset="0"/>
                        </a:rPr>
                        <m:t>..+</m:t>
                      </m:r>
                      <m:r>
                        <a:rPr lang="en-US" i="1">
                          <a:latin typeface="Cambria Math" panose="02040503050406030204" pitchFamily="18" charset="0"/>
                        </a:rPr>
                        <m:t>𝑏</m:t>
                      </m:r>
                      <m:sSub>
                        <m:sSubPr>
                          <m:ctrlPr>
                            <a:rPr lang="en-US" i="1">
                              <a:latin typeface="Cambria Math" panose="02040503050406030204" pitchFamily="18" charset="0"/>
                            </a:rPr>
                          </m:ctrlPr>
                        </m:sSubPr>
                        <m:e>
                          <m:r>
                            <a:rPr lang="da-DK" b="0" i="1" baseline="-25000" smtClean="0">
                              <a:latin typeface="Cambria Math" panose="02040503050406030204" pitchFamily="18" charset="0"/>
                            </a:rPr>
                            <m:t>𝑛</m:t>
                          </m:r>
                          <m:r>
                            <a:rPr lang="da-DK" b="0" i="1" smtClean="0">
                              <a:latin typeface="Cambria Math" panose="02040503050406030204" pitchFamily="18" charset="0"/>
                            </a:rPr>
                            <m:t>𝑓</m:t>
                          </m:r>
                          <m:r>
                            <a:rPr lang="da-DK" b="0" i="1" baseline="-25000" smtClean="0">
                              <a:latin typeface="Cambria Math" panose="02040503050406030204" pitchFamily="18" charset="0"/>
                            </a:rPr>
                            <m:t>𝑛</m:t>
                          </m:r>
                          <m:r>
                            <a:rPr lang="da-DK" b="0" i="1" smtClean="0">
                              <a:latin typeface="Cambria Math" panose="02040503050406030204" pitchFamily="18" charset="0"/>
                            </a:rPr>
                            <m:t>(</m:t>
                          </m:r>
                          <m:r>
                            <a:rPr lang="da-DK" b="0" i="1" smtClean="0">
                              <a:latin typeface="Cambria Math" panose="02040503050406030204" pitchFamily="18" charset="0"/>
                            </a:rPr>
                            <m:t>𝑥</m:t>
                          </m:r>
                        </m:e>
                        <m:sub>
                          <m:r>
                            <a:rPr lang="en-US" i="1">
                              <a:latin typeface="Cambria Math" panose="02040503050406030204" pitchFamily="18" charset="0"/>
                            </a:rPr>
                            <m:t>𝑖</m:t>
                          </m:r>
                        </m:sub>
                      </m:sSub>
                      <m:r>
                        <a:rPr lang="da-DK"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𝑖</m:t>
                          </m:r>
                        </m:sub>
                      </m:sSub>
                    </m:oMath>
                  </m:oMathPara>
                </a14:m>
                <a:endParaRPr lang="en-US" dirty="0"/>
              </a:p>
            </p:txBody>
          </p:sp>
        </mc:Choice>
        <mc:Fallback xmlns="">
          <p:sp>
            <p:nvSpPr>
              <p:cNvPr id="5" name="Rektangel 4">
                <a:extLst>
                  <a:ext uri="{FF2B5EF4-FFF2-40B4-BE49-F238E27FC236}">
                    <a16:creationId xmlns:a16="http://schemas.microsoft.com/office/drawing/2014/main" id="{9674F777-8CBD-CD48-A70C-0A4A7652B58A}"/>
                  </a:ext>
                </a:extLst>
              </p:cNvPr>
              <p:cNvSpPr>
                <a:spLocks noRot="1" noChangeAspect="1" noMove="1" noResize="1" noEditPoints="1" noAdjustHandles="1" noChangeArrowheads="1" noChangeShapeType="1" noTextEdit="1"/>
              </p:cNvSpPr>
              <p:nvPr/>
            </p:nvSpPr>
            <p:spPr>
              <a:xfrm>
                <a:off x="6278335" y="3816628"/>
                <a:ext cx="4068613" cy="369332"/>
              </a:xfrm>
              <a:prstGeom prst="rect">
                <a:avLst/>
              </a:prstGeom>
              <a:blipFill>
                <a:blip r:embed="rId3"/>
                <a:stretch>
                  <a:fillRect b="-13333"/>
                </a:stretch>
              </a:blipFill>
            </p:spPr>
            <p:txBody>
              <a:bodyPr/>
              <a:lstStyle/>
              <a:p>
                <a:r>
                  <a:rPr lang="en-US">
                    <a:noFill/>
                  </a:rPr>
                  <a:t> </a:t>
                </a:r>
              </a:p>
            </p:txBody>
          </p:sp>
        </mc:Fallback>
      </mc:AlternateContent>
      <p:sp>
        <p:nvSpPr>
          <p:cNvPr id="6" name="Tekstfelt 5">
            <a:extLst>
              <a:ext uri="{FF2B5EF4-FFF2-40B4-BE49-F238E27FC236}">
                <a16:creationId xmlns:a16="http://schemas.microsoft.com/office/drawing/2014/main" id="{661409A9-EACE-EF4E-8BEC-ABF164A5AB3D}"/>
              </a:ext>
            </a:extLst>
          </p:cNvPr>
          <p:cNvSpPr txBox="1"/>
          <p:nvPr/>
        </p:nvSpPr>
        <p:spPr>
          <a:xfrm>
            <a:off x="4800598" y="6176963"/>
            <a:ext cx="6108275" cy="369332"/>
          </a:xfrm>
          <a:prstGeom prst="rect">
            <a:avLst/>
          </a:prstGeom>
          <a:noFill/>
        </p:spPr>
        <p:txBody>
          <a:bodyPr wrap="none" rtlCol="0">
            <a:spAutoFit/>
          </a:bodyPr>
          <a:lstStyle/>
          <a:p>
            <a:r>
              <a:rPr lang="en-US" dirty="0"/>
              <a:t>Weighted analysis, i.e. applying weights in the regression model</a:t>
            </a:r>
          </a:p>
        </p:txBody>
      </p:sp>
    </p:spTree>
    <p:extLst>
      <p:ext uri="{BB962C8B-B14F-4D97-AF65-F5344CB8AC3E}">
        <p14:creationId xmlns:p14="http://schemas.microsoft.com/office/powerpoint/2010/main" val="77814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38E5A01-DC13-9F43-BDDA-E94180B4D373}"/>
              </a:ext>
            </a:extLst>
          </p:cNvPr>
          <p:cNvPicPr>
            <a:picLocks noChangeAspect="1"/>
          </p:cNvPicPr>
          <p:nvPr/>
        </p:nvPicPr>
        <p:blipFill>
          <a:blip r:embed="rId2"/>
          <a:stretch>
            <a:fillRect/>
          </a:stretch>
        </p:blipFill>
        <p:spPr>
          <a:xfrm>
            <a:off x="0" y="251691"/>
            <a:ext cx="12192000" cy="6354618"/>
          </a:xfrm>
          <a:prstGeom prst="rect">
            <a:avLst/>
          </a:prstGeom>
        </p:spPr>
      </p:pic>
    </p:spTree>
    <p:extLst>
      <p:ext uri="{BB962C8B-B14F-4D97-AF65-F5344CB8AC3E}">
        <p14:creationId xmlns:p14="http://schemas.microsoft.com/office/powerpoint/2010/main" val="3710376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755898"/>
            <a:ext cx="8240569" cy="5707052"/>
          </a:xfrm>
          <a:prstGeom prst="rect">
            <a:avLst/>
          </a:prstGeom>
        </p:spPr>
      </p:pic>
      <p:sp>
        <p:nvSpPr>
          <p:cNvPr id="5" name="Titel 4"/>
          <p:cNvSpPr>
            <a:spLocks noGrp="1"/>
          </p:cNvSpPr>
          <p:nvPr>
            <p:ph type="title"/>
          </p:nvPr>
        </p:nvSpPr>
        <p:spPr>
          <a:xfrm>
            <a:off x="767408" y="197445"/>
            <a:ext cx="10748962" cy="558453"/>
          </a:xfrm>
        </p:spPr>
        <p:txBody>
          <a:bodyPr>
            <a:normAutofit fontScale="90000"/>
          </a:bodyPr>
          <a:lstStyle/>
          <a:p>
            <a:r>
              <a:rPr lang="en-GB" dirty="0"/>
              <a:t>Reporting</a:t>
            </a:r>
          </a:p>
        </p:txBody>
      </p:sp>
    </p:spTree>
    <p:extLst>
      <p:ext uri="{BB962C8B-B14F-4D97-AF65-F5344CB8AC3E}">
        <p14:creationId xmlns:p14="http://schemas.microsoft.com/office/powerpoint/2010/main" val="3553532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236" y="409304"/>
            <a:ext cx="10222547" cy="6203196"/>
          </a:xfrm>
          <a:prstGeom prst="rect">
            <a:avLst/>
          </a:prstGeom>
        </p:spPr>
      </p:pic>
      <p:sp>
        <p:nvSpPr>
          <p:cNvPr id="4" name="Titel 4"/>
          <p:cNvSpPr txBox="1">
            <a:spLocks/>
          </p:cNvSpPr>
          <p:nvPr/>
        </p:nvSpPr>
        <p:spPr>
          <a:xfrm>
            <a:off x="0" y="0"/>
            <a:ext cx="10748962" cy="55845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Challenges</a:t>
            </a:r>
          </a:p>
        </p:txBody>
      </p:sp>
    </p:spTree>
    <p:extLst>
      <p:ext uri="{BB962C8B-B14F-4D97-AF65-F5344CB8AC3E}">
        <p14:creationId xmlns:p14="http://schemas.microsoft.com/office/powerpoint/2010/main" val="9336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E5D81F91-D0CD-8748-BD59-9AE47C527CEC}"/>
              </a:ext>
            </a:extLst>
          </p:cNvPr>
          <p:cNvPicPr>
            <a:picLocks noChangeAspect="1"/>
          </p:cNvPicPr>
          <p:nvPr/>
        </p:nvPicPr>
        <p:blipFill>
          <a:blip r:embed="rId2"/>
          <a:stretch>
            <a:fillRect/>
          </a:stretch>
        </p:blipFill>
        <p:spPr>
          <a:xfrm>
            <a:off x="271656" y="2537357"/>
            <a:ext cx="11022623" cy="1247085"/>
          </a:xfrm>
          <a:prstGeom prst="rect">
            <a:avLst/>
          </a:prstGeom>
        </p:spPr>
      </p:pic>
      <p:sp>
        <p:nvSpPr>
          <p:cNvPr id="3" name="Titel 2"/>
          <p:cNvSpPr>
            <a:spLocks noGrp="1"/>
          </p:cNvSpPr>
          <p:nvPr>
            <p:ph type="title"/>
          </p:nvPr>
        </p:nvSpPr>
        <p:spPr/>
        <p:txBody>
          <a:bodyPr/>
          <a:lstStyle/>
          <a:p>
            <a:r>
              <a:rPr lang="en-US" dirty="0"/>
              <a:t>Sibling designs</a:t>
            </a:r>
          </a:p>
        </p:txBody>
      </p:sp>
      <p:sp>
        <p:nvSpPr>
          <p:cNvPr id="4" name="Pladsholder til indhold 3"/>
          <p:cNvSpPr>
            <a:spLocks noGrp="1"/>
          </p:cNvSpPr>
          <p:nvPr>
            <p:ph idx="1"/>
          </p:nvPr>
        </p:nvSpPr>
        <p:spPr/>
        <p:txBody>
          <a:bodyPr/>
          <a:lstStyle/>
          <a:p>
            <a:endParaRPr lang="en-US"/>
          </a:p>
        </p:txBody>
      </p:sp>
    </p:spTree>
    <p:extLst>
      <p:ext uri="{BB962C8B-B14F-4D97-AF65-F5344CB8AC3E}">
        <p14:creationId xmlns:p14="http://schemas.microsoft.com/office/powerpoint/2010/main" val="393493543"/>
      </p:ext>
    </p:extLst>
  </p:cSld>
  <p:clrMapOvr>
    <a:masterClrMapping/>
  </p:clrMapOvr>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642</Words>
  <Application>Microsoft Macintosh PowerPoint</Application>
  <PresentationFormat>Widescreen</PresentationFormat>
  <Paragraphs>86</Paragraphs>
  <Slides>35</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35</vt:i4>
      </vt:variant>
    </vt:vector>
  </HeadingPairs>
  <TitlesOfParts>
    <vt:vector size="40" baseType="lpstr">
      <vt:lpstr>Arial</vt:lpstr>
      <vt:lpstr>Calibri</vt:lpstr>
      <vt:lpstr>Calibri Light</vt:lpstr>
      <vt:lpstr>Cambria Math</vt:lpstr>
      <vt:lpstr>Kontortema</vt:lpstr>
      <vt:lpstr>Estimation of causal effects in pharmacoepidemiology </vt:lpstr>
      <vt:lpstr>What’s the point?</vt:lpstr>
      <vt:lpstr>We still try to do as good as we can</vt:lpstr>
      <vt:lpstr>Some options</vt:lpstr>
      <vt:lpstr>Validity</vt:lpstr>
      <vt:lpstr>PowerPoint-præsentation</vt:lpstr>
      <vt:lpstr>Reporting</vt:lpstr>
      <vt:lpstr>PowerPoint-præsentation</vt:lpstr>
      <vt:lpstr>Sibling designs</vt:lpstr>
      <vt:lpstr>PowerPoint-præsentation</vt:lpstr>
      <vt:lpstr>Instrumental variables</vt:lpstr>
      <vt:lpstr>PowerPoint-præsentation</vt:lpstr>
      <vt:lpstr>PowerPoint-præsentation</vt:lpstr>
      <vt:lpstr>Sensitivity Analysis in Observational Research: Introducing the E-Value (VanderWeele and Ding, Annals of Internal Medicine) </vt:lpstr>
      <vt:lpstr>Why use the E-value</vt:lpstr>
      <vt:lpstr>PowerPoint-præsentation</vt:lpstr>
      <vt:lpstr>PowerPoint-præsentation</vt:lpstr>
      <vt:lpstr>Calculation of the E-value</vt:lpstr>
      <vt:lpstr>PowerPoint-præsentation</vt:lpstr>
      <vt:lpstr>PowerPoint-præsentation</vt:lpstr>
      <vt:lpstr>PowerPoint-præsentation</vt:lpstr>
      <vt:lpstr>G-estimation</vt:lpstr>
      <vt:lpstr>Weighted analysis</vt:lpstr>
      <vt:lpstr>PowerPoint-præsentation</vt:lpstr>
      <vt:lpstr>Analysis of (with) missing data </vt:lpstr>
      <vt:lpstr>Types of missing data </vt:lpstr>
      <vt:lpstr>Resampling methods (bootstrap)</vt:lpstr>
      <vt:lpstr>Bootstrap methods</vt:lpstr>
      <vt:lpstr>Cross validation</vt:lpstr>
      <vt:lpstr>New-user and prevalent-user designs</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Commonly used statistical models in pharmacoepidemiology </dc:title>
  <dc:creator>Klaus Kaae Andersen</dc:creator>
  <cp:lastModifiedBy>Klaus Kaae Andersen</cp:lastModifiedBy>
  <cp:revision>20</cp:revision>
  <dcterms:created xsi:type="dcterms:W3CDTF">2019-04-30T09:19:32Z</dcterms:created>
  <dcterms:modified xsi:type="dcterms:W3CDTF">2019-05-03T07:01:15Z</dcterms:modified>
</cp:coreProperties>
</file>