
<file path=[Content_Types].xml><?xml version="1.0" encoding="utf-8"?>
<Types xmlns="http://schemas.openxmlformats.org/package/2006/content-types">
  <Default Extension="png" ContentType="image/png"/>
  <Default Extension="emf" ContentType="image/x-emf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59"/>
  </p:notesMasterIdLst>
  <p:handoutMasterIdLst>
    <p:handoutMasterId r:id="rId60"/>
  </p:handoutMasterIdLst>
  <p:sldIdLst>
    <p:sldId id="348" r:id="rId2"/>
    <p:sldId id="378" r:id="rId3"/>
    <p:sldId id="435" r:id="rId4"/>
    <p:sldId id="436" r:id="rId5"/>
    <p:sldId id="439" r:id="rId6"/>
    <p:sldId id="470" r:id="rId7"/>
    <p:sldId id="383" r:id="rId8"/>
    <p:sldId id="380" r:id="rId9"/>
    <p:sldId id="381" r:id="rId10"/>
    <p:sldId id="391" r:id="rId11"/>
    <p:sldId id="349" r:id="rId12"/>
    <p:sldId id="395" r:id="rId13"/>
    <p:sldId id="396" r:id="rId14"/>
    <p:sldId id="399" r:id="rId15"/>
    <p:sldId id="398" r:id="rId16"/>
    <p:sldId id="408" r:id="rId17"/>
    <p:sldId id="456" r:id="rId18"/>
    <p:sldId id="471" r:id="rId19"/>
    <p:sldId id="437" r:id="rId20"/>
    <p:sldId id="442" r:id="rId21"/>
    <p:sldId id="446" r:id="rId22"/>
    <p:sldId id="445" r:id="rId23"/>
    <p:sldId id="449" r:id="rId24"/>
    <p:sldId id="438" r:id="rId25"/>
    <p:sldId id="450" r:id="rId26"/>
    <p:sldId id="457" r:id="rId27"/>
    <p:sldId id="451" r:id="rId28"/>
    <p:sldId id="407" r:id="rId29"/>
    <p:sldId id="455" r:id="rId30"/>
    <p:sldId id="413" r:id="rId31"/>
    <p:sldId id="414" r:id="rId32"/>
    <p:sldId id="452" r:id="rId33"/>
    <p:sldId id="453" r:id="rId34"/>
    <p:sldId id="454" r:id="rId35"/>
    <p:sldId id="415" r:id="rId36"/>
    <p:sldId id="419" r:id="rId37"/>
    <p:sldId id="385" r:id="rId38"/>
    <p:sldId id="459" r:id="rId39"/>
    <p:sldId id="460" r:id="rId40"/>
    <p:sldId id="461" r:id="rId41"/>
    <p:sldId id="462" r:id="rId42"/>
    <p:sldId id="463" r:id="rId43"/>
    <p:sldId id="403" r:id="rId44"/>
    <p:sldId id="404" r:id="rId45"/>
    <p:sldId id="431" r:id="rId46"/>
    <p:sldId id="468" r:id="rId47"/>
    <p:sldId id="469" r:id="rId48"/>
    <p:sldId id="467" r:id="rId49"/>
    <p:sldId id="428" r:id="rId50"/>
    <p:sldId id="426" r:id="rId51"/>
    <p:sldId id="427" r:id="rId52"/>
    <p:sldId id="434" r:id="rId53"/>
    <p:sldId id="464" r:id="rId54"/>
    <p:sldId id="465" r:id="rId55"/>
    <p:sldId id="432" r:id="rId56"/>
    <p:sldId id="466" r:id="rId57"/>
    <p:sldId id="447" r:id="rId58"/>
  </p:sldIdLst>
  <p:sldSz cx="12192000" cy="6858000"/>
  <p:notesSz cx="9866313" cy="6735763"/>
  <p:defaultTextStyle>
    <a:defPPr>
      <a:defRPr lang="da-D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00000"/>
    <a:srgbClr val="FF1E23"/>
    <a:srgbClr val="A5A5A5"/>
    <a:srgbClr val="F2F23C"/>
    <a:srgbClr val="BD0372"/>
    <a:srgbClr val="E0E971"/>
    <a:srgbClr val="9A7A7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llemlayout 2 - Markering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DF18680-E054-41AD-8BC1-D1AEF772440D}" styleName="Mellemlayout 2 - Markering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51335" autoAdjust="0"/>
    <p:restoredTop sz="84911" autoAdjust="0"/>
  </p:normalViewPr>
  <p:slideViewPr>
    <p:cSldViewPr snapToGrid="0">
      <p:cViewPr varScale="1">
        <p:scale>
          <a:sx n="45" d="100"/>
          <a:sy n="45" d="100"/>
        </p:scale>
        <p:origin x="192" y="93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61" Type="http://schemas.openxmlformats.org/officeDocument/2006/relationships/presProps" Target="pres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handoutMaster" Target="handoutMasters/handoutMaster1.xml"/><Relationship Id="rId65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hristian Dehlendorff" userId="745b73d4-29ed-4705-abae-6090cf90f4c3" providerId="ADAL" clId="{C7C8E297-8F2E-CD4E-B052-FD7589E77333}"/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5FF1CF0-725D-4C41-BDB3-E08ED35F6AEF}" type="doc">
      <dgm:prSet loTypeId="urn:microsoft.com/office/officeart/2005/8/layout/venn1" loCatId="relationship" qsTypeId="urn:microsoft.com/office/officeart/2005/8/quickstyle/3d3" qsCatId="3D" csTypeId="urn:microsoft.com/office/officeart/2005/8/colors/accent1_2" csCatId="accent1" phldr="1"/>
      <dgm:spPr/>
    </dgm:pt>
    <dgm:pt modelId="{38965E01-1229-4382-AA35-33EC03AE5805}">
      <dgm:prSet phldrT="[Tekst]"/>
      <dgm:spPr>
        <a:solidFill>
          <a:schemeClr val="accent6">
            <a:lumMod val="20000"/>
            <a:lumOff val="80000"/>
            <a:alpha val="50000"/>
          </a:schemeClr>
        </a:solidFill>
      </dgm:spPr>
      <dgm:t>
        <a:bodyPr/>
        <a:lstStyle/>
        <a:p>
          <a:endParaRPr lang="en-GB" dirty="0"/>
        </a:p>
      </dgm:t>
    </dgm:pt>
    <dgm:pt modelId="{7DCE2AE4-0F8D-4B80-8C7C-8B1C7E95102F}" type="parTrans" cxnId="{22E8FC4F-EB5A-4C92-AC67-FD0830F6F1A4}">
      <dgm:prSet/>
      <dgm:spPr/>
      <dgm:t>
        <a:bodyPr/>
        <a:lstStyle/>
        <a:p>
          <a:endParaRPr lang="en-GB"/>
        </a:p>
      </dgm:t>
    </dgm:pt>
    <dgm:pt modelId="{FAA9F361-B6DB-43AB-8507-8A384419B23E}" type="sibTrans" cxnId="{22E8FC4F-EB5A-4C92-AC67-FD0830F6F1A4}">
      <dgm:prSet/>
      <dgm:spPr/>
      <dgm:t>
        <a:bodyPr/>
        <a:lstStyle/>
        <a:p>
          <a:endParaRPr lang="en-GB"/>
        </a:p>
      </dgm:t>
    </dgm:pt>
    <dgm:pt modelId="{CC2FF2EC-079C-4501-BEB0-069950FC7349}">
      <dgm:prSet phldrT="[Tekst]" custT="1"/>
      <dgm:spPr>
        <a:solidFill>
          <a:srgbClr val="00B0F0">
            <a:alpha val="50000"/>
          </a:srgbClr>
        </a:solidFill>
      </dgm:spPr>
      <dgm:t>
        <a:bodyPr/>
        <a:lstStyle/>
        <a:p>
          <a:r>
            <a:rPr lang="en-GB" sz="2400" dirty="0"/>
            <a:t>Cases</a:t>
          </a:r>
        </a:p>
      </dgm:t>
    </dgm:pt>
    <dgm:pt modelId="{2256356F-3858-4E93-8F1B-431F426CC258}" type="parTrans" cxnId="{309ECFA7-4EDA-499A-B197-1D8D327E7126}">
      <dgm:prSet/>
      <dgm:spPr/>
      <dgm:t>
        <a:bodyPr/>
        <a:lstStyle/>
        <a:p>
          <a:endParaRPr lang="en-GB"/>
        </a:p>
      </dgm:t>
    </dgm:pt>
    <dgm:pt modelId="{055CF90C-FD53-49CA-9889-0453CD9A2F27}" type="sibTrans" cxnId="{309ECFA7-4EDA-499A-B197-1D8D327E7126}">
      <dgm:prSet/>
      <dgm:spPr/>
      <dgm:t>
        <a:bodyPr/>
        <a:lstStyle/>
        <a:p>
          <a:endParaRPr lang="en-GB"/>
        </a:p>
      </dgm:t>
    </dgm:pt>
    <dgm:pt modelId="{ABF678B8-10DF-4BCA-95C1-10CA4449826D}">
      <dgm:prSet phldrT="[Tekst]" custT="1"/>
      <dgm:spPr>
        <a:solidFill>
          <a:srgbClr val="00B0F0">
            <a:alpha val="50000"/>
          </a:srgbClr>
        </a:solidFill>
      </dgm:spPr>
      <dgm:t>
        <a:bodyPr/>
        <a:lstStyle/>
        <a:p>
          <a:r>
            <a:rPr lang="en-GB" sz="2400" dirty="0"/>
            <a:t>Sub-cohort</a:t>
          </a:r>
        </a:p>
      </dgm:t>
    </dgm:pt>
    <dgm:pt modelId="{1FE904D8-0211-4949-A45D-92B2CC393B39}" type="parTrans" cxnId="{CB11F2F9-0FA1-4301-B2CA-AC67B7B52A08}">
      <dgm:prSet/>
      <dgm:spPr/>
      <dgm:t>
        <a:bodyPr/>
        <a:lstStyle/>
        <a:p>
          <a:endParaRPr lang="en-GB"/>
        </a:p>
      </dgm:t>
    </dgm:pt>
    <dgm:pt modelId="{1C5F6FC4-3E8A-4236-BED5-73E12CC1A8EE}" type="sibTrans" cxnId="{CB11F2F9-0FA1-4301-B2CA-AC67B7B52A08}">
      <dgm:prSet/>
      <dgm:spPr/>
      <dgm:t>
        <a:bodyPr/>
        <a:lstStyle/>
        <a:p>
          <a:endParaRPr lang="en-GB"/>
        </a:p>
      </dgm:t>
    </dgm:pt>
    <dgm:pt modelId="{073E94C9-71D9-4967-ABAB-153B8B15EABE}" type="pres">
      <dgm:prSet presAssocID="{75FF1CF0-725D-4C41-BDB3-E08ED35F6AEF}" presName="compositeShape" presStyleCnt="0">
        <dgm:presLayoutVars>
          <dgm:chMax val="7"/>
          <dgm:dir/>
          <dgm:resizeHandles val="exact"/>
        </dgm:presLayoutVars>
      </dgm:prSet>
      <dgm:spPr/>
    </dgm:pt>
    <dgm:pt modelId="{C5020D4A-F4E3-4938-81C4-F30DB9FDCF7C}" type="pres">
      <dgm:prSet presAssocID="{38965E01-1229-4382-AA35-33EC03AE5805}" presName="circ1" presStyleLbl="vennNode1" presStyleIdx="0" presStyleCnt="3" custScaleX="187905" custScaleY="166667" custLinFactNeighborY="13078"/>
      <dgm:spPr/>
    </dgm:pt>
    <dgm:pt modelId="{9A3B6E8B-A394-4B78-8627-EAF8E6640EE9}" type="pres">
      <dgm:prSet presAssocID="{38965E01-1229-4382-AA35-33EC03AE5805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D5936221-145E-4CAA-AF07-54BB6F686BD2}" type="pres">
      <dgm:prSet presAssocID="{CC2FF2EC-079C-4501-BEB0-069950FC7349}" presName="circ2" presStyleLbl="vennNode1" presStyleIdx="1" presStyleCnt="3" custScaleX="66446" custScaleY="62415" custLinFactNeighborX="-166" custLinFactNeighborY="-36896"/>
      <dgm:spPr/>
    </dgm:pt>
    <dgm:pt modelId="{D29F2F23-CF22-4BCC-8354-886BC1F6D744}" type="pres">
      <dgm:prSet presAssocID="{CC2FF2EC-079C-4501-BEB0-069950FC7349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66102EB6-F773-489A-89ED-5F5EC564F3BB}" type="pres">
      <dgm:prSet presAssocID="{ABF678B8-10DF-4BCA-95C1-10CA4449826D}" presName="circ3" presStyleLbl="vennNode1" presStyleIdx="2" presStyleCnt="3" custLinFactNeighborX="2869" custLinFactNeighborY="-47917"/>
      <dgm:spPr/>
    </dgm:pt>
    <dgm:pt modelId="{D10C3665-D03C-4CE1-95D5-1A9CB0375B29}" type="pres">
      <dgm:prSet presAssocID="{ABF678B8-10DF-4BCA-95C1-10CA4449826D}" presName="circ3Tx" presStyleLbl="revTx" presStyleIdx="0" presStyleCnt="0">
        <dgm:presLayoutVars>
          <dgm:chMax val="0"/>
          <dgm:chPref val="0"/>
          <dgm:bulletEnabled val="1"/>
        </dgm:presLayoutVars>
      </dgm:prSet>
      <dgm:spPr/>
    </dgm:pt>
  </dgm:ptLst>
  <dgm:cxnLst>
    <dgm:cxn modelId="{FAA6901E-36E6-4FE7-9986-94AEE5180BC1}" type="presOf" srcId="{38965E01-1229-4382-AA35-33EC03AE5805}" destId="{C5020D4A-F4E3-4938-81C4-F30DB9FDCF7C}" srcOrd="0" destOrd="0" presId="urn:microsoft.com/office/officeart/2005/8/layout/venn1"/>
    <dgm:cxn modelId="{F7AE0E40-C64F-47CE-904A-E1F4BE23DB4F}" type="presOf" srcId="{ABF678B8-10DF-4BCA-95C1-10CA4449826D}" destId="{66102EB6-F773-489A-89ED-5F5EC564F3BB}" srcOrd="0" destOrd="0" presId="urn:microsoft.com/office/officeart/2005/8/layout/venn1"/>
    <dgm:cxn modelId="{22E8FC4F-EB5A-4C92-AC67-FD0830F6F1A4}" srcId="{75FF1CF0-725D-4C41-BDB3-E08ED35F6AEF}" destId="{38965E01-1229-4382-AA35-33EC03AE5805}" srcOrd="0" destOrd="0" parTransId="{7DCE2AE4-0F8D-4B80-8C7C-8B1C7E95102F}" sibTransId="{FAA9F361-B6DB-43AB-8507-8A384419B23E}"/>
    <dgm:cxn modelId="{9A78D559-B5B6-4434-86DA-742E6009066A}" type="presOf" srcId="{CC2FF2EC-079C-4501-BEB0-069950FC7349}" destId="{D29F2F23-CF22-4BCC-8354-886BC1F6D744}" srcOrd="1" destOrd="0" presId="urn:microsoft.com/office/officeart/2005/8/layout/venn1"/>
    <dgm:cxn modelId="{96E38B6D-9CCE-4E3F-8616-8CFCA80DEF9B}" type="presOf" srcId="{ABF678B8-10DF-4BCA-95C1-10CA4449826D}" destId="{D10C3665-D03C-4CE1-95D5-1A9CB0375B29}" srcOrd="1" destOrd="0" presId="urn:microsoft.com/office/officeart/2005/8/layout/venn1"/>
    <dgm:cxn modelId="{3EFB6F96-AD2D-48A0-99F2-C4948C0A650C}" type="presOf" srcId="{38965E01-1229-4382-AA35-33EC03AE5805}" destId="{9A3B6E8B-A394-4B78-8627-EAF8E6640EE9}" srcOrd="1" destOrd="0" presId="urn:microsoft.com/office/officeart/2005/8/layout/venn1"/>
    <dgm:cxn modelId="{745EE9A6-7098-4520-8218-76485AC8078E}" type="presOf" srcId="{75FF1CF0-725D-4C41-BDB3-E08ED35F6AEF}" destId="{073E94C9-71D9-4967-ABAB-153B8B15EABE}" srcOrd="0" destOrd="0" presId="urn:microsoft.com/office/officeart/2005/8/layout/venn1"/>
    <dgm:cxn modelId="{309ECFA7-4EDA-499A-B197-1D8D327E7126}" srcId="{75FF1CF0-725D-4C41-BDB3-E08ED35F6AEF}" destId="{CC2FF2EC-079C-4501-BEB0-069950FC7349}" srcOrd="1" destOrd="0" parTransId="{2256356F-3858-4E93-8F1B-431F426CC258}" sibTransId="{055CF90C-FD53-49CA-9889-0453CD9A2F27}"/>
    <dgm:cxn modelId="{B3DC94D2-5D7E-4D13-940C-44EC5C5CAA33}" type="presOf" srcId="{CC2FF2EC-079C-4501-BEB0-069950FC7349}" destId="{D5936221-145E-4CAA-AF07-54BB6F686BD2}" srcOrd="0" destOrd="0" presId="urn:microsoft.com/office/officeart/2005/8/layout/venn1"/>
    <dgm:cxn modelId="{CB11F2F9-0FA1-4301-B2CA-AC67B7B52A08}" srcId="{75FF1CF0-725D-4C41-BDB3-E08ED35F6AEF}" destId="{ABF678B8-10DF-4BCA-95C1-10CA4449826D}" srcOrd="2" destOrd="0" parTransId="{1FE904D8-0211-4949-A45D-92B2CC393B39}" sibTransId="{1C5F6FC4-3E8A-4236-BED5-73E12CC1A8EE}"/>
    <dgm:cxn modelId="{AB800CD2-8F91-4D35-9655-CDB853BA2463}" type="presParOf" srcId="{073E94C9-71D9-4967-ABAB-153B8B15EABE}" destId="{C5020D4A-F4E3-4938-81C4-F30DB9FDCF7C}" srcOrd="0" destOrd="0" presId="urn:microsoft.com/office/officeart/2005/8/layout/venn1"/>
    <dgm:cxn modelId="{EFB401C5-C3E1-4996-882E-D3C718ECE2E0}" type="presParOf" srcId="{073E94C9-71D9-4967-ABAB-153B8B15EABE}" destId="{9A3B6E8B-A394-4B78-8627-EAF8E6640EE9}" srcOrd="1" destOrd="0" presId="urn:microsoft.com/office/officeart/2005/8/layout/venn1"/>
    <dgm:cxn modelId="{CBD4024C-3181-46FE-BC52-732D4BEB0569}" type="presParOf" srcId="{073E94C9-71D9-4967-ABAB-153B8B15EABE}" destId="{D5936221-145E-4CAA-AF07-54BB6F686BD2}" srcOrd="2" destOrd="0" presId="urn:microsoft.com/office/officeart/2005/8/layout/venn1"/>
    <dgm:cxn modelId="{5704917A-FD14-4B52-A17A-A0B3EFDFFB14}" type="presParOf" srcId="{073E94C9-71D9-4967-ABAB-153B8B15EABE}" destId="{D29F2F23-CF22-4BCC-8354-886BC1F6D744}" srcOrd="3" destOrd="0" presId="urn:microsoft.com/office/officeart/2005/8/layout/venn1"/>
    <dgm:cxn modelId="{BB7B8E05-60BA-4BE2-AE79-6B04826110A0}" type="presParOf" srcId="{073E94C9-71D9-4967-ABAB-153B8B15EABE}" destId="{66102EB6-F773-489A-89ED-5F5EC564F3BB}" srcOrd="4" destOrd="0" presId="urn:microsoft.com/office/officeart/2005/8/layout/venn1"/>
    <dgm:cxn modelId="{0CFDAF57-2552-42E9-B4B6-7931FD74A054}" type="presParOf" srcId="{073E94C9-71D9-4967-ABAB-153B8B15EABE}" destId="{D10C3665-D03C-4CE1-95D5-1A9CB0375B29}" srcOrd="5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5020D4A-F4E3-4938-81C4-F30DB9FDCF7C}">
      <dsp:nvSpPr>
        <dsp:cNvPr id="0" name=""/>
        <dsp:cNvSpPr/>
      </dsp:nvSpPr>
      <dsp:spPr>
        <a:xfrm>
          <a:off x="-162780" y="32316"/>
          <a:ext cx="4879054" cy="4327598"/>
        </a:xfrm>
        <a:prstGeom prst="ellipse">
          <a:avLst/>
        </a:prstGeom>
        <a:solidFill>
          <a:schemeClr val="accent6">
            <a:lumMod val="20000"/>
            <a:lumOff val="80000"/>
            <a:alpha val="5000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6500" kern="1200" dirty="0"/>
        </a:p>
      </dsp:txBody>
      <dsp:txXfrm>
        <a:off x="487760" y="789645"/>
        <a:ext cx="3577973" cy="1947419"/>
      </dsp:txXfrm>
    </dsp:sp>
    <dsp:sp modelId="{D5936221-145E-4CAA-AF07-54BB6F686BD2}">
      <dsp:nvSpPr>
        <dsp:cNvPr id="0" name=""/>
        <dsp:cNvSpPr/>
      </dsp:nvSpPr>
      <dsp:spPr>
        <a:xfrm>
          <a:off x="2346706" y="1711040"/>
          <a:ext cx="1725306" cy="1620639"/>
        </a:xfrm>
        <a:prstGeom prst="ellipse">
          <a:avLst/>
        </a:prstGeom>
        <a:solidFill>
          <a:srgbClr val="00B0F0">
            <a:alpha val="50000"/>
          </a:srgb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kern="1200" dirty="0"/>
            <a:t>Cases</a:t>
          </a:r>
        </a:p>
      </dsp:txBody>
      <dsp:txXfrm>
        <a:off x="2874362" y="2129705"/>
        <a:ext cx="1035183" cy="891351"/>
      </dsp:txXfrm>
    </dsp:sp>
    <dsp:sp modelId="{66102EB6-F773-489A-89ED-5F5EC564F3BB}">
      <dsp:nvSpPr>
        <dsp:cNvPr id="0" name=""/>
        <dsp:cNvSpPr/>
      </dsp:nvSpPr>
      <dsp:spPr>
        <a:xfrm>
          <a:off x="116042" y="936916"/>
          <a:ext cx="2596553" cy="2596553"/>
        </a:xfrm>
        <a:prstGeom prst="ellipse">
          <a:avLst/>
        </a:prstGeom>
        <a:solidFill>
          <a:srgbClr val="00B0F0">
            <a:alpha val="50000"/>
          </a:srgb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kern="1200" dirty="0"/>
            <a:t>Sub-cohort</a:t>
          </a:r>
        </a:p>
      </dsp:txBody>
      <dsp:txXfrm>
        <a:off x="360550" y="1607693"/>
        <a:ext cx="1557932" cy="142810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hoved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4276255" cy="33814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a-DK" dirty="0"/>
          </a:p>
        </p:txBody>
      </p:sp>
      <p:sp>
        <p:nvSpPr>
          <p:cNvPr id="3" name="Pladsholder til dato 2"/>
          <p:cNvSpPr>
            <a:spLocks noGrp="1"/>
          </p:cNvSpPr>
          <p:nvPr>
            <p:ph type="dt" sz="quarter" idx="1"/>
          </p:nvPr>
        </p:nvSpPr>
        <p:spPr>
          <a:xfrm>
            <a:off x="5587733" y="0"/>
            <a:ext cx="4276254" cy="33814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97C19F1-EB2E-4B25-9CBD-2E420C8729C2}" type="datetimeFigureOut">
              <a:rPr lang="da-DK" smtClean="0"/>
              <a:t>01/05/2019</a:t>
            </a:fld>
            <a:endParaRPr lang="da-DK" dirty="0"/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2"/>
          </p:nvPr>
        </p:nvSpPr>
        <p:spPr>
          <a:xfrm>
            <a:off x="1" y="6397620"/>
            <a:ext cx="4276255" cy="33814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a-DK" dirty="0"/>
          </a:p>
        </p:txBody>
      </p:sp>
      <p:sp>
        <p:nvSpPr>
          <p:cNvPr id="5" name="Pladsholder til slidenummer 4"/>
          <p:cNvSpPr>
            <a:spLocks noGrp="1"/>
          </p:cNvSpPr>
          <p:nvPr>
            <p:ph type="sldNum" sz="quarter" idx="3"/>
          </p:nvPr>
        </p:nvSpPr>
        <p:spPr>
          <a:xfrm>
            <a:off x="5587733" y="6397620"/>
            <a:ext cx="4276254" cy="33814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41FC0A-0F81-44EF-9D52-16D5ED9FDCEE}" type="slidenum">
              <a:rPr lang="da-DK" smtClean="0"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9799101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4275403" cy="33795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588627" y="0"/>
            <a:ext cx="4275403" cy="33795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1B7B56A-836A-F047-AC77-E054358AD8BB}" type="datetimeFigureOut">
              <a:rPr lang="en-US" smtClean="0"/>
              <a:t>5/1/19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913063" y="841375"/>
            <a:ext cx="4040187" cy="22733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86632" y="3241586"/>
            <a:ext cx="7893050" cy="265220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6397807"/>
            <a:ext cx="4275403" cy="33795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588627" y="6397807"/>
            <a:ext cx="4275403" cy="33795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2CE85EA-A19D-374D-8A1B-9CEE347FE929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96436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/>
              <a:t>Intro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CE85EA-A19D-374D-8A1B-9CEE347FE929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506055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CE85EA-A19D-374D-8A1B-9CEE347FE929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833612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CE85EA-A19D-374D-8A1B-9CEE347FE929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544605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CE85EA-A19D-374D-8A1B-9CEE347FE929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385478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CE85EA-A19D-374D-8A1B-9CEE347FE929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048588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CE85EA-A19D-374D-8A1B-9CEE347FE929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168100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CE85EA-A19D-374D-8A1B-9CEE347FE929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441081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CE85EA-A19D-374D-8A1B-9CEE347FE929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57374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CE85EA-A19D-374D-8A1B-9CEE347FE929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552674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CE85EA-A19D-374D-8A1B-9CEE347FE929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094599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CE85EA-A19D-374D-8A1B-9CEE347FE929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63972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CE85EA-A19D-374D-8A1B-9CEE347FE929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561707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CE85EA-A19D-374D-8A1B-9CEE347FE929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865430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CE85EA-A19D-374D-8A1B-9CEE347FE929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111717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CE85EA-A19D-374D-8A1B-9CEE347FE929}" type="slidenum">
              <a:rPr lang="en-US" smtClean="0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355697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CE85EA-A19D-374D-8A1B-9CEE347FE929}" type="slidenum">
              <a:rPr lang="en-US" smtClean="0"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770580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CE85EA-A19D-374D-8A1B-9CEE347FE929}" type="slidenum">
              <a:rPr lang="en-US" smtClean="0"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656821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CE85EA-A19D-374D-8A1B-9CEE347FE929}" type="slidenum">
              <a:rPr lang="en-US" smtClean="0"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808864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CE85EA-A19D-374D-8A1B-9CEE347FE929}" type="slidenum">
              <a:rPr lang="en-US" smtClean="0"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837497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CE85EA-A19D-374D-8A1B-9CEE347FE929}" type="slidenum">
              <a:rPr lang="en-US" smtClean="0"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487371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CE85EA-A19D-374D-8A1B-9CEE347FE929}" type="slidenum">
              <a:rPr lang="en-US" smtClean="0"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290813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CE85EA-A19D-374D-8A1B-9CEE347FE929}" type="slidenum">
              <a:rPr lang="en-US" smtClean="0"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569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CE85EA-A19D-374D-8A1B-9CEE347FE929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461927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CE85EA-A19D-374D-8A1B-9CEE347FE929}" type="slidenum">
              <a:rPr lang="en-US" smtClean="0"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167413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CE85EA-A19D-374D-8A1B-9CEE347FE929}" type="slidenum">
              <a:rPr lang="en-US" smtClean="0"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671093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CE85EA-A19D-374D-8A1B-9CEE347FE929}" type="slidenum">
              <a:rPr lang="en-US" smtClean="0"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370664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CE85EA-A19D-374D-8A1B-9CEE347FE929}" type="slidenum">
              <a:rPr lang="en-US" smtClean="0"/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6184908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CE85EA-A19D-374D-8A1B-9CEE347FE929}" type="slidenum">
              <a:rPr lang="en-US" smtClean="0"/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892969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CE85EA-A19D-374D-8A1B-9CEE347FE929}" type="slidenum">
              <a:rPr lang="en-US" smtClean="0"/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356976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CE85EA-A19D-374D-8A1B-9CEE347FE929}" type="slidenum">
              <a:rPr lang="en-US" smtClean="0"/>
              <a:t>36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4467706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CE85EA-A19D-374D-8A1B-9CEE347FE929}" type="slidenum">
              <a:rPr lang="en-US" smtClean="0"/>
              <a:t>37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9084250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CE85EA-A19D-374D-8A1B-9CEE347FE929}" type="slidenum">
              <a:rPr lang="en-US" smtClean="0"/>
              <a:t>38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9754656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CE85EA-A19D-374D-8A1B-9CEE347FE929}" type="slidenum">
              <a:rPr lang="en-US" smtClean="0"/>
              <a:t>39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443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CE85EA-A19D-374D-8A1B-9CEE347FE929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9004703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CE85EA-A19D-374D-8A1B-9CEE347FE929}" type="slidenum">
              <a:rPr lang="en-US" smtClean="0"/>
              <a:t>40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1792055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CE85EA-A19D-374D-8A1B-9CEE347FE929}" type="slidenum">
              <a:rPr lang="en-US" smtClean="0"/>
              <a:t>41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6936814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CE85EA-A19D-374D-8A1B-9CEE347FE929}" type="slidenum">
              <a:rPr lang="en-US" smtClean="0"/>
              <a:t>42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4828725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CE85EA-A19D-374D-8A1B-9CEE347FE929}" type="slidenum">
              <a:rPr lang="en-US" smtClean="0"/>
              <a:t>43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912930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CE85EA-A19D-374D-8A1B-9CEE347FE929}" type="slidenum">
              <a:rPr lang="en-US" smtClean="0"/>
              <a:t>44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9059317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CE85EA-A19D-374D-8A1B-9CEE347FE929}" type="slidenum">
              <a:rPr lang="en-US" smtClean="0"/>
              <a:t>45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2260944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532553-5855-4B83-92E4-FD5F950B0BEB}" type="slidenum">
              <a:rPr lang="en-GB" smtClean="0"/>
              <a:t>46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17466051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532553-5855-4B83-92E4-FD5F950B0BEB}" type="slidenum">
              <a:rPr lang="en-GB" smtClean="0"/>
              <a:t>47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74505343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CE85EA-A19D-374D-8A1B-9CEE347FE929}" type="slidenum">
              <a:rPr lang="en-US" smtClean="0"/>
              <a:t>48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3838097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CE85EA-A19D-374D-8A1B-9CEE347FE929}" type="slidenum">
              <a:rPr lang="en-US" smtClean="0"/>
              <a:t>49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839571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CE85EA-A19D-374D-8A1B-9CEE347FE929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7036677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CE85EA-A19D-374D-8A1B-9CEE347FE929}" type="slidenum">
              <a:rPr lang="en-US" smtClean="0"/>
              <a:t>50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8932218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CE85EA-A19D-374D-8A1B-9CEE347FE929}" type="slidenum">
              <a:rPr lang="en-US" smtClean="0"/>
              <a:t>51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4423086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CE85EA-A19D-374D-8A1B-9CEE347FE929}" type="slidenum">
              <a:rPr lang="en-US" smtClean="0"/>
              <a:t>52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5279132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CE85EA-A19D-374D-8A1B-9CEE347FE929}" type="slidenum">
              <a:rPr lang="en-US" smtClean="0"/>
              <a:t>53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3235470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CE85EA-A19D-374D-8A1B-9CEE347FE929}" type="slidenum">
              <a:rPr lang="en-US" smtClean="0"/>
              <a:t>54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0635867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CE85EA-A19D-374D-8A1B-9CEE347FE929}" type="slidenum">
              <a:rPr lang="en-US" smtClean="0"/>
              <a:t>55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5115561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CE85EA-A19D-374D-8A1B-9CEE347FE929}" type="slidenum">
              <a:rPr lang="en-US" smtClean="0"/>
              <a:t>56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9878243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Motiver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CE85EA-A19D-374D-8A1B-9CEE347FE929}" type="slidenum">
              <a:rPr lang="en-US" smtClean="0"/>
              <a:t>57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57038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CE85EA-A19D-374D-8A1B-9CEE347FE929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96847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CE85EA-A19D-374D-8A1B-9CEE347FE929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054050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CE85EA-A19D-374D-8A1B-9CEE347FE929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845912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CE85EA-A19D-374D-8A1B-9CEE347FE929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56050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a-DK"/>
              <a:t>Klik for at redigere i master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/>
              <a:t>Klik for at redigere i master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6A4D63-FA15-40B7-8820-3E2A78FF5494}" type="datetimeFigureOut">
              <a:rPr lang="da-DK" smtClean="0"/>
              <a:t>01/05/2019</a:t>
            </a:fld>
            <a:endParaRPr lang="da-DK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EE1B02-BE2D-45FE-944D-850CEC11B887}" type="slidenum">
              <a:rPr lang="da-DK" smtClean="0"/>
              <a:t>‹nr.›</a:t>
            </a:fld>
            <a:endParaRPr lang="da-DK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og lodre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i master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6A4D63-FA15-40B7-8820-3E2A78FF5494}" type="datetimeFigureOut">
              <a:rPr lang="da-DK" smtClean="0"/>
              <a:t>01/05/2019</a:t>
            </a:fld>
            <a:endParaRPr lang="da-DK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EE1B02-BE2D-45FE-944D-850CEC11B887}" type="slidenum">
              <a:rPr lang="da-DK" smtClean="0"/>
              <a:t>‹nr.›</a:t>
            </a:fld>
            <a:endParaRPr lang="da-DK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et ti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a-DK"/>
              <a:t>Klik for at redigere i master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6A4D63-FA15-40B7-8820-3E2A78FF5494}" type="datetimeFigureOut">
              <a:rPr lang="da-DK" smtClean="0"/>
              <a:t>01/05/2019</a:t>
            </a:fld>
            <a:endParaRPr lang="da-DK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EE1B02-BE2D-45FE-944D-850CEC11B887}" type="slidenum">
              <a:rPr lang="da-DK" smtClean="0"/>
              <a:t>‹nr.›</a:t>
            </a:fld>
            <a:endParaRPr lang="da-DK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Overskrift slide h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3D1B8C31-3C09-A14C-B24D-239AB5157EDC}"/>
              </a:ext>
            </a:extLst>
          </p:cNvPr>
          <p:cNvSpPr/>
          <p:nvPr userDrawn="1"/>
        </p:nvSpPr>
        <p:spPr>
          <a:xfrm>
            <a:off x="0" y="0"/>
            <a:ext cx="12192000" cy="1650045"/>
          </a:xfrm>
          <a:custGeom>
            <a:avLst/>
            <a:gdLst>
              <a:gd name="connsiteX0" fmla="*/ 0 w 12192000"/>
              <a:gd name="connsiteY0" fmla="*/ 0 h 1650045"/>
              <a:gd name="connsiteX1" fmla="*/ 12192000 w 12192000"/>
              <a:gd name="connsiteY1" fmla="*/ 0 h 1650045"/>
              <a:gd name="connsiteX2" fmla="*/ 12192000 w 12192000"/>
              <a:gd name="connsiteY2" fmla="*/ 1650045 h 1650045"/>
              <a:gd name="connsiteX3" fmla="*/ 0 w 12192000"/>
              <a:gd name="connsiteY3" fmla="*/ 1650045 h 1650045"/>
              <a:gd name="connsiteX4" fmla="*/ 0 w 12192000"/>
              <a:gd name="connsiteY4" fmla="*/ 0 h 1650045"/>
              <a:gd name="connsiteX0" fmla="*/ 0 w 12192000"/>
              <a:gd name="connsiteY0" fmla="*/ 0 h 1650045"/>
              <a:gd name="connsiteX1" fmla="*/ 12192000 w 12192000"/>
              <a:gd name="connsiteY1" fmla="*/ 0 h 1650045"/>
              <a:gd name="connsiteX2" fmla="*/ 12192000 w 12192000"/>
              <a:gd name="connsiteY2" fmla="*/ 1134406 h 1650045"/>
              <a:gd name="connsiteX3" fmla="*/ 0 w 12192000"/>
              <a:gd name="connsiteY3" fmla="*/ 1650045 h 1650045"/>
              <a:gd name="connsiteX4" fmla="*/ 0 w 12192000"/>
              <a:gd name="connsiteY4" fmla="*/ 0 h 16500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1650045">
                <a:moveTo>
                  <a:pt x="0" y="0"/>
                </a:moveTo>
                <a:lnTo>
                  <a:pt x="12192000" y="0"/>
                </a:lnTo>
                <a:lnTo>
                  <a:pt x="12192000" y="1134406"/>
                </a:lnTo>
                <a:lnTo>
                  <a:pt x="0" y="1650045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2376B40-FE54-D14C-9642-662D04AC84F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2365" y="323134"/>
            <a:ext cx="6692136" cy="674814"/>
          </a:xfrm>
        </p:spPr>
        <p:txBody>
          <a:bodyPr>
            <a:normAutofit/>
          </a:bodyPr>
          <a:lstStyle>
            <a:lvl1pPr algn="l"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 dirty="0" err="1"/>
              <a:t>Overskrift</a:t>
            </a:r>
            <a:endParaRPr lang="da-DK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B5C198D-E5F7-5341-8DBF-8DF5B4BE0EB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02365" y="997949"/>
            <a:ext cx="6692136" cy="323134"/>
          </a:xfrm>
        </p:spPr>
        <p:txBody>
          <a:bodyPr>
            <a:normAutofit/>
          </a:bodyPr>
          <a:lstStyle>
            <a:lvl1pPr marL="0" indent="0" algn="l">
              <a:buNone/>
              <a:defRPr sz="1400" i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 err="1"/>
              <a:t>Indsæt</a:t>
            </a:r>
            <a:r>
              <a:rPr lang="en-US" dirty="0"/>
              <a:t> </a:t>
            </a:r>
            <a:r>
              <a:rPr lang="en-US" dirty="0" err="1"/>
              <a:t>underrubrik</a:t>
            </a:r>
            <a:r>
              <a:rPr lang="en-US" dirty="0"/>
              <a:t> her.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45540134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ulle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3D1B8C31-3C09-A14C-B24D-239AB5157EDC}"/>
              </a:ext>
            </a:extLst>
          </p:cNvPr>
          <p:cNvSpPr/>
          <p:nvPr userDrawn="1"/>
        </p:nvSpPr>
        <p:spPr>
          <a:xfrm>
            <a:off x="0" y="0"/>
            <a:ext cx="12192000" cy="1650045"/>
          </a:xfrm>
          <a:custGeom>
            <a:avLst/>
            <a:gdLst>
              <a:gd name="connsiteX0" fmla="*/ 0 w 12192000"/>
              <a:gd name="connsiteY0" fmla="*/ 0 h 1650045"/>
              <a:gd name="connsiteX1" fmla="*/ 12192000 w 12192000"/>
              <a:gd name="connsiteY1" fmla="*/ 0 h 1650045"/>
              <a:gd name="connsiteX2" fmla="*/ 12192000 w 12192000"/>
              <a:gd name="connsiteY2" fmla="*/ 1650045 h 1650045"/>
              <a:gd name="connsiteX3" fmla="*/ 0 w 12192000"/>
              <a:gd name="connsiteY3" fmla="*/ 1650045 h 1650045"/>
              <a:gd name="connsiteX4" fmla="*/ 0 w 12192000"/>
              <a:gd name="connsiteY4" fmla="*/ 0 h 1650045"/>
              <a:gd name="connsiteX0" fmla="*/ 0 w 12192000"/>
              <a:gd name="connsiteY0" fmla="*/ 0 h 1650045"/>
              <a:gd name="connsiteX1" fmla="*/ 12192000 w 12192000"/>
              <a:gd name="connsiteY1" fmla="*/ 0 h 1650045"/>
              <a:gd name="connsiteX2" fmla="*/ 12192000 w 12192000"/>
              <a:gd name="connsiteY2" fmla="*/ 1134406 h 1650045"/>
              <a:gd name="connsiteX3" fmla="*/ 0 w 12192000"/>
              <a:gd name="connsiteY3" fmla="*/ 1650045 h 1650045"/>
              <a:gd name="connsiteX4" fmla="*/ 0 w 12192000"/>
              <a:gd name="connsiteY4" fmla="*/ 0 h 16500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1650045">
                <a:moveTo>
                  <a:pt x="0" y="0"/>
                </a:moveTo>
                <a:lnTo>
                  <a:pt x="12192000" y="0"/>
                </a:lnTo>
                <a:lnTo>
                  <a:pt x="12192000" y="1134406"/>
                </a:lnTo>
                <a:lnTo>
                  <a:pt x="0" y="1650045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2376B40-FE54-D14C-9642-662D04AC84F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2365" y="323134"/>
            <a:ext cx="6692136" cy="674814"/>
          </a:xfrm>
        </p:spPr>
        <p:txBody>
          <a:bodyPr>
            <a:normAutofit/>
          </a:bodyPr>
          <a:lstStyle>
            <a:lvl1pPr algn="l"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 dirty="0" err="1"/>
              <a:t>Overskrift</a:t>
            </a:r>
            <a:endParaRPr lang="da-DK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B5C198D-E5F7-5341-8DBF-8DF5B4BE0EB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02365" y="997949"/>
            <a:ext cx="6692136" cy="323134"/>
          </a:xfrm>
        </p:spPr>
        <p:txBody>
          <a:bodyPr>
            <a:normAutofit/>
          </a:bodyPr>
          <a:lstStyle>
            <a:lvl1pPr marL="0" indent="0" algn="l">
              <a:buNone/>
              <a:defRPr sz="1400" i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 err="1"/>
              <a:t>Indsæt</a:t>
            </a:r>
            <a:r>
              <a:rPr lang="en-US" dirty="0"/>
              <a:t> </a:t>
            </a:r>
            <a:r>
              <a:rPr lang="en-US" dirty="0" err="1"/>
              <a:t>underrubrik</a:t>
            </a:r>
            <a:r>
              <a:rPr lang="en-US" dirty="0"/>
              <a:t> her.</a:t>
            </a:r>
            <a:endParaRPr lang="da-DK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826E1AB-C661-9D49-A0DC-5C68FC77976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094038" y="2456589"/>
            <a:ext cx="6003925" cy="34925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7955787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i master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6A4D63-FA15-40B7-8820-3E2A78FF5494}" type="datetimeFigureOut">
              <a:rPr lang="da-DK" smtClean="0"/>
              <a:t>01/05/2019</a:t>
            </a:fld>
            <a:endParaRPr lang="da-DK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EE1B02-BE2D-45FE-944D-850CEC11B887}" type="slidenum">
              <a:rPr lang="da-DK" smtClean="0"/>
              <a:t>‹nr.›</a:t>
            </a:fld>
            <a:endParaRPr lang="da-DK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fsnit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a-DK"/>
              <a:t>Klik for at redigere i master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/>
              <a:t>Klik for at redigere i master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6A4D63-FA15-40B7-8820-3E2A78FF5494}" type="datetimeFigureOut">
              <a:rPr lang="da-DK" smtClean="0"/>
              <a:t>01/05/2019</a:t>
            </a:fld>
            <a:endParaRPr lang="da-DK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EE1B02-BE2D-45FE-944D-850CEC11B887}" type="slidenum">
              <a:rPr lang="da-DK" smtClean="0"/>
              <a:t>‹nr.›</a:t>
            </a:fld>
            <a:endParaRPr lang="da-DK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i master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6A4D63-FA15-40B7-8820-3E2A78FF5494}" type="datetimeFigureOut">
              <a:rPr lang="da-DK" smtClean="0"/>
              <a:t>01/05/2019</a:t>
            </a:fld>
            <a:endParaRPr lang="da-DK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EE1B02-BE2D-45FE-944D-850CEC11B887}" type="slidenum">
              <a:rPr lang="da-DK" smtClean="0"/>
              <a:t>‹nr.›</a:t>
            </a:fld>
            <a:endParaRPr lang="da-DK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a-DK"/>
              <a:t>Klik for at redigere i master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i master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i master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6A4D63-FA15-40B7-8820-3E2A78FF5494}" type="datetimeFigureOut">
              <a:rPr lang="da-DK" smtClean="0"/>
              <a:t>01/05/2019</a:t>
            </a:fld>
            <a:endParaRPr lang="da-DK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EE1B02-BE2D-45FE-944D-850CEC11B887}" type="slidenum">
              <a:rPr lang="da-DK" smtClean="0"/>
              <a:t>‹nr.›</a:t>
            </a:fld>
            <a:endParaRPr lang="da-DK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i master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6A4D63-FA15-40B7-8820-3E2A78FF5494}" type="datetimeFigureOut">
              <a:rPr lang="da-DK" smtClean="0"/>
              <a:t>01/05/2019</a:t>
            </a:fld>
            <a:endParaRPr lang="da-DK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EE1B02-BE2D-45FE-944D-850CEC11B887}" type="slidenum">
              <a:rPr lang="da-DK" smtClean="0"/>
              <a:t>‹nr.›</a:t>
            </a:fld>
            <a:endParaRPr lang="da-DK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6A4D63-FA15-40B7-8820-3E2A78FF5494}" type="datetimeFigureOut">
              <a:rPr lang="da-DK" smtClean="0"/>
              <a:t>01/05/2019</a:t>
            </a:fld>
            <a:endParaRPr lang="da-DK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EE1B02-BE2D-45FE-944D-850CEC11B887}" type="slidenum">
              <a:rPr lang="da-DK" smtClean="0"/>
              <a:t>‹nr.›</a:t>
            </a:fld>
            <a:endParaRPr lang="da-DK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dhold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a-DK"/>
              <a:t>Klik for at redigere i master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Klik for at redigere i master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6A4D63-FA15-40B7-8820-3E2A78FF5494}" type="datetimeFigureOut">
              <a:rPr lang="da-DK" smtClean="0"/>
              <a:t>01/05/2019</a:t>
            </a:fld>
            <a:endParaRPr lang="da-DK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EE1B02-BE2D-45FE-944D-850CEC11B887}" type="slidenum">
              <a:rPr lang="da-DK" smtClean="0"/>
              <a:t>‹nr.›</a:t>
            </a:fld>
            <a:endParaRPr lang="da-DK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lede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a-DK"/>
              <a:t>Klik for at redigere i master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a-DK" dirty="0"/>
              <a:t>Klik på ikonet for at tilføje et billede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Klik for at redigere i master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6A4D63-FA15-40B7-8820-3E2A78FF5494}" type="datetimeFigureOut">
              <a:rPr lang="da-DK" smtClean="0"/>
              <a:t>01/05/2019</a:t>
            </a:fld>
            <a:endParaRPr lang="da-DK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EE1B02-BE2D-45FE-944D-850CEC11B887}" type="slidenum">
              <a:rPr lang="da-DK" smtClean="0"/>
              <a:t>‹nr.›</a:t>
            </a:fld>
            <a:endParaRPr lang="da-DK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a-DK"/>
              <a:t>Klik for at redigere i master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6A4D63-FA15-40B7-8820-3E2A78FF5494}" type="datetimeFigureOut">
              <a:rPr lang="da-DK" smtClean="0"/>
              <a:t>01/05/2019</a:t>
            </a:fld>
            <a:endParaRPr lang="da-DK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a-DK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EE1B02-BE2D-45FE-944D-850CEC11B887}" type="slidenum">
              <a:rPr lang="da-DK" smtClean="0"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208977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e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tif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tif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3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>
          <a:xfrm>
            <a:off x="-25758" y="0"/>
            <a:ext cx="12192001" cy="6858000"/>
          </a:xfrm>
          <a:prstGeom prst="rect">
            <a:avLst/>
          </a:prstGeom>
          <a:gradFill>
            <a:gsLst>
              <a:gs pos="99000">
                <a:srgbClr val="C00000">
                  <a:alpha val="90000"/>
                </a:srgbClr>
              </a:gs>
              <a:gs pos="0">
                <a:srgbClr val="FF1E23">
                  <a:alpha val="90000"/>
                </a:srgb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0" y="2296204"/>
            <a:ext cx="12192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>
                <a:solidFill>
                  <a:schemeClr val="bg1"/>
                </a:solidFill>
                <a:latin typeface="FoundrySans-Normal" charset="0"/>
                <a:ea typeface="FoundrySans-Normal" charset="0"/>
                <a:cs typeface="FoundrySans-Normal" charset="0"/>
              </a:rPr>
              <a:t>Study designs </a:t>
            </a:r>
            <a:r>
              <a:rPr lang="en-US" sz="4000" dirty="0">
                <a:solidFill>
                  <a:schemeClr val="bg1"/>
                </a:solidFill>
                <a:latin typeface="FoundrySans-Normal" charset="0"/>
                <a:ea typeface="FoundrySans-Normal" charset="0"/>
                <a:cs typeface="FoundrySans-Normal" charset="0"/>
              </a:rPr>
              <a:t>commonly used </a:t>
            </a:r>
          </a:p>
          <a:p>
            <a:pPr algn="ctr"/>
            <a:r>
              <a:rPr lang="en-US" sz="4000" dirty="0">
                <a:solidFill>
                  <a:schemeClr val="bg1"/>
                </a:solidFill>
                <a:latin typeface="FoundrySans-Normal" charset="0"/>
                <a:ea typeface="FoundrySans-Normal" charset="0"/>
                <a:cs typeface="FoundrySans-Normal" charset="0"/>
              </a:rPr>
              <a:t>in </a:t>
            </a:r>
            <a:r>
              <a:rPr lang="en-US" sz="4000" dirty="0" err="1">
                <a:solidFill>
                  <a:schemeClr val="bg1"/>
                </a:solidFill>
                <a:latin typeface="FoundrySans-Normal" charset="0"/>
                <a:ea typeface="FoundrySans-Normal" charset="0"/>
                <a:cs typeface="FoundrySans-Normal" charset="0"/>
              </a:rPr>
              <a:t>pharmaco</a:t>
            </a:r>
            <a:r>
              <a:rPr lang="en-US" sz="4000" dirty="0">
                <a:solidFill>
                  <a:schemeClr val="bg1"/>
                </a:solidFill>
                <a:latin typeface="FoundrySans-Normal" charset="0"/>
                <a:ea typeface="FoundrySans-Normal" charset="0"/>
                <a:cs typeface="FoundrySans-Normal" charset="0"/>
              </a:rPr>
              <a:t>-epidemiology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45450" y="6219798"/>
            <a:ext cx="519205" cy="519205"/>
          </a:xfrm>
          <a:prstGeom prst="rect">
            <a:avLst/>
          </a:prstGeom>
          <a:effectLst>
            <a:outerShdw blurRad="63500" sx="88000" sy="88000" algn="ctr" rotWithShape="0">
              <a:prstClr val="black">
                <a:alpha val="40000"/>
              </a:prstClr>
            </a:outerShdw>
          </a:effectLst>
        </p:spPr>
      </p:pic>
      <p:sp>
        <p:nvSpPr>
          <p:cNvPr id="6" name="Tekstfelt 8">
            <a:extLst>
              <a:ext uri="{FF2B5EF4-FFF2-40B4-BE49-F238E27FC236}">
                <a16:creationId xmlns:a16="http://schemas.microsoft.com/office/drawing/2014/main" id="{C101D25F-9DFD-D244-8365-237A96D13997}"/>
              </a:ext>
            </a:extLst>
          </p:cNvPr>
          <p:cNvSpPr txBox="1"/>
          <p:nvPr/>
        </p:nvSpPr>
        <p:spPr>
          <a:xfrm>
            <a:off x="3697926" y="5657671"/>
            <a:ext cx="479614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dirty="0">
                <a:solidFill>
                  <a:schemeClr val="bg1"/>
                </a:solidFill>
                <a:latin typeface="FoundrySans-Normal" charset="0"/>
                <a:ea typeface="FoundrySans-Normal" charset="0"/>
                <a:cs typeface="FoundrySans-Normal" charset="0"/>
              </a:rPr>
              <a:t>Christian Dehlendorff </a:t>
            </a:r>
          </a:p>
          <a:p>
            <a:pPr algn="ctr"/>
            <a:r>
              <a:rPr lang="da-DK" dirty="0">
                <a:solidFill>
                  <a:schemeClr val="bg1"/>
                </a:solidFill>
                <a:latin typeface="FoundrySans-Normal" charset="0"/>
                <a:ea typeface="FoundrySans-Normal" charset="0"/>
                <a:cs typeface="FoundrySans-Normal" charset="0"/>
              </a:rPr>
              <a:t>Statistics and Pharmacoepidemiology</a:t>
            </a:r>
          </a:p>
          <a:p>
            <a:pPr algn="ctr"/>
            <a:r>
              <a:rPr lang="da-DK" dirty="0">
                <a:solidFill>
                  <a:schemeClr val="bg1"/>
                </a:solidFill>
                <a:latin typeface="FoundrySans-Normal" charset="0"/>
                <a:ea typeface="FoundrySans-Normal" charset="0"/>
                <a:cs typeface="FoundrySans-Normal" charset="0"/>
              </a:rPr>
              <a:t>Danish Cancer Society Research Center </a:t>
            </a:r>
          </a:p>
        </p:txBody>
      </p:sp>
      <p:pic>
        <p:nvPicPr>
          <p:cNvPr id="7" name="Billede 6">
            <a:extLst>
              <a:ext uri="{FF2B5EF4-FFF2-40B4-BE49-F238E27FC236}">
                <a16:creationId xmlns:a16="http://schemas.microsoft.com/office/drawing/2014/main" id="{FE6F33D8-87A7-C643-B043-D2A66D58A28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4074" y="428476"/>
            <a:ext cx="2638631" cy="1439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57103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45450" y="6219798"/>
            <a:ext cx="519205" cy="519205"/>
          </a:xfrm>
          <a:prstGeom prst="rect">
            <a:avLst/>
          </a:prstGeom>
          <a:effectLst>
            <a:outerShdw blurRad="63500" sx="88000" sy="88000" algn="ctr" rotWithShape="0">
              <a:prstClr val="black">
                <a:alpha val="40000"/>
              </a:prstClr>
            </a:outerShdw>
          </a:effectLst>
        </p:spPr>
      </p:pic>
      <p:sp>
        <p:nvSpPr>
          <p:cNvPr id="5" name="Rectangle 1">
            <a:extLst>
              <a:ext uri="{FF2B5EF4-FFF2-40B4-BE49-F238E27FC236}">
                <a16:creationId xmlns:a16="http://schemas.microsoft.com/office/drawing/2014/main" id="{C3813F05-8EA6-C249-A9A5-BF0DFCBDAAED}"/>
              </a:ext>
            </a:extLst>
          </p:cNvPr>
          <p:cNvSpPr/>
          <p:nvPr/>
        </p:nvSpPr>
        <p:spPr>
          <a:xfrm rot="10800000">
            <a:off x="1" y="-1"/>
            <a:ext cx="12192000" cy="2244436"/>
          </a:xfrm>
          <a:custGeom>
            <a:avLst/>
            <a:gdLst>
              <a:gd name="connsiteX0" fmla="*/ 0 w 12192000"/>
              <a:gd name="connsiteY0" fmla="*/ 0 h 1803400"/>
              <a:gd name="connsiteX1" fmla="*/ 12192000 w 12192000"/>
              <a:gd name="connsiteY1" fmla="*/ 0 h 1803400"/>
              <a:gd name="connsiteX2" fmla="*/ 12192000 w 12192000"/>
              <a:gd name="connsiteY2" fmla="*/ 1803400 h 1803400"/>
              <a:gd name="connsiteX3" fmla="*/ 0 w 12192000"/>
              <a:gd name="connsiteY3" fmla="*/ 1803400 h 1803400"/>
              <a:gd name="connsiteX4" fmla="*/ 0 w 12192000"/>
              <a:gd name="connsiteY4" fmla="*/ 0 h 1803400"/>
              <a:gd name="connsiteX0" fmla="*/ 0 w 12192000"/>
              <a:gd name="connsiteY0" fmla="*/ 615142 h 1803400"/>
              <a:gd name="connsiteX1" fmla="*/ 12192000 w 12192000"/>
              <a:gd name="connsiteY1" fmla="*/ 0 h 1803400"/>
              <a:gd name="connsiteX2" fmla="*/ 12192000 w 12192000"/>
              <a:gd name="connsiteY2" fmla="*/ 1803400 h 1803400"/>
              <a:gd name="connsiteX3" fmla="*/ 0 w 12192000"/>
              <a:gd name="connsiteY3" fmla="*/ 1803400 h 1803400"/>
              <a:gd name="connsiteX4" fmla="*/ 0 w 12192000"/>
              <a:gd name="connsiteY4" fmla="*/ 615142 h 1803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1803400">
                <a:moveTo>
                  <a:pt x="0" y="615142"/>
                </a:moveTo>
                <a:lnTo>
                  <a:pt x="12192000" y="0"/>
                </a:lnTo>
                <a:lnTo>
                  <a:pt x="12192000" y="1803400"/>
                </a:lnTo>
                <a:lnTo>
                  <a:pt x="0" y="1803400"/>
                </a:lnTo>
                <a:lnTo>
                  <a:pt x="0" y="615142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80332590-1583-384F-A9C3-2436667A0AA1}"/>
              </a:ext>
            </a:extLst>
          </p:cNvPr>
          <p:cNvSpPr txBox="1">
            <a:spLocks/>
          </p:cNvSpPr>
          <p:nvPr/>
        </p:nvSpPr>
        <p:spPr>
          <a:xfrm>
            <a:off x="734363" y="673863"/>
            <a:ext cx="9210034" cy="48635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da-DK"/>
            </a:defPPr>
            <a:lvl1pPr marL="0" indent="0" algn="ctr" defTabSz="914400" rtl="0" eaLnBrk="1" latinLnBrk="0" hangingPunct="1">
              <a:buNone/>
              <a:defRPr sz="3200" kern="1200" baseline="0">
                <a:solidFill>
                  <a:schemeClr val="tx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defRPr>
            </a:lvl1pPr>
            <a:lvl2pPr marL="457200" algn="l" defTabSz="914400" rtl="0" eaLnBrk="1" latinLnBrk="0" hangingPunct="1">
              <a:defRPr sz="3200" kern="1200">
                <a:solidFill>
                  <a:schemeClr val="tx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defRPr>
            </a:lvl2pPr>
            <a:lvl3pPr marL="914400" algn="l" defTabSz="914400" rtl="0" eaLnBrk="1" latinLnBrk="0" hangingPunct="1">
              <a:defRPr sz="3200" kern="1200">
                <a:solidFill>
                  <a:schemeClr val="tx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defRPr>
            </a:lvl3pPr>
            <a:lvl4pPr marL="1371600" algn="l" defTabSz="914400" rtl="0" eaLnBrk="1" latinLnBrk="0" hangingPunct="1">
              <a:defRPr sz="3200" kern="1200">
                <a:solidFill>
                  <a:schemeClr val="tx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defRPr>
            </a:lvl4pPr>
            <a:lvl5pPr marL="1828800" algn="l" defTabSz="914400" rtl="0" eaLnBrk="1" latinLnBrk="0" hangingPunct="1">
              <a:defRPr sz="3200" kern="1200">
                <a:solidFill>
                  <a:schemeClr val="tx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3600" dirty="0">
                <a:solidFill>
                  <a:schemeClr val="accent6"/>
                </a:solidFill>
                <a:latin typeface="FoundrySans-Normal" charset="0"/>
                <a:ea typeface="FoundrySans-Normal" charset="0"/>
                <a:cs typeface="FoundrySans-Normal" charset="0"/>
              </a:rPr>
              <a:t>Cohort study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FCB37BEE-8945-9E4F-ADFB-330E7D1BB6D3}"/>
              </a:ext>
            </a:extLst>
          </p:cNvPr>
          <p:cNvSpPr txBox="1">
            <a:spLocks/>
          </p:cNvSpPr>
          <p:nvPr/>
        </p:nvSpPr>
        <p:spPr>
          <a:xfrm>
            <a:off x="752559" y="1160218"/>
            <a:ext cx="9191838" cy="26936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da-DK"/>
            </a:defPPr>
            <a:lvl1pPr marL="0" indent="0" algn="r" defTabSz="914400" rtl="0" eaLnBrk="1" latinLnBrk="0" hangingPunct="1">
              <a:buNone/>
              <a:defRPr sz="1200" kern="1200" baseline="0">
                <a:solidFill>
                  <a:schemeClr val="tx1">
                    <a:tint val="75000"/>
                  </a:schemeClr>
                </a:solidFill>
                <a:latin typeface="Source Sans Pro Light" panose="020B0403030403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Source Sans Pro Light" panose="020B0403030403020204" pitchFamily="34" charset="0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Source Sans Pro Light" panose="020B0403030403020204" pitchFamily="34" charset="0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Source Sans Pro Light" panose="020B0403030403020204" pitchFamily="34" charset="0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Source Sans Pro Light" panose="020B0403030403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sz="1400" dirty="0">
              <a:solidFill>
                <a:srgbClr val="FF0000"/>
              </a:solidFill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  <p:pic>
        <p:nvPicPr>
          <p:cNvPr id="3" name="Billed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0932" y="1429576"/>
            <a:ext cx="6566400" cy="492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985173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45450" y="6219798"/>
            <a:ext cx="519205" cy="519205"/>
          </a:xfrm>
          <a:prstGeom prst="rect">
            <a:avLst/>
          </a:prstGeom>
          <a:effectLst>
            <a:outerShdw blurRad="63500" sx="88000" sy="88000" algn="ctr" rotWithShape="0">
              <a:prstClr val="black">
                <a:alpha val="40000"/>
              </a:prstClr>
            </a:outerShdw>
          </a:effectLst>
        </p:spPr>
      </p:pic>
      <p:sp>
        <p:nvSpPr>
          <p:cNvPr id="5" name="Rectangle 1">
            <a:extLst>
              <a:ext uri="{FF2B5EF4-FFF2-40B4-BE49-F238E27FC236}">
                <a16:creationId xmlns:a16="http://schemas.microsoft.com/office/drawing/2014/main" id="{C3813F05-8EA6-C249-A9A5-BF0DFCBDAAED}"/>
              </a:ext>
            </a:extLst>
          </p:cNvPr>
          <p:cNvSpPr/>
          <p:nvPr/>
        </p:nvSpPr>
        <p:spPr>
          <a:xfrm rot="10800000">
            <a:off x="1" y="-1"/>
            <a:ext cx="12192000" cy="2244436"/>
          </a:xfrm>
          <a:custGeom>
            <a:avLst/>
            <a:gdLst>
              <a:gd name="connsiteX0" fmla="*/ 0 w 12192000"/>
              <a:gd name="connsiteY0" fmla="*/ 0 h 1803400"/>
              <a:gd name="connsiteX1" fmla="*/ 12192000 w 12192000"/>
              <a:gd name="connsiteY1" fmla="*/ 0 h 1803400"/>
              <a:gd name="connsiteX2" fmla="*/ 12192000 w 12192000"/>
              <a:gd name="connsiteY2" fmla="*/ 1803400 h 1803400"/>
              <a:gd name="connsiteX3" fmla="*/ 0 w 12192000"/>
              <a:gd name="connsiteY3" fmla="*/ 1803400 h 1803400"/>
              <a:gd name="connsiteX4" fmla="*/ 0 w 12192000"/>
              <a:gd name="connsiteY4" fmla="*/ 0 h 1803400"/>
              <a:gd name="connsiteX0" fmla="*/ 0 w 12192000"/>
              <a:gd name="connsiteY0" fmla="*/ 615142 h 1803400"/>
              <a:gd name="connsiteX1" fmla="*/ 12192000 w 12192000"/>
              <a:gd name="connsiteY1" fmla="*/ 0 h 1803400"/>
              <a:gd name="connsiteX2" fmla="*/ 12192000 w 12192000"/>
              <a:gd name="connsiteY2" fmla="*/ 1803400 h 1803400"/>
              <a:gd name="connsiteX3" fmla="*/ 0 w 12192000"/>
              <a:gd name="connsiteY3" fmla="*/ 1803400 h 1803400"/>
              <a:gd name="connsiteX4" fmla="*/ 0 w 12192000"/>
              <a:gd name="connsiteY4" fmla="*/ 615142 h 1803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1803400">
                <a:moveTo>
                  <a:pt x="0" y="615142"/>
                </a:moveTo>
                <a:lnTo>
                  <a:pt x="12192000" y="0"/>
                </a:lnTo>
                <a:lnTo>
                  <a:pt x="12192000" y="1803400"/>
                </a:lnTo>
                <a:lnTo>
                  <a:pt x="0" y="1803400"/>
                </a:lnTo>
                <a:lnTo>
                  <a:pt x="0" y="615142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80332590-1583-384F-A9C3-2436667A0AA1}"/>
              </a:ext>
            </a:extLst>
          </p:cNvPr>
          <p:cNvSpPr txBox="1">
            <a:spLocks/>
          </p:cNvSpPr>
          <p:nvPr/>
        </p:nvSpPr>
        <p:spPr>
          <a:xfrm>
            <a:off x="734363" y="673863"/>
            <a:ext cx="9210034" cy="48635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da-DK"/>
            </a:defPPr>
            <a:lvl1pPr marL="0" indent="0" algn="ctr" defTabSz="914400" rtl="0" eaLnBrk="1" latinLnBrk="0" hangingPunct="1">
              <a:buNone/>
              <a:defRPr sz="3200" kern="1200" baseline="0">
                <a:solidFill>
                  <a:schemeClr val="tx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defRPr>
            </a:lvl1pPr>
            <a:lvl2pPr marL="457200" algn="l" defTabSz="914400" rtl="0" eaLnBrk="1" latinLnBrk="0" hangingPunct="1">
              <a:defRPr sz="3200" kern="1200">
                <a:solidFill>
                  <a:schemeClr val="tx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defRPr>
            </a:lvl2pPr>
            <a:lvl3pPr marL="914400" algn="l" defTabSz="914400" rtl="0" eaLnBrk="1" latinLnBrk="0" hangingPunct="1">
              <a:defRPr sz="3200" kern="1200">
                <a:solidFill>
                  <a:schemeClr val="tx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defRPr>
            </a:lvl3pPr>
            <a:lvl4pPr marL="1371600" algn="l" defTabSz="914400" rtl="0" eaLnBrk="1" latinLnBrk="0" hangingPunct="1">
              <a:defRPr sz="3200" kern="1200">
                <a:solidFill>
                  <a:schemeClr val="tx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defRPr>
            </a:lvl4pPr>
            <a:lvl5pPr marL="1828800" algn="l" defTabSz="914400" rtl="0" eaLnBrk="1" latinLnBrk="0" hangingPunct="1">
              <a:defRPr sz="3200" kern="1200">
                <a:solidFill>
                  <a:schemeClr val="tx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3600" dirty="0">
                <a:solidFill>
                  <a:schemeClr val="accent6"/>
                </a:solidFill>
                <a:latin typeface="FoundrySans-Normal" charset="0"/>
                <a:ea typeface="FoundrySans-Normal" charset="0"/>
                <a:cs typeface="FoundrySans-Normal" charset="0"/>
              </a:rPr>
              <a:t>Historical cohorts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FCB37BEE-8945-9E4F-ADFB-330E7D1BB6D3}"/>
              </a:ext>
            </a:extLst>
          </p:cNvPr>
          <p:cNvSpPr txBox="1">
            <a:spLocks/>
          </p:cNvSpPr>
          <p:nvPr/>
        </p:nvSpPr>
        <p:spPr>
          <a:xfrm>
            <a:off x="752559" y="1160218"/>
            <a:ext cx="9191838" cy="26936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da-DK"/>
            </a:defPPr>
            <a:lvl1pPr marL="0" indent="0" algn="r" defTabSz="914400" rtl="0" eaLnBrk="1" latinLnBrk="0" hangingPunct="1">
              <a:buNone/>
              <a:defRPr sz="1200" kern="1200" baseline="0">
                <a:solidFill>
                  <a:schemeClr val="tx1">
                    <a:tint val="75000"/>
                  </a:schemeClr>
                </a:solidFill>
                <a:latin typeface="Source Sans Pro Light" panose="020B0403030403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Source Sans Pro Light" panose="020B0403030403020204" pitchFamily="34" charset="0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Source Sans Pro Light" panose="020B0403030403020204" pitchFamily="34" charset="0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Source Sans Pro Light" panose="020B0403030403020204" pitchFamily="34" charset="0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Source Sans Pro Light" panose="020B0403030403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sz="1400" dirty="0">
              <a:solidFill>
                <a:srgbClr val="FF0000"/>
              </a:solidFill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  <p:sp>
        <p:nvSpPr>
          <p:cNvPr id="8" name="Rectangle 28"/>
          <p:cNvSpPr/>
          <p:nvPr/>
        </p:nvSpPr>
        <p:spPr>
          <a:xfrm>
            <a:off x="1999774" y="2730791"/>
            <a:ext cx="5614214" cy="37888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6"/>
                </a:solidFill>
                <a:latin typeface="FoundrySans-Normal" charset="0"/>
                <a:ea typeface="FoundrySans-Normal" charset="0"/>
                <a:cs typeface="FoundrySans-Normal" charset="0"/>
              </a:rPr>
              <a:t>The cohort is constructed from registries</a:t>
            </a:r>
          </a:p>
          <a:p>
            <a:pPr marL="742950" lvl="1" indent="-285750">
              <a:lnSpc>
                <a:spcPct val="150000"/>
              </a:lnSpc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6"/>
                </a:solidFill>
                <a:latin typeface="FoundrySans-Normal" charset="0"/>
                <a:ea typeface="FoundrySans-Normal" charset="0"/>
                <a:cs typeface="FoundrySans-Normal" charset="0"/>
              </a:rPr>
              <a:t>Exposure, outcome and confounders</a:t>
            </a:r>
          </a:p>
          <a:p>
            <a:pPr marL="285750" indent="-285750">
              <a:lnSpc>
                <a:spcPct val="150000"/>
              </a:lnSpc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6"/>
                </a:solidFill>
                <a:latin typeface="FoundrySans-Normal" charset="0"/>
                <a:ea typeface="FoundrySans-Normal" charset="0"/>
                <a:cs typeface="FoundrySans-Normal" charset="0"/>
              </a:rPr>
              <a:t>Sometimes called retrospective cohorts</a:t>
            </a:r>
          </a:p>
          <a:p>
            <a:pPr marL="285750" indent="-285750">
              <a:lnSpc>
                <a:spcPct val="150000"/>
              </a:lnSpc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6"/>
                </a:solidFill>
                <a:latin typeface="FoundrySans-Normal" charset="0"/>
                <a:ea typeface="FoundrySans-Normal" charset="0"/>
                <a:cs typeface="FoundrySans-Normal" charset="0"/>
              </a:rPr>
              <a:t>We have all the information about exposure etc. up front</a:t>
            </a:r>
          </a:p>
          <a:p>
            <a:pPr marL="742950" lvl="1" indent="-285750">
              <a:lnSpc>
                <a:spcPct val="150000"/>
              </a:lnSpc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6"/>
                </a:solidFill>
                <a:latin typeface="FoundrySans-Normal" charset="0"/>
                <a:ea typeface="FoundrySans-Normal" charset="0"/>
                <a:cs typeface="FoundrySans-Normal" charset="0"/>
              </a:rPr>
              <a:t>Definitions and analyses need to comply with the cohort approach, i.e. as if we did not have all the information (e.g. </a:t>
            </a:r>
            <a:r>
              <a:rPr lang="en-US" b="1" dirty="0">
                <a:solidFill>
                  <a:schemeClr val="accent6"/>
                </a:solidFill>
                <a:latin typeface="FoundrySans-Normal" charset="0"/>
                <a:ea typeface="FoundrySans-Normal" charset="0"/>
                <a:cs typeface="FoundrySans-Normal" charset="0"/>
              </a:rPr>
              <a:t>not using future information</a:t>
            </a:r>
            <a:r>
              <a:rPr lang="en-US" dirty="0">
                <a:solidFill>
                  <a:schemeClr val="accent6"/>
                </a:solidFill>
                <a:latin typeface="FoundrySans-Normal" charset="0"/>
                <a:ea typeface="FoundrySans-Normal" charset="0"/>
                <a:cs typeface="FoundrySans-Normal" charset="0"/>
              </a:rPr>
              <a:t>)</a:t>
            </a:r>
          </a:p>
          <a:p>
            <a:pPr marL="285750" indent="-285750">
              <a:lnSpc>
                <a:spcPct val="150000"/>
              </a:lnSpc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endParaRPr lang="en-US" dirty="0">
              <a:solidFill>
                <a:schemeClr val="accent6"/>
              </a:solidFill>
              <a:latin typeface="FoundrySans-Normal" charset="0"/>
              <a:ea typeface="FoundrySans-Normal" charset="0"/>
              <a:cs typeface="FoundrySans-Normal" charset="0"/>
            </a:endParaRPr>
          </a:p>
        </p:txBody>
      </p:sp>
      <p:pic>
        <p:nvPicPr>
          <p:cNvPr id="9" name="Billed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3988" y="2977012"/>
            <a:ext cx="4323715" cy="3242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50454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45450" y="6219798"/>
            <a:ext cx="519205" cy="519205"/>
          </a:xfrm>
          <a:prstGeom prst="rect">
            <a:avLst/>
          </a:prstGeom>
          <a:effectLst>
            <a:outerShdw blurRad="63500" sx="88000" sy="88000" algn="ctr" rotWithShape="0">
              <a:prstClr val="black">
                <a:alpha val="40000"/>
              </a:prstClr>
            </a:outerShdw>
          </a:effectLst>
        </p:spPr>
      </p:pic>
      <p:sp>
        <p:nvSpPr>
          <p:cNvPr id="5" name="Rectangle 1">
            <a:extLst>
              <a:ext uri="{FF2B5EF4-FFF2-40B4-BE49-F238E27FC236}">
                <a16:creationId xmlns:a16="http://schemas.microsoft.com/office/drawing/2014/main" id="{C3813F05-8EA6-C249-A9A5-BF0DFCBDAAED}"/>
              </a:ext>
            </a:extLst>
          </p:cNvPr>
          <p:cNvSpPr/>
          <p:nvPr/>
        </p:nvSpPr>
        <p:spPr>
          <a:xfrm rot="10800000">
            <a:off x="1" y="-1"/>
            <a:ext cx="12192000" cy="2244436"/>
          </a:xfrm>
          <a:custGeom>
            <a:avLst/>
            <a:gdLst>
              <a:gd name="connsiteX0" fmla="*/ 0 w 12192000"/>
              <a:gd name="connsiteY0" fmla="*/ 0 h 1803400"/>
              <a:gd name="connsiteX1" fmla="*/ 12192000 w 12192000"/>
              <a:gd name="connsiteY1" fmla="*/ 0 h 1803400"/>
              <a:gd name="connsiteX2" fmla="*/ 12192000 w 12192000"/>
              <a:gd name="connsiteY2" fmla="*/ 1803400 h 1803400"/>
              <a:gd name="connsiteX3" fmla="*/ 0 w 12192000"/>
              <a:gd name="connsiteY3" fmla="*/ 1803400 h 1803400"/>
              <a:gd name="connsiteX4" fmla="*/ 0 w 12192000"/>
              <a:gd name="connsiteY4" fmla="*/ 0 h 1803400"/>
              <a:gd name="connsiteX0" fmla="*/ 0 w 12192000"/>
              <a:gd name="connsiteY0" fmla="*/ 615142 h 1803400"/>
              <a:gd name="connsiteX1" fmla="*/ 12192000 w 12192000"/>
              <a:gd name="connsiteY1" fmla="*/ 0 h 1803400"/>
              <a:gd name="connsiteX2" fmla="*/ 12192000 w 12192000"/>
              <a:gd name="connsiteY2" fmla="*/ 1803400 h 1803400"/>
              <a:gd name="connsiteX3" fmla="*/ 0 w 12192000"/>
              <a:gd name="connsiteY3" fmla="*/ 1803400 h 1803400"/>
              <a:gd name="connsiteX4" fmla="*/ 0 w 12192000"/>
              <a:gd name="connsiteY4" fmla="*/ 615142 h 1803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1803400">
                <a:moveTo>
                  <a:pt x="0" y="615142"/>
                </a:moveTo>
                <a:lnTo>
                  <a:pt x="12192000" y="0"/>
                </a:lnTo>
                <a:lnTo>
                  <a:pt x="12192000" y="1803400"/>
                </a:lnTo>
                <a:lnTo>
                  <a:pt x="0" y="1803400"/>
                </a:lnTo>
                <a:lnTo>
                  <a:pt x="0" y="615142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80332590-1583-384F-A9C3-2436667A0AA1}"/>
              </a:ext>
            </a:extLst>
          </p:cNvPr>
          <p:cNvSpPr txBox="1">
            <a:spLocks/>
          </p:cNvSpPr>
          <p:nvPr/>
        </p:nvSpPr>
        <p:spPr>
          <a:xfrm>
            <a:off x="734363" y="673863"/>
            <a:ext cx="9561104" cy="48635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da-DK"/>
            </a:defPPr>
            <a:lvl1pPr marL="0" indent="0" algn="ctr" defTabSz="914400" rtl="0" eaLnBrk="1" latinLnBrk="0" hangingPunct="1">
              <a:buNone/>
              <a:defRPr sz="3200" kern="1200" baseline="0">
                <a:solidFill>
                  <a:schemeClr val="tx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defRPr>
            </a:lvl1pPr>
            <a:lvl2pPr marL="457200" algn="l" defTabSz="914400" rtl="0" eaLnBrk="1" latinLnBrk="0" hangingPunct="1">
              <a:defRPr sz="3200" kern="1200">
                <a:solidFill>
                  <a:schemeClr val="tx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defRPr>
            </a:lvl2pPr>
            <a:lvl3pPr marL="914400" algn="l" defTabSz="914400" rtl="0" eaLnBrk="1" latinLnBrk="0" hangingPunct="1">
              <a:defRPr sz="3200" kern="1200">
                <a:solidFill>
                  <a:schemeClr val="tx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defRPr>
            </a:lvl3pPr>
            <a:lvl4pPr marL="1371600" algn="l" defTabSz="914400" rtl="0" eaLnBrk="1" latinLnBrk="0" hangingPunct="1">
              <a:defRPr sz="3200" kern="1200">
                <a:solidFill>
                  <a:schemeClr val="tx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defRPr>
            </a:lvl4pPr>
            <a:lvl5pPr marL="1828800" algn="l" defTabSz="914400" rtl="0" eaLnBrk="1" latinLnBrk="0" hangingPunct="1">
              <a:defRPr sz="3200" kern="1200">
                <a:solidFill>
                  <a:schemeClr val="tx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3600" b="1" dirty="0">
                <a:solidFill>
                  <a:schemeClr val="accent6"/>
                </a:solidFill>
                <a:latin typeface="FoundrySans-Normal" charset="0"/>
                <a:ea typeface="FoundrySans-Normal" charset="0"/>
                <a:cs typeface="FoundrySans-Normal" charset="0"/>
              </a:rPr>
              <a:t>Randomized controlled trial</a:t>
            </a:r>
            <a:r>
              <a:rPr lang="en-US" sz="3600" dirty="0">
                <a:solidFill>
                  <a:schemeClr val="accent6"/>
                </a:solidFill>
                <a:latin typeface="FoundrySans-Normal" charset="0"/>
                <a:ea typeface="FoundrySans-Normal" charset="0"/>
                <a:cs typeface="FoundrySans-Normal" charset="0"/>
              </a:rPr>
              <a:t> vs. cohort study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FCB37BEE-8945-9E4F-ADFB-330E7D1BB6D3}"/>
              </a:ext>
            </a:extLst>
          </p:cNvPr>
          <p:cNvSpPr txBox="1">
            <a:spLocks/>
          </p:cNvSpPr>
          <p:nvPr/>
        </p:nvSpPr>
        <p:spPr>
          <a:xfrm>
            <a:off x="752559" y="1160218"/>
            <a:ext cx="9191838" cy="26936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da-DK"/>
            </a:defPPr>
            <a:lvl1pPr marL="0" indent="0" algn="r" defTabSz="914400" rtl="0" eaLnBrk="1" latinLnBrk="0" hangingPunct="1">
              <a:buNone/>
              <a:defRPr sz="1200" kern="1200" baseline="0">
                <a:solidFill>
                  <a:schemeClr val="tx1">
                    <a:tint val="75000"/>
                  </a:schemeClr>
                </a:solidFill>
                <a:latin typeface="Source Sans Pro Light" panose="020B0403030403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Source Sans Pro Light" panose="020B0403030403020204" pitchFamily="34" charset="0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Source Sans Pro Light" panose="020B0403030403020204" pitchFamily="34" charset="0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Source Sans Pro Light" panose="020B0403030403020204" pitchFamily="34" charset="0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Source Sans Pro Light" panose="020B0403030403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sz="1400" dirty="0">
              <a:solidFill>
                <a:srgbClr val="FF0000"/>
              </a:solidFill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  <p:sp>
        <p:nvSpPr>
          <p:cNvPr id="8" name="Rectangle 28">
            <a:extLst>
              <a:ext uri="{FF2B5EF4-FFF2-40B4-BE49-F238E27FC236}">
                <a16:creationId xmlns:a16="http://schemas.microsoft.com/office/drawing/2014/main" id="{1A319AB5-2248-034D-A753-E5345A740589}"/>
              </a:ext>
            </a:extLst>
          </p:cNvPr>
          <p:cNvSpPr/>
          <p:nvPr/>
        </p:nvSpPr>
        <p:spPr>
          <a:xfrm>
            <a:off x="1999774" y="2730791"/>
            <a:ext cx="730782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endParaRPr lang="en-US" dirty="0">
              <a:solidFill>
                <a:schemeClr val="accent6"/>
              </a:solidFill>
              <a:latin typeface="FoundrySans-Normal" charset="0"/>
              <a:ea typeface="FoundrySans-Normal" charset="0"/>
              <a:cs typeface="FoundrySans-Normal" charset="0"/>
            </a:endParaRPr>
          </a:p>
          <a:p>
            <a:pPr marL="742950" lvl="1" indent="-285750">
              <a:lnSpc>
                <a:spcPct val="150000"/>
              </a:lnSpc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endParaRPr lang="en-US" dirty="0">
              <a:solidFill>
                <a:schemeClr val="accent6"/>
              </a:solidFill>
              <a:latin typeface="FoundrySans-Normal" charset="0"/>
              <a:ea typeface="FoundrySans-Normal" charset="0"/>
              <a:cs typeface="FoundrySans-Normal" charset="0"/>
            </a:endParaRPr>
          </a:p>
        </p:txBody>
      </p:sp>
      <p:sp>
        <p:nvSpPr>
          <p:cNvPr id="2" name="Ellipse 1"/>
          <p:cNvSpPr/>
          <p:nvPr/>
        </p:nvSpPr>
        <p:spPr>
          <a:xfrm>
            <a:off x="2874363" y="2936717"/>
            <a:ext cx="2596444" cy="1219200"/>
          </a:xfrm>
          <a:prstGeom prst="ellipse">
            <a:avLst/>
          </a:prstGeom>
          <a:noFill/>
          <a:ln w="508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3" name="Tekstfelt 2"/>
          <p:cNvSpPr txBox="1"/>
          <p:nvPr/>
        </p:nvSpPr>
        <p:spPr>
          <a:xfrm>
            <a:off x="3378457" y="3293970"/>
            <a:ext cx="17303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2400" dirty="0"/>
              <a:t>Intervention</a:t>
            </a:r>
            <a:endParaRPr lang="da-DK" dirty="0"/>
          </a:p>
        </p:txBody>
      </p:sp>
      <p:sp>
        <p:nvSpPr>
          <p:cNvPr id="9" name="Ellipse 8"/>
          <p:cNvSpPr/>
          <p:nvPr/>
        </p:nvSpPr>
        <p:spPr>
          <a:xfrm>
            <a:off x="7476843" y="2936717"/>
            <a:ext cx="2596444" cy="1219200"/>
          </a:xfrm>
          <a:prstGeom prst="ellipse">
            <a:avLst/>
          </a:prstGeom>
          <a:noFill/>
          <a:ln w="508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0" name="Tekstfelt 9"/>
          <p:cNvSpPr txBox="1"/>
          <p:nvPr/>
        </p:nvSpPr>
        <p:spPr>
          <a:xfrm>
            <a:off x="8176831" y="3293970"/>
            <a:ext cx="13372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2400" dirty="0" err="1"/>
              <a:t>Outcome</a:t>
            </a:r>
            <a:endParaRPr lang="da-DK" sz="2400" dirty="0"/>
          </a:p>
        </p:txBody>
      </p:sp>
      <p:cxnSp>
        <p:nvCxnSpPr>
          <p:cNvPr id="11" name="Lige pilforbindelse 10"/>
          <p:cNvCxnSpPr>
            <a:stCxn id="2" idx="6"/>
            <a:endCxn id="9" idx="2"/>
          </p:cNvCxnSpPr>
          <p:nvPr/>
        </p:nvCxnSpPr>
        <p:spPr>
          <a:xfrm>
            <a:off x="5470807" y="3546317"/>
            <a:ext cx="2006036" cy="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Ellipse 12"/>
          <p:cNvSpPr/>
          <p:nvPr/>
        </p:nvSpPr>
        <p:spPr>
          <a:xfrm>
            <a:off x="734363" y="4582637"/>
            <a:ext cx="2596444" cy="1219200"/>
          </a:xfrm>
          <a:prstGeom prst="ellipse">
            <a:avLst/>
          </a:prstGeom>
          <a:noFill/>
          <a:ln w="508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4" name="Tekstfelt 13"/>
          <p:cNvSpPr txBox="1"/>
          <p:nvPr/>
        </p:nvSpPr>
        <p:spPr>
          <a:xfrm>
            <a:off x="1044008" y="4961404"/>
            <a:ext cx="20585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2400" dirty="0" err="1"/>
              <a:t>Randomization</a:t>
            </a:r>
            <a:endParaRPr lang="da-DK" dirty="0"/>
          </a:p>
        </p:txBody>
      </p:sp>
      <p:cxnSp>
        <p:nvCxnSpPr>
          <p:cNvPr id="15" name="Lige pilforbindelse 14"/>
          <p:cNvCxnSpPr>
            <a:stCxn id="13" idx="6"/>
            <a:endCxn id="2" idx="4"/>
          </p:cNvCxnSpPr>
          <p:nvPr/>
        </p:nvCxnSpPr>
        <p:spPr>
          <a:xfrm flipV="1">
            <a:off x="3330807" y="4155917"/>
            <a:ext cx="841778" cy="103632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535796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45450" y="6219798"/>
            <a:ext cx="519205" cy="519205"/>
          </a:xfrm>
          <a:prstGeom prst="rect">
            <a:avLst/>
          </a:prstGeom>
          <a:effectLst>
            <a:outerShdw blurRad="63500" sx="88000" sy="88000" algn="ctr" rotWithShape="0">
              <a:prstClr val="black">
                <a:alpha val="40000"/>
              </a:prstClr>
            </a:outerShdw>
          </a:effectLst>
        </p:spPr>
      </p:pic>
      <p:sp>
        <p:nvSpPr>
          <p:cNvPr id="5" name="Rectangle 1">
            <a:extLst>
              <a:ext uri="{FF2B5EF4-FFF2-40B4-BE49-F238E27FC236}">
                <a16:creationId xmlns:a16="http://schemas.microsoft.com/office/drawing/2014/main" id="{C3813F05-8EA6-C249-A9A5-BF0DFCBDAAED}"/>
              </a:ext>
            </a:extLst>
          </p:cNvPr>
          <p:cNvSpPr/>
          <p:nvPr/>
        </p:nvSpPr>
        <p:spPr>
          <a:xfrm rot="10800000">
            <a:off x="1" y="-1"/>
            <a:ext cx="12192000" cy="2244436"/>
          </a:xfrm>
          <a:custGeom>
            <a:avLst/>
            <a:gdLst>
              <a:gd name="connsiteX0" fmla="*/ 0 w 12192000"/>
              <a:gd name="connsiteY0" fmla="*/ 0 h 1803400"/>
              <a:gd name="connsiteX1" fmla="*/ 12192000 w 12192000"/>
              <a:gd name="connsiteY1" fmla="*/ 0 h 1803400"/>
              <a:gd name="connsiteX2" fmla="*/ 12192000 w 12192000"/>
              <a:gd name="connsiteY2" fmla="*/ 1803400 h 1803400"/>
              <a:gd name="connsiteX3" fmla="*/ 0 w 12192000"/>
              <a:gd name="connsiteY3" fmla="*/ 1803400 h 1803400"/>
              <a:gd name="connsiteX4" fmla="*/ 0 w 12192000"/>
              <a:gd name="connsiteY4" fmla="*/ 0 h 1803400"/>
              <a:gd name="connsiteX0" fmla="*/ 0 w 12192000"/>
              <a:gd name="connsiteY0" fmla="*/ 615142 h 1803400"/>
              <a:gd name="connsiteX1" fmla="*/ 12192000 w 12192000"/>
              <a:gd name="connsiteY1" fmla="*/ 0 h 1803400"/>
              <a:gd name="connsiteX2" fmla="*/ 12192000 w 12192000"/>
              <a:gd name="connsiteY2" fmla="*/ 1803400 h 1803400"/>
              <a:gd name="connsiteX3" fmla="*/ 0 w 12192000"/>
              <a:gd name="connsiteY3" fmla="*/ 1803400 h 1803400"/>
              <a:gd name="connsiteX4" fmla="*/ 0 w 12192000"/>
              <a:gd name="connsiteY4" fmla="*/ 615142 h 1803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1803400">
                <a:moveTo>
                  <a:pt x="0" y="615142"/>
                </a:moveTo>
                <a:lnTo>
                  <a:pt x="12192000" y="0"/>
                </a:lnTo>
                <a:lnTo>
                  <a:pt x="12192000" y="1803400"/>
                </a:lnTo>
                <a:lnTo>
                  <a:pt x="0" y="1803400"/>
                </a:lnTo>
                <a:lnTo>
                  <a:pt x="0" y="615142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80332590-1583-384F-A9C3-2436667A0AA1}"/>
              </a:ext>
            </a:extLst>
          </p:cNvPr>
          <p:cNvSpPr txBox="1">
            <a:spLocks/>
          </p:cNvSpPr>
          <p:nvPr/>
        </p:nvSpPr>
        <p:spPr>
          <a:xfrm>
            <a:off x="734363" y="673863"/>
            <a:ext cx="9538526" cy="48635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da-DK"/>
            </a:defPPr>
            <a:lvl1pPr marL="0" indent="0" algn="ctr" defTabSz="914400" rtl="0" eaLnBrk="1" latinLnBrk="0" hangingPunct="1">
              <a:buNone/>
              <a:defRPr sz="3200" kern="1200" baseline="0">
                <a:solidFill>
                  <a:schemeClr val="tx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defRPr>
            </a:lvl1pPr>
            <a:lvl2pPr marL="457200" algn="l" defTabSz="914400" rtl="0" eaLnBrk="1" latinLnBrk="0" hangingPunct="1">
              <a:defRPr sz="3200" kern="1200">
                <a:solidFill>
                  <a:schemeClr val="tx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defRPr>
            </a:lvl2pPr>
            <a:lvl3pPr marL="914400" algn="l" defTabSz="914400" rtl="0" eaLnBrk="1" latinLnBrk="0" hangingPunct="1">
              <a:defRPr sz="3200" kern="1200">
                <a:solidFill>
                  <a:schemeClr val="tx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defRPr>
            </a:lvl3pPr>
            <a:lvl4pPr marL="1371600" algn="l" defTabSz="914400" rtl="0" eaLnBrk="1" latinLnBrk="0" hangingPunct="1">
              <a:defRPr sz="3200" kern="1200">
                <a:solidFill>
                  <a:schemeClr val="tx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defRPr>
            </a:lvl4pPr>
            <a:lvl5pPr marL="1828800" algn="l" defTabSz="914400" rtl="0" eaLnBrk="1" latinLnBrk="0" hangingPunct="1">
              <a:defRPr sz="3200" kern="1200">
                <a:solidFill>
                  <a:schemeClr val="tx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3600" dirty="0">
                <a:solidFill>
                  <a:schemeClr val="accent6"/>
                </a:solidFill>
                <a:latin typeface="FoundrySans-Normal" charset="0"/>
                <a:ea typeface="FoundrySans-Normal" charset="0"/>
                <a:cs typeface="FoundrySans-Normal" charset="0"/>
              </a:rPr>
              <a:t>Randomized controlled trial vs. </a:t>
            </a:r>
            <a:r>
              <a:rPr lang="en-US" sz="3600" b="1" dirty="0">
                <a:solidFill>
                  <a:schemeClr val="accent6"/>
                </a:solidFill>
                <a:latin typeface="FoundrySans-Normal" charset="0"/>
                <a:ea typeface="FoundrySans-Normal" charset="0"/>
                <a:cs typeface="FoundrySans-Normal" charset="0"/>
              </a:rPr>
              <a:t>cohort study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FCB37BEE-8945-9E4F-ADFB-330E7D1BB6D3}"/>
              </a:ext>
            </a:extLst>
          </p:cNvPr>
          <p:cNvSpPr txBox="1">
            <a:spLocks/>
          </p:cNvSpPr>
          <p:nvPr/>
        </p:nvSpPr>
        <p:spPr>
          <a:xfrm>
            <a:off x="752559" y="1160218"/>
            <a:ext cx="9191838" cy="26936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da-DK"/>
            </a:defPPr>
            <a:lvl1pPr marL="0" indent="0" algn="r" defTabSz="914400" rtl="0" eaLnBrk="1" latinLnBrk="0" hangingPunct="1">
              <a:buNone/>
              <a:defRPr sz="1200" kern="1200" baseline="0">
                <a:solidFill>
                  <a:schemeClr val="tx1">
                    <a:tint val="75000"/>
                  </a:schemeClr>
                </a:solidFill>
                <a:latin typeface="Source Sans Pro Light" panose="020B0403030403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Source Sans Pro Light" panose="020B0403030403020204" pitchFamily="34" charset="0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Source Sans Pro Light" panose="020B0403030403020204" pitchFamily="34" charset="0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Source Sans Pro Light" panose="020B0403030403020204" pitchFamily="34" charset="0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Source Sans Pro Light" panose="020B0403030403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sz="1400" dirty="0">
              <a:solidFill>
                <a:srgbClr val="FF0000"/>
              </a:solidFill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  <p:sp>
        <p:nvSpPr>
          <p:cNvPr id="8" name="Rectangle 28">
            <a:extLst>
              <a:ext uri="{FF2B5EF4-FFF2-40B4-BE49-F238E27FC236}">
                <a16:creationId xmlns:a16="http://schemas.microsoft.com/office/drawing/2014/main" id="{1A319AB5-2248-034D-A753-E5345A740589}"/>
              </a:ext>
            </a:extLst>
          </p:cNvPr>
          <p:cNvSpPr/>
          <p:nvPr/>
        </p:nvSpPr>
        <p:spPr>
          <a:xfrm>
            <a:off x="1999774" y="2730791"/>
            <a:ext cx="730782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endParaRPr lang="en-US" dirty="0">
              <a:solidFill>
                <a:schemeClr val="accent6"/>
              </a:solidFill>
              <a:latin typeface="FoundrySans-Normal" charset="0"/>
              <a:ea typeface="FoundrySans-Normal" charset="0"/>
              <a:cs typeface="FoundrySans-Normal" charset="0"/>
            </a:endParaRPr>
          </a:p>
          <a:p>
            <a:pPr marL="742950" lvl="1" indent="-285750">
              <a:lnSpc>
                <a:spcPct val="150000"/>
              </a:lnSpc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endParaRPr lang="en-US" dirty="0">
              <a:solidFill>
                <a:schemeClr val="accent6"/>
              </a:solidFill>
              <a:latin typeface="FoundrySans-Normal" charset="0"/>
              <a:ea typeface="FoundrySans-Normal" charset="0"/>
              <a:cs typeface="FoundrySans-Normal" charset="0"/>
            </a:endParaRPr>
          </a:p>
        </p:txBody>
      </p:sp>
      <p:sp>
        <p:nvSpPr>
          <p:cNvPr id="2" name="Ellipse 1"/>
          <p:cNvSpPr/>
          <p:nvPr/>
        </p:nvSpPr>
        <p:spPr>
          <a:xfrm>
            <a:off x="2874363" y="2936717"/>
            <a:ext cx="2596444" cy="1219200"/>
          </a:xfrm>
          <a:prstGeom prst="ellipse">
            <a:avLst/>
          </a:prstGeom>
          <a:noFill/>
          <a:ln w="508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3" name="Tekstfelt 2"/>
          <p:cNvSpPr txBox="1"/>
          <p:nvPr/>
        </p:nvSpPr>
        <p:spPr>
          <a:xfrm>
            <a:off x="3506793" y="3293970"/>
            <a:ext cx="13315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2400" dirty="0" err="1"/>
              <a:t>Exposure</a:t>
            </a:r>
            <a:endParaRPr lang="da-DK" dirty="0"/>
          </a:p>
        </p:txBody>
      </p:sp>
      <p:sp>
        <p:nvSpPr>
          <p:cNvPr id="9" name="Ellipse 8"/>
          <p:cNvSpPr/>
          <p:nvPr/>
        </p:nvSpPr>
        <p:spPr>
          <a:xfrm>
            <a:off x="7476843" y="2936717"/>
            <a:ext cx="2596444" cy="1219200"/>
          </a:xfrm>
          <a:prstGeom prst="ellipse">
            <a:avLst/>
          </a:prstGeom>
          <a:noFill/>
          <a:ln w="508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0" name="Tekstfelt 9"/>
          <p:cNvSpPr txBox="1"/>
          <p:nvPr/>
        </p:nvSpPr>
        <p:spPr>
          <a:xfrm>
            <a:off x="8176831" y="3293970"/>
            <a:ext cx="13372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2400" dirty="0" err="1"/>
              <a:t>Outcome</a:t>
            </a:r>
            <a:endParaRPr lang="da-DK" sz="2400" dirty="0"/>
          </a:p>
        </p:txBody>
      </p:sp>
      <p:cxnSp>
        <p:nvCxnSpPr>
          <p:cNvPr id="11" name="Lige pilforbindelse 10"/>
          <p:cNvCxnSpPr>
            <a:stCxn id="2" idx="6"/>
            <a:endCxn id="9" idx="2"/>
          </p:cNvCxnSpPr>
          <p:nvPr/>
        </p:nvCxnSpPr>
        <p:spPr>
          <a:xfrm>
            <a:off x="5470807" y="3546317"/>
            <a:ext cx="2006036" cy="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Ellipse 12"/>
          <p:cNvSpPr/>
          <p:nvPr/>
        </p:nvSpPr>
        <p:spPr>
          <a:xfrm>
            <a:off x="5379367" y="4582637"/>
            <a:ext cx="2596444" cy="1219200"/>
          </a:xfrm>
          <a:prstGeom prst="ellipse">
            <a:avLst/>
          </a:prstGeom>
          <a:noFill/>
          <a:ln w="508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4" name="Tekstfelt 13"/>
          <p:cNvSpPr txBox="1"/>
          <p:nvPr/>
        </p:nvSpPr>
        <p:spPr>
          <a:xfrm>
            <a:off x="5780452" y="4961404"/>
            <a:ext cx="17821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2400" dirty="0" err="1"/>
              <a:t>Confounders</a:t>
            </a:r>
            <a:endParaRPr lang="da-DK" dirty="0"/>
          </a:p>
        </p:txBody>
      </p:sp>
      <p:cxnSp>
        <p:nvCxnSpPr>
          <p:cNvPr id="15" name="Lige pilforbindelse 14"/>
          <p:cNvCxnSpPr>
            <a:stCxn id="13" idx="6"/>
          </p:cNvCxnSpPr>
          <p:nvPr/>
        </p:nvCxnSpPr>
        <p:spPr>
          <a:xfrm flipV="1">
            <a:off x="7975811" y="4155917"/>
            <a:ext cx="841778" cy="103632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Lige pilforbindelse 15"/>
          <p:cNvCxnSpPr>
            <a:stCxn id="13" idx="2"/>
            <a:endCxn id="2" idx="4"/>
          </p:cNvCxnSpPr>
          <p:nvPr/>
        </p:nvCxnSpPr>
        <p:spPr>
          <a:xfrm flipH="1" flipV="1">
            <a:off x="4172585" y="4155917"/>
            <a:ext cx="1206782" cy="103632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36471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45450" y="6219798"/>
            <a:ext cx="519205" cy="519205"/>
          </a:xfrm>
          <a:prstGeom prst="rect">
            <a:avLst/>
          </a:prstGeom>
          <a:effectLst>
            <a:outerShdw blurRad="63500" sx="88000" sy="88000" algn="ctr" rotWithShape="0">
              <a:prstClr val="black">
                <a:alpha val="40000"/>
              </a:prstClr>
            </a:outerShdw>
          </a:effectLst>
        </p:spPr>
      </p:pic>
      <p:sp>
        <p:nvSpPr>
          <p:cNvPr id="5" name="Rectangle 1">
            <a:extLst>
              <a:ext uri="{FF2B5EF4-FFF2-40B4-BE49-F238E27FC236}">
                <a16:creationId xmlns:a16="http://schemas.microsoft.com/office/drawing/2014/main" id="{C3813F05-8EA6-C249-A9A5-BF0DFCBDAAED}"/>
              </a:ext>
            </a:extLst>
          </p:cNvPr>
          <p:cNvSpPr/>
          <p:nvPr/>
        </p:nvSpPr>
        <p:spPr>
          <a:xfrm rot="10800000">
            <a:off x="1" y="-1"/>
            <a:ext cx="12192000" cy="2244436"/>
          </a:xfrm>
          <a:custGeom>
            <a:avLst/>
            <a:gdLst>
              <a:gd name="connsiteX0" fmla="*/ 0 w 12192000"/>
              <a:gd name="connsiteY0" fmla="*/ 0 h 1803400"/>
              <a:gd name="connsiteX1" fmla="*/ 12192000 w 12192000"/>
              <a:gd name="connsiteY1" fmla="*/ 0 h 1803400"/>
              <a:gd name="connsiteX2" fmla="*/ 12192000 w 12192000"/>
              <a:gd name="connsiteY2" fmla="*/ 1803400 h 1803400"/>
              <a:gd name="connsiteX3" fmla="*/ 0 w 12192000"/>
              <a:gd name="connsiteY3" fmla="*/ 1803400 h 1803400"/>
              <a:gd name="connsiteX4" fmla="*/ 0 w 12192000"/>
              <a:gd name="connsiteY4" fmla="*/ 0 h 1803400"/>
              <a:gd name="connsiteX0" fmla="*/ 0 w 12192000"/>
              <a:gd name="connsiteY0" fmla="*/ 615142 h 1803400"/>
              <a:gd name="connsiteX1" fmla="*/ 12192000 w 12192000"/>
              <a:gd name="connsiteY1" fmla="*/ 0 h 1803400"/>
              <a:gd name="connsiteX2" fmla="*/ 12192000 w 12192000"/>
              <a:gd name="connsiteY2" fmla="*/ 1803400 h 1803400"/>
              <a:gd name="connsiteX3" fmla="*/ 0 w 12192000"/>
              <a:gd name="connsiteY3" fmla="*/ 1803400 h 1803400"/>
              <a:gd name="connsiteX4" fmla="*/ 0 w 12192000"/>
              <a:gd name="connsiteY4" fmla="*/ 615142 h 1803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1803400">
                <a:moveTo>
                  <a:pt x="0" y="615142"/>
                </a:moveTo>
                <a:lnTo>
                  <a:pt x="12192000" y="0"/>
                </a:lnTo>
                <a:lnTo>
                  <a:pt x="12192000" y="1803400"/>
                </a:lnTo>
                <a:lnTo>
                  <a:pt x="0" y="1803400"/>
                </a:lnTo>
                <a:lnTo>
                  <a:pt x="0" y="615142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80332590-1583-384F-A9C3-2436667A0AA1}"/>
              </a:ext>
            </a:extLst>
          </p:cNvPr>
          <p:cNvSpPr txBox="1">
            <a:spLocks/>
          </p:cNvSpPr>
          <p:nvPr/>
        </p:nvSpPr>
        <p:spPr>
          <a:xfrm>
            <a:off x="734362" y="673863"/>
            <a:ext cx="9628837" cy="48635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da-DK"/>
            </a:defPPr>
            <a:lvl1pPr marL="0" indent="0" algn="ctr" defTabSz="914400" rtl="0" eaLnBrk="1" latinLnBrk="0" hangingPunct="1">
              <a:buNone/>
              <a:defRPr sz="3200" kern="1200" baseline="0">
                <a:solidFill>
                  <a:schemeClr val="tx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defRPr>
            </a:lvl1pPr>
            <a:lvl2pPr marL="457200" algn="l" defTabSz="914400" rtl="0" eaLnBrk="1" latinLnBrk="0" hangingPunct="1">
              <a:defRPr sz="3200" kern="1200">
                <a:solidFill>
                  <a:schemeClr val="tx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defRPr>
            </a:lvl2pPr>
            <a:lvl3pPr marL="914400" algn="l" defTabSz="914400" rtl="0" eaLnBrk="1" latinLnBrk="0" hangingPunct="1">
              <a:defRPr sz="3200" kern="1200">
                <a:solidFill>
                  <a:schemeClr val="tx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defRPr>
            </a:lvl3pPr>
            <a:lvl4pPr marL="1371600" algn="l" defTabSz="914400" rtl="0" eaLnBrk="1" latinLnBrk="0" hangingPunct="1">
              <a:defRPr sz="3200" kern="1200">
                <a:solidFill>
                  <a:schemeClr val="tx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defRPr>
            </a:lvl4pPr>
            <a:lvl5pPr marL="1828800" algn="l" defTabSz="914400" rtl="0" eaLnBrk="1" latinLnBrk="0" hangingPunct="1">
              <a:defRPr sz="3200" kern="1200">
                <a:solidFill>
                  <a:schemeClr val="tx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3600" b="1" dirty="0">
                <a:solidFill>
                  <a:schemeClr val="accent6"/>
                </a:solidFill>
                <a:latin typeface="FoundrySans-Normal" charset="0"/>
                <a:ea typeface="FoundrySans-Normal" charset="0"/>
                <a:cs typeface="FoundrySans-Normal" charset="0"/>
              </a:rPr>
              <a:t>Randomized controlled trial </a:t>
            </a:r>
            <a:r>
              <a:rPr lang="en-US" sz="3600" dirty="0">
                <a:solidFill>
                  <a:schemeClr val="accent6"/>
                </a:solidFill>
                <a:latin typeface="FoundrySans-Normal" charset="0"/>
                <a:ea typeface="FoundrySans-Normal" charset="0"/>
                <a:cs typeface="FoundrySans-Normal" charset="0"/>
              </a:rPr>
              <a:t>vs. cohort study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FCB37BEE-8945-9E4F-ADFB-330E7D1BB6D3}"/>
              </a:ext>
            </a:extLst>
          </p:cNvPr>
          <p:cNvSpPr txBox="1">
            <a:spLocks/>
          </p:cNvSpPr>
          <p:nvPr/>
        </p:nvSpPr>
        <p:spPr>
          <a:xfrm>
            <a:off x="752559" y="1160218"/>
            <a:ext cx="9191838" cy="26936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da-DK"/>
            </a:defPPr>
            <a:lvl1pPr marL="0" indent="0" algn="r" defTabSz="914400" rtl="0" eaLnBrk="1" latinLnBrk="0" hangingPunct="1">
              <a:buNone/>
              <a:defRPr sz="1200" kern="1200" baseline="0">
                <a:solidFill>
                  <a:schemeClr val="tx1">
                    <a:tint val="75000"/>
                  </a:schemeClr>
                </a:solidFill>
                <a:latin typeface="Source Sans Pro Light" panose="020B0403030403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Source Sans Pro Light" panose="020B0403030403020204" pitchFamily="34" charset="0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Source Sans Pro Light" panose="020B0403030403020204" pitchFamily="34" charset="0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Source Sans Pro Light" panose="020B0403030403020204" pitchFamily="34" charset="0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Source Sans Pro Light" panose="020B0403030403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sz="1400" dirty="0">
              <a:solidFill>
                <a:srgbClr val="FF0000"/>
              </a:solidFill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  <p:sp>
        <p:nvSpPr>
          <p:cNvPr id="8" name="Rectangle 28">
            <a:extLst>
              <a:ext uri="{FF2B5EF4-FFF2-40B4-BE49-F238E27FC236}">
                <a16:creationId xmlns:a16="http://schemas.microsoft.com/office/drawing/2014/main" id="{1A319AB5-2248-034D-A753-E5345A740589}"/>
              </a:ext>
            </a:extLst>
          </p:cNvPr>
          <p:cNvSpPr/>
          <p:nvPr/>
        </p:nvSpPr>
        <p:spPr>
          <a:xfrm>
            <a:off x="1999774" y="2730791"/>
            <a:ext cx="730782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endParaRPr lang="en-US" dirty="0">
              <a:solidFill>
                <a:schemeClr val="accent6"/>
              </a:solidFill>
              <a:latin typeface="FoundrySans-Normal" charset="0"/>
              <a:ea typeface="FoundrySans-Normal" charset="0"/>
              <a:cs typeface="FoundrySans-Normal" charset="0"/>
            </a:endParaRPr>
          </a:p>
          <a:p>
            <a:pPr marL="742950" lvl="1" indent="-285750">
              <a:lnSpc>
                <a:spcPct val="150000"/>
              </a:lnSpc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endParaRPr lang="en-US" dirty="0">
              <a:solidFill>
                <a:schemeClr val="accent6"/>
              </a:solidFill>
              <a:latin typeface="FoundrySans-Normal" charset="0"/>
              <a:ea typeface="FoundrySans-Normal" charset="0"/>
              <a:cs typeface="FoundrySans-Normal" charset="0"/>
            </a:endParaRPr>
          </a:p>
        </p:txBody>
      </p:sp>
      <p:sp>
        <p:nvSpPr>
          <p:cNvPr id="2" name="Ellipse 1"/>
          <p:cNvSpPr/>
          <p:nvPr/>
        </p:nvSpPr>
        <p:spPr>
          <a:xfrm>
            <a:off x="2874363" y="2936717"/>
            <a:ext cx="2596444" cy="1219200"/>
          </a:xfrm>
          <a:prstGeom prst="ellipse">
            <a:avLst/>
          </a:prstGeom>
          <a:noFill/>
          <a:ln w="508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3" name="Tekstfelt 2"/>
          <p:cNvSpPr txBox="1"/>
          <p:nvPr/>
        </p:nvSpPr>
        <p:spPr>
          <a:xfrm>
            <a:off x="3572742" y="3313483"/>
            <a:ext cx="11385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 err="1"/>
              <a:t>Disulfiram</a:t>
            </a:r>
            <a:endParaRPr lang="da-DK" dirty="0"/>
          </a:p>
        </p:txBody>
      </p:sp>
      <p:sp>
        <p:nvSpPr>
          <p:cNvPr id="9" name="Ellipse 8"/>
          <p:cNvSpPr/>
          <p:nvPr/>
        </p:nvSpPr>
        <p:spPr>
          <a:xfrm>
            <a:off x="7476843" y="2936717"/>
            <a:ext cx="2596444" cy="1219200"/>
          </a:xfrm>
          <a:prstGeom prst="ellipse">
            <a:avLst/>
          </a:prstGeom>
          <a:noFill/>
          <a:ln w="508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0" name="Tekstfelt 9"/>
          <p:cNvSpPr txBox="1"/>
          <p:nvPr/>
        </p:nvSpPr>
        <p:spPr>
          <a:xfrm>
            <a:off x="8176831" y="3293970"/>
            <a:ext cx="10486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2400" dirty="0"/>
              <a:t>Cancer</a:t>
            </a:r>
          </a:p>
        </p:txBody>
      </p:sp>
      <p:cxnSp>
        <p:nvCxnSpPr>
          <p:cNvPr id="11" name="Lige pilforbindelse 10"/>
          <p:cNvCxnSpPr>
            <a:stCxn id="2" idx="6"/>
            <a:endCxn id="9" idx="2"/>
          </p:cNvCxnSpPr>
          <p:nvPr/>
        </p:nvCxnSpPr>
        <p:spPr>
          <a:xfrm>
            <a:off x="5470807" y="3546317"/>
            <a:ext cx="2006036" cy="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Ellipse 12"/>
          <p:cNvSpPr/>
          <p:nvPr/>
        </p:nvSpPr>
        <p:spPr>
          <a:xfrm>
            <a:off x="734363" y="4582637"/>
            <a:ext cx="2596444" cy="1219200"/>
          </a:xfrm>
          <a:prstGeom prst="ellipse">
            <a:avLst/>
          </a:prstGeom>
          <a:noFill/>
          <a:ln w="508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4" name="Tekstfelt 13"/>
          <p:cNvSpPr txBox="1"/>
          <p:nvPr/>
        </p:nvSpPr>
        <p:spPr>
          <a:xfrm>
            <a:off x="1044008" y="4961404"/>
            <a:ext cx="20585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2400" dirty="0" err="1"/>
              <a:t>Randomization</a:t>
            </a:r>
            <a:endParaRPr lang="da-DK" dirty="0"/>
          </a:p>
        </p:txBody>
      </p:sp>
      <p:cxnSp>
        <p:nvCxnSpPr>
          <p:cNvPr id="15" name="Lige pilforbindelse 14"/>
          <p:cNvCxnSpPr>
            <a:stCxn id="13" idx="6"/>
            <a:endCxn id="2" idx="4"/>
          </p:cNvCxnSpPr>
          <p:nvPr/>
        </p:nvCxnSpPr>
        <p:spPr>
          <a:xfrm flipV="1">
            <a:off x="3330807" y="4155917"/>
            <a:ext cx="841778" cy="103632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17721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45450" y="6219798"/>
            <a:ext cx="519205" cy="519205"/>
          </a:xfrm>
          <a:prstGeom prst="rect">
            <a:avLst/>
          </a:prstGeom>
          <a:effectLst>
            <a:outerShdw blurRad="63500" sx="88000" sy="88000" algn="ctr" rotWithShape="0">
              <a:prstClr val="black">
                <a:alpha val="40000"/>
              </a:prstClr>
            </a:outerShdw>
          </a:effectLst>
        </p:spPr>
      </p:pic>
      <p:sp>
        <p:nvSpPr>
          <p:cNvPr id="5" name="Rectangle 1">
            <a:extLst>
              <a:ext uri="{FF2B5EF4-FFF2-40B4-BE49-F238E27FC236}">
                <a16:creationId xmlns:a16="http://schemas.microsoft.com/office/drawing/2014/main" id="{C3813F05-8EA6-C249-A9A5-BF0DFCBDAAED}"/>
              </a:ext>
            </a:extLst>
          </p:cNvPr>
          <p:cNvSpPr/>
          <p:nvPr/>
        </p:nvSpPr>
        <p:spPr>
          <a:xfrm rot="10800000">
            <a:off x="1" y="-1"/>
            <a:ext cx="12192000" cy="2244436"/>
          </a:xfrm>
          <a:custGeom>
            <a:avLst/>
            <a:gdLst>
              <a:gd name="connsiteX0" fmla="*/ 0 w 12192000"/>
              <a:gd name="connsiteY0" fmla="*/ 0 h 1803400"/>
              <a:gd name="connsiteX1" fmla="*/ 12192000 w 12192000"/>
              <a:gd name="connsiteY1" fmla="*/ 0 h 1803400"/>
              <a:gd name="connsiteX2" fmla="*/ 12192000 w 12192000"/>
              <a:gd name="connsiteY2" fmla="*/ 1803400 h 1803400"/>
              <a:gd name="connsiteX3" fmla="*/ 0 w 12192000"/>
              <a:gd name="connsiteY3" fmla="*/ 1803400 h 1803400"/>
              <a:gd name="connsiteX4" fmla="*/ 0 w 12192000"/>
              <a:gd name="connsiteY4" fmla="*/ 0 h 1803400"/>
              <a:gd name="connsiteX0" fmla="*/ 0 w 12192000"/>
              <a:gd name="connsiteY0" fmla="*/ 615142 h 1803400"/>
              <a:gd name="connsiteX1" fmla="*/ 12192000 w 12192000"/>
              <a:gd name="connsiteY1" fmla="*/ 0 h 1803400"/>
              <a:gd name="connsiteX2" fmla="*/ 12192000 w 12192000"/>
              <a:gd name="connsiteY2" fmla="*/ 1803400 h 1803400"/>
              <a:gd name="connsiteX3" fmla="*/ 0 w 12192000"/>
              <a:gd name="connsiteY3" fmla="*/ 1803400 h 1803400"/>
              <a:gd name="connsiteX4" fmla="*/ 0 w 12192000"/>
              <a:gd name="connsiteY4" fmla="*/ 615142 h 1803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1803400">
                <a:moveTo>
                  <a:pt x="0" y="615142"/>
                </a:moveTo>
                <a:lnTo>
                  <a:pt x="12192000" y="0"/>
                </a:lnTo>
                <a:lnTo>
                  <a:pt x="12192000" y="1803400"/>
                </a:lnTo>
                <a:lnTo>
                  <a:pt x="0" y="1803400"/>
                </a:lnTo>
                <a:lnTo>
                  <a:pt x="0" y="615142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80332590-1583-384F-A9C3-2436667A0AA1}"/>
              </a:ext>
            </a:extLst>
          </p:cNvPr>
          <p:cNvSpPr txBox="1">
            <a:spLocks/>
          </p:cNvSpPr>
          <p:nvPr/>
        </p:nvSpPr>
        <p:spPr>
          <a:xfrm>
            <a:off x="734362" y="673863"/>
            <a:ext cx="9470793" cy="48635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da-DK"/>
            </a:defPPr>
            <a:lvl1pPr marL="0" indent="0" algn="ctr" defTabSz="914400" rtl="0" eaLnBrk="1" latinLnBrk="0" hangingPunct="1">
              <a:buNone/>
              <a:defRPr sz="3200" kern="1200" baseline="0">
                <a:solidFill>
                  <a:schemeClr val="tx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defRPr>
            </a:lvl1pPr>
            <a:lvl2pPr marL="457200" algn="l" defTabSz="914400" rtl="0" eaLnBrk="1" latinLnBrk="0" hangingPunct="1">
              <a:defRPr sz="3200" kern="1200">
                <a:solidFill>
                  <a:schemeClr val="tx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defRPr>
            </a:lvl2pPr>
            <a:lvl3pPr marL="914400" algn="l" defTabSz="914400" rtl="0" eaLnBrk="1" latinLnBrk="0" hangingPunct="1">
              <a:defRPr sz="3200" kern="1200">
                <a:solidFill>
                  <a:schemeClr val="tx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defRPr>
            </a:lvl3pPr>
            <a:lvl4pPr marL="1371600" algn="l" defTabSz="914400" rtl="0" eaLnBrk="1" latinLnBrk="0" hangingPunct="1">
              <a:defRPr sz="3200" kern="1200">
                <a:solidFill>
                  <a:schemeClr val="tx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defRPr>
            </a:lvl4pPr>
            <a:lvl5pPr marL="1828800" algn="l" defTabSz="914400" rtl="0" eaLnBrk="1" latinLnBrk="0" hangingPunct="1">
              <a:defRPr sz="3200" kern="1200">
                <a:solidFill>
                  <a:schemeClr val="tx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3600" dirty="0">
                <a:solidFill>
                  <a:schemeClr val="accent6"/>
                </a:solidFill>
                <a:latin typeface="FoundrySans-Normal" charset="0"/>
                <a:ea typeface="FoundrySans-Normal" charset="0"/>
                <a:cs typeface="FoundrySans-Normal" charset="0"/>
              </a:rPr>
              <a:t>Randomized controlled trial vs. </a:t>
            </a:r>
            <a:r>
              <a:rPr lang="en-US" sz="3600" b="1" dirty="0">
                <a:solidFill>
                  <a:schemeClr val="accent6"/>
                </a:solidFill>
                <a:latin typeface="FoundrySans-Normal" charset="0"/>
                <a:ea typeface="FoundrySans-Normal" charset="0"/>
                <a:cs typeface="FoundrySans-Normal" charset="0"/>
              </a:rPr>
              <a:t>cohort study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FCB37BEE-8945-9E4F-ADFB-330E7D1BB6D3}"/>
              </a:ext>
            </a:extLst>
          </p:cNvPr>
          <p:cNvSpPr txBox="1">
            <a:spLocks/>
          </p:cNvSpPr>
          <p:nvPr/>
        </p:nvSpPr>
        <p:spPr>
          <a:xfrm>
            <a:off x="752559" y="1160218"/>
            <a:ext cx="9191838" cy="26936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da-DK"/>
            </a:defPPr>
            <a:lvl1pPr marL="0" indent="0" algn="r" defTabSz="914400" rtl="0" eaLnBrk="1" latinLnBrk="0" hangingPunct="1">
              <a:buNone/>
              <a:defRPr sz="1200" kern="1200" baseline="0">
                <a:solidFill>
                  <a:schemeClr val="tx1">
                    <a:tint val="75000"/>
                  </a:schemeClr>
                </a:solidFill>
                <a:latin typeface="Source Sans Pro Light" panose="020B0403030403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Source Sans Pro Light" panose="020B0403030403020204" pitchFamily="34" charset="0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Source Sans Pro Light" panose="020B0403030403020204" pitchFamily="34" charset="0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Source Sans Pro Light" panose="020B0403030403020204" pitchFamily="34" charset="0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Source Sans Pro Light" panose="020B0403030403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sz="1400" dirty="0">
              <a:solidFill>
                <a:srgbClr val="FF0000"/>
              </a:solidFill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  <p:sp>
        <p:nvSpPr>
          <p:cNvPr id="8" name="Rectangle 28">
            <a:extLst>
              <a:ext uri="{FF2B5EF4-FFF2-40B4-BE49-F238E27FC236}">
                <a16:creationId xmlns:a16="http://schemas.microsoft.com/office/drawing/2014/main" id="{1A319AB5-2248-034D-A753-E5345A740589}"/>
              </a:ext>
            </a:extLst>
          </p:cNvPr>
          <p:cNvSpPr/>
          <p:nvPr/>
        </p:nvSpPr>
        <p:spPr>
          <a:xfrm>
            <a:off x="1999774" y="2730791"/>
            <a:ext cx="730782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endParaRPr lang="en-US" dirty="0">
              <a:solidFill>
                <a:schemeClr val="accent6"/>
              </a:solidFill>
              <a:latin typeface="FoundrySans-Normal" charset="0"/>
              <a:ea typeface="FoundrySans-Normal" charset="0"/>
              <a:cs typeface="FoundrySans-Normal" charset="0"/>
            </a:endParaRPr>
          </a:p>
          <a:p>
            <a:pPr marL="742950" lvl="1" indent="-285750">
              <a:lnSpc>
                <a:spcPct val="150000"/>
              </a:lnSpc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endParaRPr lang="en-US" dirty="0">
              <a:solidFill>
                <a:schemeClr val="accent6"/>
              </a:solidFill>
              <a:latin typeface="FoundrySans-Normal" charset="0"/>
              <a:ea typeface="FoundrySans-Normal" charset="0"/>
              <a:cs typeface="FoundrySans-Normal" charset="0"/>
            </a:endParaRPr>
          </a:p>
        </p:txBody>
      </p:sp>
      <p:sp>
        <p:nvSpPr>
          <p:cNvPr id="2" name="Ellipse 1"/>
          <p:cNvSpPr/>
          <p:nvPr/>
        </p:nvSpPr>
        <p:spPr>
          <a:xfrm>
            <a:off x="2874363" y="2936717"/>
            <a:ext cx="2596444" cy="1219200"/>
          </a:xfrm>
          <a:prstGeom prst="ellipse">
            <a:avLst/>
          </a:prstGeom>
          <a:noFill/>
          <a:ln w="508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3" name="Tekstfelt 2"/>
          <p:cNvSpPr txBox="1"/>
          <p:nvPr/>
        </p:nvSpPr>
        <p:spPr>
          <a:xfrm>
            <a:off x="3429639" y="3293969"/>
            <a:ext cx="14559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2400" dirty="0" err="1"/>
              <a:t>Disulfiram</a:t>
            </a:r>
            <a:endParaRPr lang="da-DK" dirty="0"/>
          </a:p>
        </p:txBody>
      </p:sp>
      <p:sp>
        <p:nvSpPr>
          <p:cNvPr id="9" name="Ellipse 8"/>
          <p:cNvSpPr/>
          <p:nvPr/>
        </p:nvSpPr>
        <p:spPr>
          <a:xfrm>
            <a:off x="7476843" y="2936717"/>
            <a:ext cx="2596444" cy="1219200"/>
          </a:xfrm>
          <a:prstGeom prst="ellipse">
            <a:avLst/>
          </a:prstGeom>
          <a:noFill/>
          <a:ln w="508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0" name="Tekstfelt 9"/>
          <p:cNvSpPr txBox="1"/>
          <p:nvPr/>
        </p:nvSpPr>
        <p:spPr>
          <a:xfrm>
            <a:off x="8176831" y="3293970"/>
            <a:ext cx="10486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2400" dirty="0"/>
              <a:t>Cancer</a:t>
            </a:r>
          </a:p>
        </p:txBody>
      </p:sp>
      <p:cxnSp>
        <p:nvCxnSpPr>
          <p:cNvPr id="11" name="Lige pilforbindelse 10"/>
          <p:cNvCxnSpPr>
            <a:stCxn id="2" idx="6"/>
            <a:endCxn id="9" idx="2"/>
          </p:cNvCxnSpPr>
          <p:nvPr/>
        </p:nvCxnSpPr>
        <p:spPr>
          <a:xfrm>
            <a:off x="5470807" y="3546317"/>
            <a:ext cx="2006036" cy="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Ellipse 12"/>
          <p:cNvSpPr/>
          <p:nvPr/>
        </p:nvSpPr>
        <p:spPr>
          <a:xfrm>
            <a:off x="5379367" y="4582637"/>
            <a:ext cx="2596444" cy="1219200"/>
          </a:xfrm>
          <a:prstGeom prst="ellipse">
            <a:avLst/>
          </a:prstGeom>
          <a:noFill/>
          <a:ln w="508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4" name="Tekstfelt 13"/>
          <p:cNvSpPr txBox="1"/>
          <p:nvPr/>
        </p:nvSpPr>
        <p:spPr>
          <a:xfrm>
            <a:off x="5757820" y="4961404"/>
            <a:ext cx="19309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2400" dirty="0" err="1"/>
              <a:t>Alcohol</a:t>
            </a:r>
            <a:r>
              <a:rPr lang="da-DK" sz="2400" dirty="0"/>
              <a:t> </a:t>
            </a:r>
            <a:r>
              <a:rPr lang="da-DK" sz="2400" dirty="0" err="1"/>
              <a:t>abuse</a:t>
            </a:r>
            <a:endParaRPr lang="da-DK" dirty="0"/>
          </a:p>
        </p:txBody>
      </p:sp>
      <p:cxnSp>
        <p:nvCxnSpPr>
          <p:cNvPr id="15" name="Lige pilforbindelse 14"/>
          <p:cNvCxnSpPr>
            <a:stCxn id="13" idx="6"/>
          </p:cNvCxnSpPr>
          <p:nvPr/>
        </p:nvCxnSpPr>
        <p:spPr>
          <a:xfrm flipV="1">
            <a:off x="7975811" y="4155917"/>
            <a:ext cx="841778" cy="103632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Lige pilforbindelse 15"/>
          <p:cNvCxnSpPr>
            <a:stCxn id="13" idx="2"/>
            <a:endCxn id="2" idx="4"/>
          </p:cNvCxnSpPr>
          <p:nvPr/>
        </p:nvCxnSpPr>
        <p:spPr>
          <a:xfrm flipH="1" flipV="1">
            <a:off x="4172585" y="4155917"/>
            <a:ext cx="1206782" cy="103632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kstfelt 3"/>
          <p:cNvSpPr txBox="1"/>
          <p:nvPr/>
        </p:nvSpPr>
        <p:spPr>
          <a:xfrm>
            <a:off x="1219199" y="4707467"/>
            <a:ext cx="37479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2400" b="1" dirty="0" err="1">
                <a:solidFill>
                  <a:srgbClr val="FF0000"/>
                </a:solidFill>
              </a:rPr>
              <a:t>Confounding</a:t>
            </a:r>
            <a:r>
              <a:rPr lang="da-DK" sz="2400" b="1" dirty="0">
                <a:solidFill>
                  <a:srgbClr val="FF0000"/>
                </a:solidFill>
              </a:rPr>
              <a:t> by </a:t>
            </a:r>
            <a:r>
              <a:rPr lang="da-DK" sz="2400" b="1" dirty="0" err="1">
                <a:solidFill>
                  <a:srgbClr val="FF0000"/>
                </a:solidFill>
              </a:rPr>
              <a:t>indication</a:t>
            </a:r>
            <a:r>
              <a:rPr lang="da-DK" sz="2400" b="1" dirty="0">
                <a:solidFill>
                  <a:srgbClr val="FF0000"/>
                </a:solidFill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088426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/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45450" y="6219798"/>
            <a:ext cx="519205" cy="519205"/>
          </a:xfrm>
          <a:prstGeom prst="rect">
            <a:avLst/>
          </a:prstGeom>
          <a:effectLst>
            <a:outerShdw blurRad="63500" sx="88000" sy="88000" algn="ctr" rotWithShape="0">
              <a:prstClr val="black">
                <a:alpha val="40000"/>
              </a:prstClr>
            </a:outerShdw>
          </a:effectLst>
        </p:spPr>
      </p:pic>
      <p:sp>
        <p:nvSpPr>
          <p:cNvPr id="5" name="Rectangle 1">
            <a:extLst>
              <a:ext uri="{FF2B5EF4-FFF2-40B4-BE49-F238E27FC236}">
                <a16:creationId xmlns:a16="http://schemas.microsoft.com/office/drawing/2014/main" id="{C3813F05-8EA6-C249-A9A5-BF0DFCBDAAED}"/>
              </a:ext>
            </a:extLst>
          </p:cNvPr>
          <p:cNvSpPr/>
          <p:nvPr/>
        </p:nvSpPr>
        <p:spPr>
          <a:xfrm rot="10800000">
            <a:off x="1" y="-1"/>
            <a:ext cx="12192000" cy="2244436"/>
          </a:xfrm>
          <a:custGeom>
            <a:avLst/>
            <a:gdLst>
              <a:gd name="connsiteX0" fmla="*/ 0 w 12192000"/>
              <a:gd name="connsiteY0" fmla="*/ 0 h 1803400"/>
              <a:gd name="connsiteX1" fmla="*/ 12192000 w 12192000"/>
              <a:gd name="connsiteY1" fmla="*/ 0 h 1803400"/>
              <a:gd name="connsiteX2" fmla="*/ 12192000 w 12192000"/>
              <a:gd name="connsiteY2" fmla="*/ 1803400 h 1803400"/>
              <a:gd name="connsiteX3" fmla="*/ 0 w 12192000"/>
              <a:gd name="connsiteY3" fmla="*/ 1803400 h 1803400"/>
              <a:gd name="connsiteX4" fmla="*/ 0 w 12192000"/>
              <a:gd name="connsiteY4" fmla="*/ 0 h 1803400"/>
              <a:gd name="connsiteX0" fmla="*/ 0 w 12192000"/>
              <a:gd name="connsiteY0" fmla="*/ 615142 h 1803400"/>
              <a:gd name="connsiteX1" fmla="*/ 12192000 w 12192000"/>
              <a:gd name="connsiteY1" fmla="*/ 0 h 1803400"/>
              <a:gd name="connsiteX2" fmla="*/ 12192000 w 12192000"/>
              <a:gd name="connsiteY2" fmla="*/ 1803400 h 1803400"/>
              <a:gd name="connsiteX3" fmla="*/ 0 w 12192000"/>
              <a:gd name="connsiteY3" fmla="*/ 1803400 h 1803400"/>
              <a:gd name="connsiteX4" fmla="*/ 0 w 12192000"/>
              <a:gd name="connsiteY4" fmla="*/ 615142 h 1803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1803400">
                <a:moveTo>
                  <a:pt x="0" y="615142"/>
                </a:moveTo>
                <a:lnTo>
                  <a:pt x="12192000" y="0"/>
                </a:lnTo>
                <a:lnTo>
                  <a:pt x="12192000" y="1803400"/>
                </a:lnTo>
                <a:lnTo>
                  <a:pt x="0" y="1803400"/>
                </a:lnTo>
                <a:lnTo>
                  <a:pt x="0" y="615142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80332590-1583-384F-A9C3-2436667A0AA1}"/>
              </a:ext>
            </a:extLst>
          </p:cNvPr>
          <p:cNvSpPr txBox="1">
            <a:spLocks/>
          </p:cNvSpPr>
          <p:nvPr/>
        </p:nvSpPr>
        <p:spPr>
          <a:xfrm>
            <a:off x="734363" y="673863"/>
            <a:ext cx="9210034" cy="48635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da-DK"/>
            </a:defPPr>
            <a:lvl1pPr marL="0" indent="0" algn="ctr" defTabSz="914400" rtl="0" eaLnBrk="1" latinLnBrk="0" hangingPunct="1">
              <a:buNone/>
              <a:defRPr sz="3200" kern="1200" baseline="0">
                <a:solidFill>
                  <a:schemeClr val="tx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defRPr>
            </a:lvl1pPr>
            <a:lvl2pPr marL="457200" algn="l" defTabSz="914400" rtl="0" eaLnBrk="1" latinLnBrk="0" hangingPunct="1">
              <a:defRPr sz="3200" kern="1200">
                <a:solidFill>
                  <a:schemeClr val="tx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defRPr>
            </a:lvl2pPr>
            <a:lvl3pPr marL="914400" algn="l" defTabSz="914400" rtl="0" eaLnBrk="1" latinLnBrk="0" hangingPunct="1">
              <a:defRPr sz="3200" kern="1200">
                <a:solidFill>
                  <a:schemeClr val="tx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defRPr>
            </a:lvl3pPr>
            <a:lvl4pPr marL="1371600" algn="l" defTabSz="914400" rtl="0" eaLnBrk="1" latinLnBrk="0" hangingPunct="1">
              <a:defRPr sz="3200" kern="1200">
                <a:solidFill>
                  <a:schemeClr val="tx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defRPr>
            </a:lvl4pPr>
            <a:lvl5pPr marL="1828800" algn="l" defTabSz="914400" rtl="0" eaLnBrk="1" latinLnBrk="0" hangingPunct="1">
              <a:defRPr sz="3200" kern="1200">
                <a:solidFill>
                  <a:schemeClr val="tx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3600" dirty="0">
                <a:solidFill>
                  <a:schemeClr val="accent6"/>
                </a:solidFill>
                <a:latin typeface="FoundrySans-Normal" charset="0"/>
                <a:ea typeface="FoundrySans-Normal" charset="0"/>
                <a:cs typeface="FoundrySans-Normal" charset="0"/>
              </a:rPr>
              <a:t>Randomized controlled trial vs. cohort study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FCB37BEE-8945-9E4F-ADFB-330E7D1BB6D3}"/>
              </a:ext>
            </a:extLst>
          </p:cNvPr>
          <p:cNvSpPr txBox="1">
            <a:spLocks/>
          </p:cNvSpPr>
          <p:nvPr/>
        </p:nvSpPr>
        <p:spPr>
          <a:xfrm>
            <a:off x="752559" y="1160218"/>
            <a:ext cx="9191838" cy="26936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da-DK"/>
            </a:defPPr>
            <a:lvl1pPr marL="0" indent="0" algn="r" defTabSz="914400" rtl="0" eaLnBrk="1" latinLnBrk="0" hangingPunct="1">
              <a:buNone/>
              <a:defRPr sz="1200" kern="1200" baseline="0">
                <a:solidFill>
                  <a:schemeClr val="tx1">
                    <a:tint val="75000"/>
                  </a:schemeClr>
                </a:solidFill>
                <a:latin typeface="Source Sans Pro Light" panose="020B0403030403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Source Sans Pro Light" panose="020B0403030403020204" pitchFamily="34" charset="0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Source Sans Pro Light" panose="020B0403030403020204" pitchFamily="34" charset="0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Source Sans Pro Light" panose="020B0403030403020204" pitchFamily="34" charset="0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Source Sans Pro Light" panose="020B0403030403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sz="1400" dirty="0">
              <a:solidFill>
                <a:srgbClr val="FF0000"/>
              </a:solidFill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  <p:sp>
        <p:nvSpPr>
          <p:cNvPr id="8" name="Rectangle 28">
            <a:extLst>
              <a:ext uri="{FF2B5EF4-FFF2-40B4-BE49-F238E27FC236}">
                <a16:creationId xmlns:a16="http://schemas.microsoft.com/office/drawing/2014/main" id="{1A319AB5-2248-034D-A753-E5345A740589}"/>
              </a:ext>
            </a:extLst>
          </p:cNvPr>
          <p:cNvSpPr/>
          <p:nvPr/>
        </p:nvSpPr>
        <p:spPr>
          <a:xfrm>
            <a:off x="1999774" y="2730791"/>
            <a:ext cx="730782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endParaRPr lang="en-US" dirty="0">
              <a:solidFill>
                <a:schemeClr val="accent6"/>
              </a:solidFill>
              <a:latin typeface="FoundrySans-Normal" charset="0"/>
              <a:ea typeface="FoundrySans-Normal" charset="0"/>
              <a:cs typeface="FoundrySans-Normal" charset="0"/>
            </a:endParaRPr>
          </a:p>
          <a:p>
            <a:pPr marL="742950" lvl="1" indent="-285750">
              <a:lnSpc>
                <a:spcPct val="150000"/>
              </a:lnSpc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endParaRPr lang="en-US" dirty="0">
              <a:solidFill>
                <a:schemeClr val="accent6"/>
              </a:solidFill>
              <a:latin typeface="FoundrySans-Normal" charset="0"/>
              <a:ea typeface="FoundrySans-Normal" charset="0"/>
              <a:cs typeface="FoundrySans-Normal" charset="0"/>
            </a:endParaRPr>
          </a:p>
        </p:txBody>
      </p:sp>
      <p:graphicFrame>
        <p:nvGraphicFramePr>
          <p:cNvPr id="12" name="Tabel 11">
            <a:extLst>
              <a:ext uri="{FF2B5EF4-FFF2-40B4-BE49-F238E27FC236}">
                <a16:creationId xmlns:a16="http://schemas.microsoft.com/office/drawing/2014/main" id="{78F973AD-D397-AC4C-9C0E-31AFE31F10D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30830739"/>
              </p:ext>
            </p:extLst>
          </p:nvPr>
        </p:nvGraphicFramePr>
        <p:xfrm>
          <a:off x="1329268" y="2918301"/>
          <a:ext cx="9533466" cy="2638935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3177822">
                  <a:extLst>
                    <a:ext uri="{9D8B030D-6E8A-4147-A177-3AD203B41FA5}">
                      <a16:colId xmlns:a16="http://schemas.microsoft.com/office/drawing/2014/main" val="4201327641"/>
                    </a:ext>
                  </a:extLst>
                </a:gridCol>
                <a:gridCol w="3177822">
                  <a:extLst>
                    <a:ext uri="{9D8B030D-6E8A-4147-A177-3AD203B41FA5}">
                      <a16:colId xmlns:a16="http://schemas.microsoft.com/office/drawing/2014/main" val="4006419050"/>
                    </a:ext>
                  </a:extLst>
                </a:gridCol>
                <a:gridCol w="3177822">
                  <a:extLst>
                    <a:ext uri="{9D8B030D-6E8A-4147-A177-3AD203B41FA5}">
                      <a16:colId xmlns:a16="http://schemas.microsoft.com/office/drawing/2014/main" val="4021311357"/>
                    </a:ext>
                  </a:extLst>
                </a:gridCol>
              </a:tblGrid>
              <a:tr h="527787">
                <a:tc>
                  <a:txBody>
                    <a:bodyPr/>
                    <a:lstStyle/>
                    <a:p>
                      <a:pPr algn="l" fontAlgn="ctr"/>
                      <a:endParaRPr lang="da-DK" sz="2400" b="1" dirty="0">
                        <a:solidFill>
                          <a:srgbClr val="FFFFFF"/>
                        </a:solidFill>
                        <a:effectLst/>
                        <a:latin typeface="inheri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a-DK" sz="2400">
                          <a:effectLst/>
                        </a:rPr>
                        <a:t>RCT</a:t>
                      </a:r>
                      <a:endParaRPr lang="da-DK" sz="2400" b="1">
                        <a:solidFill>
                          <a:srgbClr val="FFFFFF"/>
                        </a:solidFill>
                        <a:effectLst/>
                        <a:latin typeface="inheri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a-DK" sz="2400">
                          <a:effectLst/>
                        </a:rPr>
                        <a:t>Cohort</a:t>
                      </a:r>
                      <a:endParaRPr lang="da-DK" sz="2400" b="1">
                        <a:solidFill>
                          <a:srgbClr val="FFFFFF"/>
                        </a:solidFill>
                        <a:effectLst/>
                        <a:latin typeface="inheri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935270949"/>
                  </a:ext>
                </a:extLst>
              </a:tr>
              <a:tr h="527787">
                <a:tc>
                  <a:txBody>
                    <a:bodyPr/>
                    <a:lstStyle/>
                    <a:p>
                      <a:pPr algn="l" fontAlgn="ctr"/>
                      <a:r>
                        <a:rPr lang="da-DK" sz="2400" dirty="0" err="1">
                          <a:effectLst/>
                        </a:rPr>
                        <a:t>Exposure</a:t>
                      </a:r>
                      <a:endParaRPr lang="da-DK" sz="2400" b="1" dirty="0">
                        <a:solidFill>
                          <a:srgbClr val="515151"/>
                        </a:solidFill>
                        <a:effectLst/>
                        <a:latin typeface="inheri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a-DK" sz="2400">
                          <a:effectLst/>
                        </a:rPr>
                        <a:t>Randomized</a:t>
                      </a:r>
                      <a:endParaRPr lang="da-DK" sz="2400" b="0">
                        <a:effectLst/>
                        <a:latin typeface="inheri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a-DK" sz="2400">
                          <a:effectLst/>
                        </a:rPr>
                        <a:t>Observed</a:t>
                      </a:r>
                      <a:endParaRPr lang="da-DK" sz="2400" b="0">
                        <a:effectLst/>
                        <a:latin typeface="inheri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639449986"/>
                  </a:ext>
                </a:extLst>
              </a:tr>
              <a:tr h="527787">
                <a:tc>
                  <a:txBody>
                    <a:bodyPr/>
                    <a:lstStyle/>
                    <a:p>
                      <a:pPr algn="l" fontAlgn="ctr"/>
                      <a:r>
                        <a:rPr lang="da-DK" sz="2400">
                          <a:effectLst/>
                        </a:rPr>
                        <a:t>Costs</a:t>
                      </a:r>
                      <a:endParaRPr lang="da-DK" sz="2400" b="1">
                        <a:solidFill>
                          <a:srgbClr val="515151"/>
                        </a:solidFill>
                        <a:effectLst/>
                        <a:latin typeface="inheri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a-DK" sz="2400">
                          <a:effectLst/>
                        </a:rPr>
                        <a:t>Expensive</a:t>
                      </a:r>
                      <a:endParaRPr lang="da-DK" sz="2400" b="0">
                        <a:effectLst/>
                        <a:latin typeface="inheri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a-DK" sz="2400">
                          <a:effectLst/>
                        </a:rPr>
                        <a:t>Cheaper</a:t>
                      </a:r>
                      <a:endParaRPr lang="da-DK" sz="2400" b="0">
                        <a:effectLst/>
                        <a:latin typeface="inheri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96329846"/>
                  </a:ext>
                </a:extLst>
              </a:tr>
              <a:tr h="527787">
                <a:tc>
                  <a:txBody>
                    <a:bodyPr/>
                    <a:lstStyle/>
                    <a:p>
                      <a:pPr algn="l" fontAlgn="ctr"/>
                      <a:r>
                        <a:rPr lang="da-DK" sz="2400" dirty="0" err="1">
                          <a:effectLst/>
                        </a:rPr>
                        <a:t>Confounding</a:t>
                      </a:r>
                      <a:endParaRPr lang="da-DK" sz="2400" b="1" dirty="0">
                        <a:solidFill>
                          <a:srgbClr val="515151"/>
                        </a:solidFill>
                        <a:effectLst/>
                        <a:latin typeface="inheri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a-DK" sz="2400">
                          <a:effectLst/>
                        </a:rPr>
                        <a:t>Minimal</a:t>
                      </a:r>
                      <a:endParaRPr lang="da-DK" sz="2400" b="0">
                        <a:effectLst/>
                        <a:latin typeface="inheri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a-DK" sz="2400" dirty="0">
                          <a:effectLst/>
                        </a:rPr>
                        <a:t>"</a:t>
                      </a:r>
                      <a:r>
                        <a:rPr lang="da-DK" sz="2400" dirty="0" err="1">
                          <a:effectLst/>
                        </a:rPr>
                        <a:t>Always</a:t>
                      </a:r>
                      <a:r>
                        <a:rPr lang="da-DK" sz="2400" dirty="0">
                          <a:effectLst/>
                        </a:rPr>
                        <a:t>"</a:t>
                      </a:r>
                      <a:endParaRPr lang="da-DK" sz="2400" b="0" dirty="0">
                        <a:effectLst/>
                        <a:latin typeface="inheri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210798272"/>
                  </a:ext>
                </a:extLst>
              </a:tr>
              <a:tr h="527787">
                <a:tc>
                  <a:txBody>
                    <a:bodyPr/>
                    <a:lstStyle/>
                    <a:p>
                      <a:pPr algn="l" fontAlgn="ctr"/>
                      <a:r>
                        <a:rPr lang="da-DK" sz="2400" dirty="0">
                          <a:effectLst/>
                        </a:rPr>
                        <a:t>Population</a:t>
                      </a:r>
                      <a:endParaRPr lang="da-DK" sz="2400" b="0" dirty="0">
                        <a:solidFill>
                          <a:srgbClr val="51515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a-DK" sz="2400" dirty="0" err="1">
                          <a:effectLst/>
                        </a:rPr>
                        <a:t>Typically</a:t>
                      </a:r>
                      <a:r>
                        <a:rPr lang="da-DK" sz="2400" dirty="0">
                          <a:effectLst/>
                        </a:rPr>
                        <a:t> </a:t>
                      </a:r>
                      <a:r>
                        <a:rPr lang="da-DK" sz="2400" dirty="0" err="1">
                          <a:effectLst/>
                        </a:rPr>
                        <a:t>selected</a:t>
                      </a:r>
                      <a:r>
                        <a:rPr lang="da-DK" sz="2400" baseline="30000" dirty="0">
                          <a:effectLst/>
                        </a:rPr>
                        <a:t>*</a:t>
                      </a:r>
                      <a:endParaRPr lang="da-DK" sz="2400" b="0" baseline="30000" dirty="0">
                        <a:effectLst/>
                        <a:latin typeface="inheri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a-DK" sz="2400" dirty="0" err="1">
                          <a:effectLst/>
                        </a:rPr>
                        <a:t>Less</a:t>
                      </a:r>
                      <a:r>
                        <a:rPr lang="da-DK" sz="2400" dirty="0">
                          <a:effectLst/>
                        </a:rPr>
                        <a:t> </a:t>
                      </a:r>
                      <a:r>
                        <a:rPr lang="da-DK" sz="2400" dirty="0" err="1">
                          <a:effectLst/>
                        </a:rPr>
                        <a:t>selected</a:t>
                      </a:r>
                      <a:endParaRPr lang="da-DK" sz="2400" b="0" dirty="0">
                        <a:effectLst/>
                        <a:latin typeface="inheri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2" name="Tekstfelt 1"/>
          <p:cNvSpPr txBox="1"/>
          <p:nvPr/>
        </p:nvSpPr>
        <p:spPr>
          <a:xfrm>
            <a:off x="6892134" y="6073254"/>
            <a:ext cx="45583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/>
              <a:t>* </a:t>
            </a:r>
            <a:r>
              <a:rPr lang="da-DK" dirty="0" err="1"/>
              <a:t>E.g</a:t>
            </a:r>
            <a:r>
              <a:rPr lang="da-DK" dirty="0"/>
              <a:t>. Knudsen et al., Diabetes Care, 2018</a:t>
            </a:r>
          </a:p>
        </p:txBody>
      </p:sp>
    </p:spTree>
    <p:extLst>
      <p:ext uri="{BB962C8B-B14F-4D97-AF65-F5344CB8AC3E}">
        <p14:creationId xmlns:p14="http://schemas.microsoft.com/office/powerpoint/2010/main" val="204233936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45450" y="6219798"/>
            <a:ext cx="519205" cy="519205"/>
          </a:xfrm>
          <a:prstGeom prst="rect">
            <a:avLst/>
          </a:prstGeom>
          <a:effectLst>
            <a:outerShdw blurRad="63500" sx="88000" sy="88000" algn="ctr" rotWithShape="0">
              <a:prstClr val="black">
                <a:alpha val="40000"/>
              </a:prstClr>
            </a:outerShdw>
          </a:effectLst>
        </p:spPr>
      </p:pic>
      <p:sp>
        <p:nvSpPr>
          <p:cNvPr id="5" name="Rectangle 1">
            <a:extLst>
              <a:ext uri="{FF2B5EF4-FFF2-40B4-BE49-F238E27FC236}">
                <a16:creationId xmlns:a16="http://schemas.microsoft.com/office/drawing/2014/main" id="{C3813F05-8EA6-C249-A9A5-BF0DFCBDAAED}"/>
              </a:ext>
            </a:extLst>
          </p:cNvPr>
          <p:cNvSpPr/>
          <p:nvPr/>
        </p:nvSpPr>
        <p:spPr>
          <a:xfrm rot="10800000">
            <a:off x="1" y="-1"/>
            <a:ext cx="12192000" cy="2244436"/>
          </a:xfrm>
          <a:custGeom>
            <a:avLst/>
            <a:gdLst>
              <a:gd name="connsiteX0" fmla="*/ 0 w 12192000"/>
              <a:gd name="connsiteY0" fmla="*/ 0 h 1803400"/>
              <a:gd name="connsiteX1" fmla="*/ 12192000 w 12192000"/>
              <a:gd name="connsiteY1" fmla="*/ 0 h 1803400"/>
              <a:gd name="connsiteX2" fmla="*/ 12192000 w 12192000"/>
              <a:gd name="connsiteY2" fmla="*/ 1803400 h 1803400"/>
              <a:gd name="connsiteX3" fmla="*/ 0 w 12192000"/>
              <a:gd name="connsiteY3" fmla="*/ 1803400 h 1803400"/>
              <a:gd name="connsiteX4" fmla="*/ 0 w 12192000"/>
              <a:gd name="connsiteY4" fmla="*/ 0 h 1803400"/>
              <a:gd name="connsiteX0" fmla="*/ 0 w 12192000"/>
              <a:gd name="connsiteY0" fmla="*/ 615142 h 1803400"/>
              <a:gd name="connsiteX1" fmla="*/ 12192000 w 12192000"/>
              <a:gd name="connsiteY1" fmla="*/ 0 h 1803400"/>
              <a:gd name="connsiteX2" fmla="*/ 12192000 w 12192000"/>
              <a:gd name="connsiteY2" fmla="*/ 1803400 h 1803400"/>
              <a:gd name="connsiteX3" fmla="*/ 0 w 12192000"/>
              <a:gd name="connsiteY3" fmla="*/ 1803400 h 1803400"/>
              <a:gd name="connsiteX4" fmla="*/ 0 w 12192000"/>
              <a:gd name="connsiteY4" fmla="*/ 615142 h 1803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1803400">
                <a:moveTo>
                  <a:pt x="0" y="615142"/>
                </a:moveTo>
                <a:lnTo>
                  <a:pt x="12192000" y="0"/>
                </a:lnTo>
                <a:lnTo>
                  <a:pt x="12192000" y="1803400"/>
                </a:lnTo>
                <a:lnTo>
                  <a:pt x="0" y="1803400"/>
                </a:lnTo>
                <a:lnTo>
                  <a:pt x="0" y="615142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80332590-1583-384F-A9C3-2436667A0AA1}"/>
              </a:ext>
            </a:extLst>
          </p:cNvPr>
          <p:cNvSpPr txBox="1">
            <a:spLocks/>
          </p:cNvSpPr>
          <p:nvPr/>
        </p:nvSpPr>
        <p:spPr>
          <a:xfrm>
            <a:off x="734363" y="673863"/>
            <a:ext cx="9210034" cy="48635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da-DK"/>
            </a:defPPr>
            <a:lvl1pPr marL="0" indent="0" algn="ctr" defTabSz="914400" rtl="0" eaLnBrk="1" latinLnBrk="0" hangingPunct="1">
              <a:buNone/>
              <a:defRPr sz="3200" kern="1200" baseline="0">
                <a:solidFill>
                  <a:schemeClr val="tx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defRPr>
            </a:lvl1pPr>
            <a:lvl2pPr marL="457200" algn="l" defTabSz="914400" rtl="0" eaLnBrk="1" latinLnBrk="0" hangingPunct="1">
              <a:defRPr sz="3200" kern="1200">
                <a:solidFill>
                  <a:schemeClr val="tx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defRPr>
            </a:lvl2pPr>
            <a:lvl3pPr marL="914400" algn="l" defTabSz="914400" rtl="0" eaLnBrk="1" latinLnBrk="0" hangingPunct="1">
              <a:defRPr sz="3200" kern="1200">
                <a:solidFill>
                  <a:schemeClr val="tx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defRPr>
            </a:lvl3pPr>
            <a:lvl4pPr marL="1371600" algn="l" defTabSz="914400" rtl="0" eaLnBrk="1" latinLnBrk="0" hangingPunct="1">
              <a:defRPr sz="3200" kern="1200">
                <a:solidFill>
                  <a:schemeClr val="tx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defRPr>
            </a:lvl4pPr>
            <a:lvl5pPr marL="1828800" algn="l" defTabSz="914400" rtl="0" eaLnBrk="1" latinLnBrk="0" hangingPunct="1">
              <a:defRPr sz="3200" kern="1200">
                <a:solidFill>
                  <a:schemeClr val="tx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3600" dirty="0">
                <a:solidFill>
                  <a:schemeClr val="accent6"/>
                </a:solidFill>
                <a:latin typeface="FoundrySans-Normal" charset="0"/>
                <a:ea typeface="FoundrySans-Normal" charset="0"/>
                <a:cs typeface="FoundrySans-Normal" charset="0"/>
              </a:rPr>
              <a:t>Things to consider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FCB37BEE-8945-9E4F-ADFB-330E7D1BB6D3}"/>
              </a:ext>
            </a:extLst>
          </p:cNvPr>
          <p:cNvSpPr txBox="1">
            <a:spLocks/>
          </p:cNvSpPr>
          <p:nvPr/>
        </p:nvSpPr>
        <p:spPr>
          <a:xfrm>
            <a:off x="752559" y="1160218"/>
            <a:ext cx="9191838" cy="26936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da-DK"/>
            </a:defPPr>
            <a:lvl1pPr marL="0" indent="0" algn="r" defTabSz="914400" rtl="0" eaLnBrk="1" latinLnBrk="0" hangingPunct="1">
              <a:buNone/>
              <a:defRPr sz="1200" kern="1200" baseline="0">
                <a:solidFill>
                  <a:schemeClr val="tx1">
                    <a:tint val="75000"/>
                  </a:schemeClr>
                </a:solidFill>
                <a:latin typeface="Source Sans Pro Light" panose="020B0403030403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Source Sans Pro Light" panose="020B0403030403020204" pitchFamily="34" charset="0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Source Sans Pro Light" panose="020B0403030403020204" pitchFamily="34" charset="0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Source Sans Pro Light" panose="020B0403030403020204" pitchFamily="34" charset="0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Source Sans Pro Light" panose="020B0403030403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sz="1400" dirty="0">
              <a:solidFill>
                <a:srgbClr val="FF0000"/>
              </a:solidFill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  <p:sp>
        <p:nvSpPr>
          <p:cNvPr id="9" name="Rectangle 28">
            <a:extLst>
              <a:ext uri="{FF2B5EF4-FFF2-40B4-BE49-F238E27FC236}">
                <a16:creationId xmlns:a16="http://schemas.microsoft.com/office/drawing/2014/main" id="{1A319AB5-2248-034D-A753-E5345A740589}"/>
              </a:ext>
            </a:extLst>
          </p:cNvPr>
          <p:cNvSpPr/>
          <p:nvPr/>
        </p:nvSpPr>
        <p:spPr>
          <a:xfrm>
            <a:off x="1999774" y="2730791"/>
            <a:ext cx="7307826" cy="21698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lvl="1" indent="-285750">
              <a:lnSpc>
                <a:spcPct val="150000"/>
              </a:lnSpc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6"/>
                </a:solidFill>
                <a:latin typeface="FoundrySans-Normal" charset="0"/>
                <a:ea typeface="FoundrySans-Normal" charset="0"/>
                <a:cs typeface="FoundrySans-Normal" charset="0"/>
              </a:rPr>
              <a:t>Why do we want to do the study?</a:t>
            </a:r>
          </a:p>
          <a:p>
            <a:pPr marL="742950" lvl="1" indent="-285750">
              <a:lnSpc>
                <a:spcPct val="150000"/>
              </a:lnSpc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6"/>
                </a:solidFill>
                <a:latin typeface="FoundrySans-Normal" charset="0"/>
                <a:ea typeface="FoundrySans-Normal" charset="0"/>
                <a:cs typeface="FoundrySans-Normal" charset="0"/>
              </a:rPr>
              <a:t>How would the corresponding trial look like?</a:t>
            </a:r>
          </a:p>
          <a:p>
            <a:pPr marL="742950" lvl="1" indent="-285750">
              <a:lnSpc>
                <a:spcPct val="150000"/>
              </a:lnSpc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6"/>
                </a:solidFill>
                <a:latin typeface="FoundrySans-Normal" charset="0"/>
                <a:ea typeface="FoundrySans-Normal" charset="0"/>
                <a:cs typeface="FoundrySans-Normal" charset="0"/>
              </a:rPr>
              <a:t>Which population is relevant to study?</a:t>
            </a:r>
          </a:p>
          <a:p>
            <a:pPr marL="742950" lvl="1" indent="-285750">
              <a:lnSpc>
                <a:spcPct val="150000"/>
              </a:lnSpc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6"/>
                </a:solidFill>
                <a:latin typeface="FoundrySans-Normal" charset="0"/>
                <a:ea typeface="FoundrySans-Normal" charset="0"/>
                <a:cs typeface="FoundrySans-Normal" charset="0"/>
              </a:rPr>
              <a:t>What is the outcome? How do we define it?</a:t>
            </a:r>
          </a:p>
          <a:p>
            <a:pPr marL="742950" lvl="1" indent="-285750">
              <a:lnSpc>
                <a:spcPct val="150000"/>
              </a:lnSpc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6"/>
                </a:solidFill>
                <a:latin typeface="FoundrySans-Normal" charset="0"/>
                <a:ea typeface="FoundrySans-Normal" charset="0"/>
                <a:cs typeface="FoundrySans-Normal" charset="0"/>
              </a:rPr>
              <a:t>What is the exposure? How do we measure it?</a:t>
            </a:r>
          </a:p>
        </p:txBody>
      </p:sp>
    </p:spTree>
    <p:extLst>
      <p:ext uri="{BB962C8B-B14F-4D97-AF65-F5344CB8AC3E}">
        <p14:creationId xmlns:p14="http://schemas.microsoft.com/office/powerpoint/2010/main" val="2484102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45450" y="6219798"/>
            <a:ext cx="519205" cy="519205"/>
          </a:xfrm>
          <a:prstGeom prst="rect">
            <a:avLst/>
          </a:prstGeom>
          <a:effectLst>
            <a:outerShdw blurRad="63500" sx="88000" sy="88000" algn="ctr" rotWithShape="0">
              <a:prstClr val="black">
                <a:alpha val="40000"/>
              </a:prstClr>
            </a:outerShdw>
          </a:effectLst>
        </p:spPr>
      </p:pic>
      <p:sp>
        <p:nvSpPr>
          <p:cNvPr id="5" name="Rectangle 1">
            <a:extLst>
              <a:ext uri="{FF2B5EF4-FFF2-40B4-BE49-F238E27FC236}">
                <a16:creationId xmlns:a16="http://schemas.microsoft.com/office/drawing/2014/main" id="{C3813F05-8EA6-C249-A9A5-BF0DFCBDAAED}"/>
              </a:ext>
            </a:extLst>
          </p:cNvPr>
          <p:cNvSpPr/>
          <p:nvPr/>
        </p:nvSpPr>
        <p:spPr>
          <a:xfrm rot="10800000">
            <a:off x="1" y="-1"/>
            <a:ext cx="12192000" cy="2244436"/>
          </a:xfrm>
          <a:custGeom>
            <a:avLst/>
            <a:gdLst>
              <a:gd name="connsiteX0" fmla="*/ 0 w 12192000"/>
              <a:gd name="connsiteY0" fmla="*/ 0 h 1803400"/>
              <a:gd name="connsiteX1" fmla="*/ 12192000 w 12192000"/>
              <a:gd name="connsiteY1" fmla="*/ 0 h 1803400"/>
              <a:gd name="connsiteX2" fmla="*/ 12192000 w 12192000"/>
              <a:gd name="connsiteY2" fmla="*/ 1803400 h 1803400"/>
              <a:gd name="connsiteX3" fmla="*/ 0 w 12192000"/>
              <a:gd name="connsiteY3" fmla="*/ 1803400 h 1803400"/>
              <a:gd name="connsiteX4" fmla="*/ 0 w 12192000"/>
              <a:gd name="connsiteY4" fmla="*/ 0 h 1803400"/>
              <a:gd name="connsiteX0" fmla="*/ 0 w 12192000"/>
              <a:gd name="connsiteY0" fmla="*/ 615142 h 1803400"/>
              <a:gd name="connsiteX1" fmla="*/ 12192000 w 12192000"/>
              <a:gd name="connsiteY1" fmla="*/ 0 h 1803400"/>
              <a:gd name="connsiteX2" fmla="*/ 12192000 w 12192000"/>
              <a:gd name="connsiteY2" fmla="*/ 1803400 h 1803400"/>
              <a:gd name="connsiteX3" fmla="*/ 0 w 12192000"/>
              <a:gd name="connsiteY3" fmla="*/ 1803400 h 1803400"/>
              <a:gd name="connsiteX4" fmla="*/ 0 w 12192000"/>
              <a:gd name="connsiteY4" fmla="*/ 615142 h 1803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1803400">
                <a:moveTo>
                  <a:pt x="0" y="615142"/>
                </a:moveTo>
                <a:lnTo>
                  <a:pt x="12192000" y="0"/>
                </a:lnTo>
                <a:lnTo>
                  <a:pt x="12192000" y="1803400"/>
                </a:lnTo>
                <a:lnTo>
                  <a:pt x="0" y="1803400"/>
                </a:lnTo>
                <a:lnTo>
                  <a:pt x="0" y="615142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80332590-1583-384F-A9C3-2436667A0AA1}"/>
              </a:ext>
            </a:extLst>
          </p:cNvPr>
          <p:cNvSpPr txBox="1">
            <a:spLocks/>
          </p:cNvSpPr>
          <p:nvPr/>
        </p:nvSpPr>
        <p:spPr>
          <a:xfrm>
            <a:off x="734363" y="673863"/>
            <a:ext cx="9210034" cy="48635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da-DK"/>
            </a:defPPr>
            <a:lvl1pPr marL="0" indent="0" algn="ctr" defTabSz="914400" rtl="0" eaLnBrk="1" latinLnBrk="0" hangingPunct="1">
              <a:buNone/>
              <a:defRPr sz="3200" kern="1200" baseline="0">
                <a:solidFill>
                  <a:schemeClr val="tx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defRPr>
            </a:lvl1pPr>
            <a:lvl2pPr marL="457200" algn="l" defTabSz="914400" rtl="0" eaLnBrk="1" latinLnBrk="0" hangingPunct="1">
              <a:defRPr sz="3200" kern="1200">
                <a:solidFill>
                  <a:schemeClr val="tx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defRPr>
            </a:lvl2pPr>
            <a:lvl3pPr marL="914400" algn="l" defTabSz="914400" rtl="0" eaLnBrk="1" latinLnBrk="0" hangingPunct="1">
              <a:defRPr sz="3200" kern="1200">
                <a:solidFill>
                  <a:schemeClr val="tx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defRPr>
            </a:lvl3pPr>
            <a:lvl4pPr marL="1371600" algn="l" defTabSz="914400" rtl="0" eaLnBrk="1" latinLnBrk="0" hangingPunct="1">
              <a:defRPr sz="3200" kern="1200">
                <a:solidFill>
                  <a:schemeClr val="tx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defRPr>
            </a:lvl4pPr>
            <a:lvl5pPr marL="1828800" algn="l" defTabSz="914400" rtl="0" eaLnBrk="1" latinLnBrk="0" hangingPunct="1">
              <a:defRPr sz="3200" kern="1200">
                <a:solidFill>
                  <a:schemeClr val="tx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3600" dirty="0">
                <a:solidFill>
                  <a:schemeClr val="accent6"/>
                </a:solidFill>
                <a:latin typeface="FoundrySans-Normal" charset="0"/>
                <a:ea typeface="FoundrySans-Normal" charset="0"/>
                <a:cs typeface="FoundrySans-Normal" charset="0"/>
              </a:rPr>
              <a:t>Which population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FCB37BEE-8945-9E4F-ADFB-330E7D1BB6D3}"/>
              </a:ext>
            </a:extLst>
          </p:cNvPr>
          <p:cNvSpPr txBox="1">
            <a:spLocks/>
          </p:cNvSpPr>
          <p:nvPr/>
        </p:nvSpPr>
        <p:spPr>
          <a:xfrm>
            <a:off x="752559" y="1160218"/>
            <a:ext cx="9191838" cy="26936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da-DK"/>
            </a:defPPr>
            <a:lvl1pPr marL="0" indent="0" algn="r" defTabSz="914400" rtl="0" eaLnBrk="1" latinLnBrk="0" hangingPunct="1">
              <a:buNone/>
              <a:defRPr sz="1200" kern="1200" baseline="0">
                <a:solidFill>
                  <a:schemeClr val="tx1">
                    <a:tint val="75000"/>
                  </a:schemeClr>
                </a:solidFill>
                <a:latin typeface="Source Sans Pro Light" panose="020B0403030403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Source Sans Pro Light" panose="020B0403030403020204" pitchFamily="34" charset="0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Source Sans Pro Light" panose="020B0403030403020204" pitchFamily="34" charset="0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Source Sans Pro Light" panose="020B0403030403020204" pitchFamily="34" charset="0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Source Sans Pro Light" panose="020B0403030403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sz="1400" dirty="0">
              <a:solidFill>
                <a:srgbClr val="FF0000"/>
              </a:solidFill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  <p:sp>
        <p:nvSpPr>
          <p:cNvPr id="9" name="Rectangle 28">
            <a:extLst>
              <a:ext uri="{FF2B5EF4-FFF2-40B4-BE49-F238E27FC236}">
                <a16:creationId xmlns:a16="http://schemas.microsoft.com/office/drawing/2014/main" id="{1A319AB5-2248-034D-A753-E5345A740589}"/>
              </a:ext>
            </a:extLst>
          </p:cNvPr>
          <p:cNvSpPr/>
          <p:nvPr/>
        </p:nvSpPr>
        <p:spPr>
          <a:xfrm>
            <a:off x="1999774" y="2730791"/>
            <a:ext cx="7307826" cy="25423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lvl="1" indent="-285750">
              <a:lnSpc>
                <a:spcPct val="150000"/>
              </a:lnSpc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6"/>
                </a:solidFill>
                <a:latin typeface="FoundrySans-Normal" charset="0"/>
                <a:ea typeface="FoundrySans-Normal" charset="0"/>
                <a:cs typeface="FoundrySans-Normal" charset="0"/>
              </a:rPr>
              <a:t>Entire population</a:t>
            </a:r>
          </a:p>
          <a:p>
            <a:pPr marL="742950" lvl="1" indent="-285750">
              <a:lnSpc>
                <a:spcPct val="150000"/>
              </a:lnSpc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6"/>
                </a:solidFill>
                <a:latin typeface="FoundrySans-Normal" charset="0"/>
                <a:ea typeface="FoundrySans-Normal" charset="0"/>
                <a:cs typeface="FoundrySans-Normal" charset="0"/>
              </a:rPr>
              <a:t>A particular subgroup</a:t>
            </a:r>
          </a:p>
          <a:p>
            <a:pPr marL="1200150" lvl="2" indent="-285750">
              <a:lnSpc>
                <a:spcPct val="150000"/>
              </a:lnSpc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6"/>
                </a:solidFill>
                <a:latin typeface="FoundrySans-Normal" charset="0"/>
                <a:ea typeface="FoundrySans-Normal" charset="0"/>
                <a:cs typeface="FoundrySans-Normal" charset="0"/>
              </a:rPr>
              <a:t>Restricted on sex or age</a:t>
            </a:r>
          </a:p>
          <a:p>
            <a:pPr marL="1200150" lvl="2" indent="-285750">
              <a:lnSpc>
                <a:spcPct val="150000"/>
              </a:lnSpc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6"/>
                </a:solidFill>
                <a:latin typeface="FoundrySans-Normal" charset="0"/>
                <a:ea typeface="FoundrySans-Normal" charset="0"/>
                <a:cs typeface="FoundrySans-Normal" charset="0"/>
              </a:rPr>
              <a:t>Some disease (e.g. cancer)</a:t>
            </a:r>
          </a:p>
          <a:p>
            <a:pPr marL="1200150" lvl="2" indent="-285750">
              <a:lnSpc>
                <a:spcPct val="150000"/>
              </a:lnSpc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6"/>
                </a:solidFill>
                <a:latin typeface="FoundrySans-Normal" charset="0"/>
                <a:ea typeface="FoundrySans-Normal" charset="0"/>
                <a:cs typeface="FoundrySans-Normal" charset="0"/>
              </a:rPr>
              <a:t>Users of a particular class of drugs (active comparator study – e.g. studying different antihistamines)</a:t>
            </a:r>
          </a:p>
        </p:txBody>
      </p:sp>
    </p:spTree>
    <p:extLst>
      <p:ext uri="{BB962C8B-B14F-4D97-AF65-F5344CB8AC3E}">
        <p14:creationId xmlns:p14="http://schemas.microsoft.com/office/powerpoint/2010/main" val="3071802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 nodePh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 nodePh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 nodePh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 nodePh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45450" y="6219798"/>
            <a:ext cx="519205" cy="519205"/>
          </a:xfrm>
          <a:prstGeom prst="rect">
            <a:avLst/>
          </a:prstGeom>
          <a:effectLst>
            <a:outerShdw blurRad="63500" sx="88000" sy="88000" algn="ctr" rotWithShape="0">
              <a:prstClr val="black">
                <a:alpha val="40000"/>
              </a:prstClr>
            </a:outerShdw>
          </a:effectLst>
        </p:spPr>
      </p:pic>
      <p:sp>
        <p:nvSpPr>
          <p:cNvPr id="5" name="Rectangle 1">
            <a:extLst>
              <a:ext uri="{FF2B5EF4-FFF2-40B4-BE49-F238E27FC236}">
                <a16:creationId xmlns:a16="http://schemas.microsoft.com/office/drawing/2014/main" id="{C3813F05-8EA6-C249-A9A5-BF0DFCBDAAED}"/>
              </a:ext>
            </a:extLst>
          </p:cNvPr>
          <p:cNvSpPr/>
          <p:nvPr/>
        </p:nvSpPr>
        <p:spPr>
          <a:xfrm rot="10800000">
            <a:off x="1" y="-1"/>
            <a:ext cx="12192000" cy="2244436"/>
          </a:xfrm>
          <a:custGeom>
            <a:avLst/>
            <a:gdLst>
              <a:gd name="connsiteX0" fmla="*/ 0 w 12192000"/>
              <a:gd name="connsiteY0" fmla="*/ 0 h 1803400"/>
              <a:gd name="connsiteX1" fmla="*/ 12192000 w 12192000"/>
              <a:gd name="connsiteY1" fmla="*/ 0 h 1803400"/>
              <a:gd name="connsiteX2" fmla="*/ 12192000 w 12192000"/>
              <a:gd name="connsiteY2" fmla="*/ 1803400 h 1803400"/>
              <a:gd name="connsiteX3" fmla="*/ 0 w 12192000"/>
              <a:gd name="connsiteY3" fmla="*/ 1803400 h 1803400"/>
              <a:gd name="connsiteX4" fmla="*/ 0 w 12192000"/>
              <a:gd name="connsiteY4" fmla="*/ 0 h 1803400"/>
              <a:gd name="connsiteX0" fmla="*/ 0 w 12192000"/>
              <a:gd name="connsiteY0" fmla="*/ 615142 h 1803400"/>
              <a:gd name="connsiteX1" fmla="*/ 12192000 w 12192000"/>
              <a:gd name="connsiteY1" fmla="*/ 0 h 1803400"/>
              <a:gd name="connsiteX2" fmla="*/ 12192000 w 12192000"/>
              <a:gd name="connsiteY2" fmla="*/ 1803400 h 1803400"/>
              <a:gd name="connsiteX3" fmla="*/ 0 w 12192000"/>
              <a:gd name="connsiteY3" fmla="*/ 1803400 h 1803400"/>
              <a:gd name="connsiteX4" fmla="*/ 0 w 12192000"/>
              <a:gd name="connsiteY4" fmla="*/ 615142 h 1803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1803400">
                <a:moveTo>
                  <a:pt x="0" y="615142"/>
                </a:moveTo>
                <a:lnTo>
                  <a:pt x="12192000" y="0"/>
                </a:lnTo>
                <a:lnTo>
                  <a:pt x="12192000" y="1803400"/>
                </a:lnTo>
                <a:lnTo>
                  <a:pt x="0" y="1803400"/>
                </a:lnTo>
                <a:lnTo>
                  <a:pt x="0" y="615142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80332590-1583-384F-A9C3-2436667A0AA1}"/>
              </a:ext>
            </a:extLst>
          </p:cNvPr>
          <p:cNvSpPr txBox="1">
            <a:spLocks/>
          </p:cNvSpPr>
          <p:nvPr/>
        </p:nvSpPr>
        <p:spPr>
          <a:xfrm>
            <a:off x="734363" y="673863"/>
            <a:ext cx="9210034" cy="48635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da-DK"/>
            </a:defPPr>
            <a:lvl1pPr marL="0" indent="0" algn="ctr" defTabSz="914400" rtl="0" eaLnBrk="1" latinLnBrk="0" hangingPunct="1">
              <a:buNone/>
              <a:defRPr sz="3200" kern="1200" baseline="0">
                <a:solidFill>
                  <a:schemeClr val="tx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defRPr>
            </a:lvl1pPr>
            <a:lvl2pPr marL="457200" algn="l" defTabSz="914400" rtl="0" eaLnBrk="1" latinLnBrk="0" hangingPunct="1">
              <a:defRPr sz="3200" kern="1200">
                <a:solidFill>
                  <a:schemeClr val="tx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defRPr>
            </a:lvl2pPr>
            <a:lvl3pPr marL="914400" algn="l" defTabSz="914400" rtl="0" eaLnBrk="1" latinLnBrk="0" hangingPunct="1">
              <a:defRPr sz="3200" kern="1200">
                <a:solidFill>
                  <a:schemeClr val="tx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defRPr>
            </a:lvl3pPr>
            <a:lvl4pPr marL="1371600" algn="l" defTabSz="914400" rtl="0" eaLnBrk="1" latinLnBrk="0" hangingPunct="1">
              <a:defRPr sz="3200" kern="1200">
                <a:solidFill>
                  <a:schemeClr val="tx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defRPr>
            </a:lvl4pPr>
            <a:lvl5pPr marL="1828800" algn="l" defTabSz="914400" rtl="0" eaLnBrk="1" latinLnBrk="0" hangingPunct="1">
              <a:defRPr sz="3200" kern="1200">
                <a:solidFill>
                  <a:schemeClr val="tx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3600" dirty="0">
                <a:solidFill>
                  <a:schemeClr val="accent6"/>
                </a:solidFill>
                <a:latin typeface="FoundrySans-Normal" charset="0"/>
                <a:ea typeface="FoundrySans-Normal" charset="0"/>
                <a:cs typeface="FoundrySans-Normal" charset="0"/>
              </a:rPr>
              <a:t>Definition of exposure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FCB37BEE-8945-9E4F-ADFB-330E7D1BB6D3}"/>
              </a:ext>
            </a:extLst>
          </p:cNvPr>
          <p:cNvSpPr txBox="1">
            <a:spLocks/>
          </p:cNvSpPr>
          <p:nvPr/>
        </p:nvSpPr>
        <p:spPr>
          <a:xfrm>
            <a:off x="752559" y="1160218"/>
            <a:ext cx="9191838" cy="26936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da-DK"/>
            </a:defPPr>
            <a:lvl1pPr marL="0" indent="0" algn="r" defTabSz="914400" rtl="0" eaLnBrk="1" latinLnBrk="0" hangingPunct="1">
              <a:buNone/>
              <a:defRPr sz="1200" kern="1200" baseline="0">
                <a:solidFill>
                  <a:schemeClr val="tx1">
                    <a:tint val="75000"/>
                  </a:schemeClr>
                </a:solidFill>
                <a:latin typeface="Source Sans Pro Light" panose="020B0403030403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Source Sans Pro Light" panose="020B0403030403020204" pitchFamily="34" charset="0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Source Sans Pro Light" panose="020B0403030403020204" pitchFamily="34" charset="0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Source Sans Pro Light" panose="020B0403030403020204" pitchFamily="34" charset="0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Source Sans Pro Light" panose="020B0403030403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sz="1400" dirty="0">
              <a:solidFill>
                <a:srgbClr val="FF0000"/>
              </a:solidFill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  <p:sp>
        <p:nvSpPr>
          <p:cNvPr id="9" name="Rectangle 28">
            <a:extLst>
              <a:ext uri="{FF2B5EF4-FFF2-40B4-BE49-F238E27FC236}">
                <a16:creationId xmlns:a16="http://schemas.microsoft.com/office/drawing/2014/main" id="{1A319AB5-2248-034D-A753-E5345A740589}"/>
              </a:ext>
            </a:extLst>
          </p:cNvPr>
          <p:cNvSpPr/>
          <p:nvPr/>
        </p:nvSpPr>
        <p:spPr>
          <a:xfrm>
            <a:off x="1999774" y="2730791"/>
            <a:ext cx="7307826" cy="30008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lvl="1" indent="-285750">
              <a:lnSpc>
                <a:spcPct val="150000"/>
              </a:lnSpc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6"/>
                </a:solidFill>
                <a:latin typeface="FoundrySans-Normal" charset="0"/>
                <a:ea typeface="FoundrySans-Normal" charset="0"/>
                <a:cs typeface="FoundrySans-Normal" charset="0"/>
              </a:rPr>
              <a:t>Typically based on registry data (or other databases)</a:t>
            </a:r>
          </a:p>
          <a:p>
            <a:pPr marL="742950" lvl="1" indent="-285750">
              <a:lnSpc>
                <a:spcPct val="150000"/>
              </a:lnSpc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6"/>
                </a:solidFill>
                <a:latin typeface="FoundrySans-Normal" charset="0"/>
                <a:ea typeface="FoundrySans-Normal" charset="0"/>
                <a:cs typeface="FoundrySans-Normal" charset="0"/>
              </a:rPr>
              <a:t>Prescription registry</a:t>
            </a:r>
          </a:p>
          <a:p>
            <a:pPr marL="1200150" lvl="2" indent="-285750">
              <a:lnSpc>
                <a:spcPct val="150000"/>
              </a:lnSpc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6"/>
                </a:solidFill>
                <a:latin typeface="FoundrySans-Normal" charset="0"/>
                <a:ea typeface="FoundrySans-Normal" charset="0"/>
                <a:cs typeface="FoundrySans-Normal" charset="0"/>
              </a:rPr>
              <a:t>Dates for filled prescriptions</a:t>
            </a:r>
          </a:p>
          <a:p>
            <a:pPr marL="1200150" lvl="2" indent="-285750">
              <a:lnSpc>
                <a:spcPct val="150000"/>
              </a:lnSpc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6"/>
                </a:solidFill>
                <a:latin typeface="FoundrySans-Normal" charset="0"/>
                <a:ea typeface="FoundrySans-Normal" charset="0"/>
                <a:cs typeface="FoundrySans-Normal" charset="0"/>
              </a:rPr>
              <a:t>Amount &amp; type</a:t>
            </a:r>
          </a:p>
          <a:p>
            <a:pPr marL="742950" lvl="1" indent="-285750">
              <a:lnSpc>
                <a:spcPct val="150000"/>
              </a:lnSpc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6"/>
                </a:solidFill>
                <a:latin typeface="FoundrySans-Normal" charset="0"/>
                <a:ea typeface="FoundrySans-Normal" charset="0"/>
                <a:cs typeface="FoundrySans-Normal" charset="0"/>
              </a:rPr>
              <a:t>Two primary approaches</a:t>
            </a:r>
          </a:p>
          <a:p>
            <a:pPr marL="1200150" lvl="2" indent="-285750">
              <a:lnSpc>
                <a:spcPct val="150000"/>
              </a:lnSpc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6"/>
                </a:solidFill>
                <a:latin typeface="FoundrySans-Normal" charset="0"/>
                <a:ea typeface="FoundrySans-Normal" charset="0"/>
                <a:cs typeface="FoundrySans-Normal" charset="0"/>
              </a:rPr>
              <a:t>Time-fixed</a:t>
            </a:r>
          </a:p>
          <a:p>
            <a:pPr marL="1200150" lvl="2" indent="-285750">
              <a:lnSpc>
                <a:spcPct val="150000"/>
              </a:lnSpc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6"/>
                </a:solidFill>
                <a:latin typeface="FoundrySans-Normal" charset="0"/>
                <a:ea typeface="FoundrySans-Normal" charset="0"/>
                <a:cs typeface="FoundrySans-Normal" charset="0"/>
              </a:rPr>
              <a:t>Time-varying</a:t>
            </a:r>
          </a:p>
        </p:txBody>
      </p:sp>
    </p:spTree>
    <p:extLst>
      <p:ext uri="{BB962C8B-B14F-4D97-AF65-F5344CB8AC3E}">
        <p14:creationId xmlns:p14="http://schemas.microsoft.com/office/powerpoint/2010/main" val="536873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45450" y="6219798"/>
            <a:ext cx="519205" cy="519205"/>
          </a:xfrm>
          <a:prstGeom prst="rect">
            <a:avLst/>
          </a:prstGeom>
          <a:effectLst>
            <a:outerShdw blurRad="63500" sx="88000" sy="88000" algn="ctr" rotWithShape="0">
              <a:prstClr val="black">
                <a:alpha val="40000"/>
              </a:prstClr>
            </a:outerShdw>
          </a:effectLst>
        </p:spPr>
      </p:pic>
      <p:sp>
        <p:nvSpPr>
          <p:cNvPr id="5" name="Rectangle 1">
            <a:extLst>
              <a:ext uri="{FF2B5EF4-FFF2-40B4-BE49-F238E27FC236}">
                <a16:creationId xmlns:a16="http://schemas.microsoft.com/office/drawing/2014/main" id="{C3813F05-8EA6-C249-A9A5-BF0DFCBDAAED}"/>
              </a:ext>
            </a:extLst>
          </p:cNvPr>
          <p:cNvSpPr/>
          <p:nvPr/>
        </p:nvSpPr>
        <p:spPr>
          <a:xfrm rot="10800000">
            <a:off x="1" y="-1"/>
            <a:ext cx="12192000" cy="2244436"/>
          </a:xfrm>
          <a:custGeom>
            <a:avLst/>
            <a:gdLst>
              <a:gd name="connsiteX0" fmla="*/ 0 w 12192000"/>
              <a:gd name="connsiteY0" fmla="*/ 0 h 1803400"/>
              <a:gd name="connsiteX1" fmla="*/ 12192000 w 12192000"/>
              <a:gd name="connsiteY1" fmla="*/ 0 h 1803400"/>
              <a:gd name="connsiteX2" fmla="*/ 12192000 w 12192000"/>
              <a:gd name="connsiteY2" fmla="*/ 1803400 h 1803400"/>
              <a:gd name="connsiteX3" fmla="*/ 0 w 12192000"/>
              <a:gd name="connsiteY3" fmla="*/ 1803400 h 1803400"/>
              <a:gd name="connsiteX4" fmla="*/ 0 w 12192000"/>
              <a:gd name="connsiteY4" fmla="*/ 0 h 1803400"/>
              <a:gd name="connsiteX0" fmla="*/ 0 w 12192000"/>
              <a:gd name="connsiteY0" fmla="*/ 615142 h 1803400"/>
              <a:gd name="connsiteX1" fmla="*/ 12192000 w 12192000"/>
              <a:gd name="connsiteY1" fmla="*/ 0 h 1803400"/>
              <a:gd name="connsiteX2" fmla="*/ 12192000 w 12192000"/>
              <a:gd name="connsiteY2" fmla="*/ 1803400 h 1803400"/>
              <a:gd name="connsiteX3" fmla="*/ 0 w 12192000"/>
              <a:gd name="connsiteY3" fmla="*/ 1803400 h 1803400"/>
              <a:gd name="connsiteX4" fmla="*/ 0 w 12192000"/>
              <a:gd name="connsiteY4" fmla="*/ 615142 h 1803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1803400">
                <a:moveTo>
                  <a:pt x="0" y="615142"/>
                </a:moveTo>
                <a:lnTo>
                  <a:pt x="12192000" y="0"/>
                </a:lnTo>
                <a:lnTo>
                  <a:pt x="12192000" y="1803400"/>
                </a:lnTo>
                <a:lnTo>
                  <a:pt x="0" y="1803400"/>
                </a:lnTo>
                <a:lnTo>
                  <a:pt x="0" y="615142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80332590-1583-384F-A9C3-2436667A0AA1}"/>
              </a:ext>
            </a:extLst>
          </p:cNvPr>
          <p:cNvSpPr txBox="1">
            <a:spLocks/>
          </p:cNvSpPr>
          <p:nvPr/>
        </p:nvSpPr>
        <p:spPr>
          <a:xfrm>
            <a:off x="734363" y="673863"/>
            <a:ext cx="9210034" cy="48635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da-DK"/>
            </a:defPPr>
            <a:lvl1pPr marL="0" indent="0" algn="ctr" defTabSz="914400" rtl="0" eaLnBrk="1" latinLnBrk="0" hangingPunct="1">
              <a:buNone/>
              <a:defRPr sz="3200" kern="1200" baseline="0">
                <a:solidFill>
                  <a:schemeClr val="tx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defRPr>
            </a:lvl1pPr>
            <a:lvl2pPr marL="457200" algn="l" defTabSz="914400" rtl="0" eaLnBrk="1" latinLnBrk="0" hangingPunct="1">
              <a:defRPr sz="3200" kern="1200">
                <a:solidFill>
                  <a:schemeClr val="tx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defRPr>
            </a:lvl2pPr>
            <a:lvl3pPr marL="914400" algn="l" defTabSz="914400" rtl="0" eaLnBrk="1" latinLnBrk="0" hangingPunct="1">
              <a:defRPr sz="3200" kern="1200">
                <a:solidFill>
                  <a:schemeClr val="tx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defRPr>
            </a:lvl3pPr>
            <a:lvl4pPr marL="1371600" algn="l" defTabSz="914400" rtl="0" eaLnBrk="1" latinLnBrk="0" hangingPunct="1">
              <a:defRPr sz="3200" kern="1200">
                <a:solidFill>
                  <a:schemeClr val="tx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defRPr>
            </a:lvl4pPr>
            <a:lvl5pPr marL="1828800" algn="l" defTabSz="914400" rtl="0" eaLnBrk="1" latinLnBrk="0" hangingPunct="1">
              <a:defRPr sz="3200" kern="1200">
                <a:solidFill>
                  <a:schemeClr val="tx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3600" dirty="0">
                <a:solidFill>
                  <a:schemeClr val="accent6"/>
                </a:solidFill>
                <a:latin typeface="FoundrySans-Normal" charset="0"/>
                <a:ea typeface="FoundrySans-Normal" charset="0"/>
                <a:cs typeface="FoundrySans-Normal" charset="0"/>
              </a:rPr>
              <a:t>Outline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FCB37BEE-8945-9E4F-ADFB-330E7D1BB6D3}"/>
              </a:ext>
            </a:extLst>
          </p:cNvPr>
          <p:cNvSpPr txBox="1">
            <a:spLocks/>
          </p:cNvSpPr>
          <p:nvPr/>
        </p:nvSpPr>
        <p:spPr>
          <a:xfrm>
            <a:off x="752559" y="1160218"/>
            <a:ext cx="9191838" cy="26936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da-DK"/>
            </a:defPPr>
            <a:lvl1pPr marL="0" indent="0" algn="r" defTabSz="914400" rtl="0" eaLnBrk="1" latinLnBrk="0" hangingPunct="1">
              <a:buNone/>
              <a:defRPr sz="1200" kern="1200" baseline="0">
                <a:solidFill>
                  <a:schemeClr val="tx1">
                    <a:tint val="75000"/>
                  </a:schemeClr>
                </a:solidFill>
                <a:latin typeface="Source Sans Pro Light" panose="020B0403030403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Source Sans Pro Light" panose="020B0403030403020204" pitchFamily="34" charset="0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Source Sans Pro Light" panose="020B0403030403020204" pitchFamily="34" charset="0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Source Sans Pro Light" panose="020B0403030403020204" pitchFamily="34" charset="0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Source Sans Pro Light" panose="020B0403030403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sz="1400" dirty="0">
              <a:solidFill>
                <a:srgbClr val="FF0000"/>
              </a:solidFill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  <p:sp>
        <p:nvSpPr>
          <p:cNvPr id="8" name="Rectangle 28"/>
          <p:cNvSpPr/>
          <p:nvPr/>
        </p:nvSpPr>
        <p:spPr>
          <a:xfrm>
            <a:off x="2261176" y="2554329"/>
            <a:ext cx="7307826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6"/>
                </a:solidFill>
                <a:latin typeface="FoundrySans-Normal" charset="0"/>
                <a:ea typeface="FoundrySans-Normal" charset="0"/>
                <a:cs typeface="FoundrySans-Normal" charset="0"/>
              </a:rPr>
              <a:t>Randomized controlled trial</a:t>
            </a:r>
          </a:p>
          <a:p>
            <a:pPr marL="285750" indent="-285750">
              <a:lnSpc>
                <a:spcPct val="150000"/>
              </a:lnSpc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6"/>
                </a:solidFill>
                <a:latin typeface="FoundrySans-Normal" charset="0"/>
                <a:ea typeface="FoundrySans-Normal" charset="0"/>
                <a:cs typeface="FoundrySans-Normal" charset="0"/>
              </a:rPr>
              <a:t>Cohort studies (prognosis)</a:t>
            </a:r>
          </a:p>
          <a:p>
            <a:pPr marL="285750" indent="-285750">
              <a:lnSpc>
                <a:spcPct val="150000"/>
              </a:lnSpc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6"/>
                </a:solidFill>
                <a:latin typeface="FoundrySans-Normal" charset="0"/>
                <a:ea typeface="FoundrySans-Normal" charset="0"/>
                <a:cs typeface="FoundrySans-Normal" charset="0"/>
              </a:rPr>
              <a:t>Nested case-control studies (risk)</a:t>
            </a:r>
          </a:p>
          <a:p>
            <a:pPr marL="285750" indent="-285750">
              <a:lnSpc>
                <a:spcPct val="150000"/>
              </a:lnSpc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6"/>
                </a:solidFill>
                <a:latin typeface="FoundrySans-Normal" charset="0"/>
                <a:ea typeface="FoundrySans-Normal" charset="0"/>
                <a:cs typeface="FoundrySans-Normal" charset="0"/>
              </a:rPr>
              <a:t>Other designs</a:t>
            </a:r>
          </a:p>
          <a:p>
            <a:pPr marL="285750" indent="-285750">
              <a:lnSpc>
                <a:spcPct val="150000"/>
              </a:lnSpc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endParaRPr lang="en-US" dirty="0">
              <a:solidFill>
                <a:schemeClr val="accent6"/>
              </a:solidFill>
              <a:latin typeface="FoundrySans-Normal" charset="0"/>
              <a:ea typeface="FoundrySans-Normal" charset="0"/>
              <a:cs typeface="FoundrySans-Normal" charset="0"/>
            </a:endParaRPr>
          </a:p>
          <a:p>
            <a:pPr>
              <a:lnSpc>
                <a:spcPct val="150000"/>
              </a:lnSpc>
              <a:buClr>
                <a:schemeClr val="accent1"/>
              </a:buClr>
              <a:buSzPct val="100000"/>
            </a:pPr>
            <a:endParaRPr lang="en-US" dirty="0">
              <a:solidFill>
                <a:schemeClr val="accent6"/>
              </a:solidFill>
              <a:latin typeface="FoundrySans-Normal" charset="0"/>
              <a:ea typeface="FoundrySans-Normal" charset="0"/>
              <a:cs typeface="FoundrySans-Normal" charset="0"/>
            </a:endParaRPr>
          </a:p>
          <a:p>
            <a:pPr marL="285750" indent="-285750">
              <a:lnSpc>
                <a:spcPct val="150000"/>
              </a:lnSpc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endParaRPr lang="en-US" dirty="0">
              <a:solidFill>
                <a:schemeClr val="accent6"/>
              </a:solidFill>
              <a:latin typeface="FoundrySans-Normal" charset="0"/>
              <a:ea typeface="FoundrySans-Normal" charset="0"/>
              <a:cs typeface="FoundrySans-Normal" charset="0"/>
            </a:endParaRPr>
          </a:p>
          <a:p>
            <a:pPr marL="742950" lvl="1" indent="-285750">
              <a:lnSpc>
                <a:spcPct val="150000"/>
              </a:lnSpc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endParaRPr lang="en-US" dirty="0">
              <a:solidFill>
                <a:schemeClr val="accent6"/>
              </a:solidFill>
              <a:latin typeface="FoundrySans-Normal" charset="0"/>
              <a:ea typeface="FoundrySans-Normal" charset="0"/>
              <a:cs typeface="FoundrySans-Norm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563792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45450" y="6219798"/>
            <a:ext cx="519205" cy="519205"/>
          </a:xfrm>
          <a:prstGeom prst="rect">
            <a:avLst/>
          </a:prstGeom>
          <a:effectLst>
            <a:outerShdw blurRad="63500" sx="88000" sy="88000" algn="ctr" rotWithShape="0">
              <a:prstClr val="black">
                <a:alpha val="40000"/>
              </a:prstClr>
            </a:outerShdw>
          </a:effectLst>
        </p:spPr>
      </p:pic>
      <p:sp>
        <p:nvSpPr>
          <p:cNvPr id="5" name="Rectangle 1">
            <a:extLst>
              <a:ext uri="{FF2B5EF4-FFF2-40B4-BE49-F238E27FC236}">
                <a16:creationId xmlns:a16="http://schemas.microsoft.com/office/drawing/2014/main" id="{C3813F05-8EA6-C249-A9A5-BF0DFCBDAAED}"/>
              </a:ext>
            </a:extLst>
          </p:cNvPr>
          <p:cNvSpPr/>
          <p:nvPr/>
        </p:nvSpPr>
        <p:spPr>
          <a:xfrm rot="10800000">
            <a:off x="1" y="-1"/>
            <a:ext cx="12192000" cy="2244436"/>
          </a:xfrm>
          <a:custGeom>
            <a:avLst/>
            <a:gdLst>
              <a:gd name="connsiteX0" fmla="*/ 0 w 12192000"/>
              <a:gd name="connsiteY0" fmla="*/ 0 h 1803400"/>
              <a:gd name="connsiteX1" fmla="*/ 12192000 w 12192000"/>
              <a:gd name="connsiteY1" fmla="*/ 0 h 1803400"/>
              <a:gd name="connsiteX2" fmla="*/ 12192000 w 12192000"/>
              <a:gd name="connsiteY2" fmla="*/ 1803400 h 1803400"/>
              <a:gd name="connsiteX3" fmla="*/ 0 w 12192000"/>
              <a:gd name="connsiteY3" fmla="*/ 1803400 h 1803400"/>
              <a:gd name="connsiteX4" fmla="*/ 0 w 12192000"/>
              <a:gd name="connsiteY4" fmla="*/ 0 h 1803400"/>
              <a:gd name="connsiteX0" fmla="*/ 0 w 12192000"/>
              <a:gd name="connsiteY0" fmla="*/ 615142 h 1803400"/>
              <a:gd name="connsiteX1" fmla="*/ 12192000 w 12192000"/>
              <a:gd name="connsiteY1" fmla="*/ 0 h 1803400"/>
              <a:gd name="connsiteX2" fmla="*/ 12192000 w 12192000"/>
              <a:gd name="connsiteY2" fmla="*/ 1803400 h 1803400"/>
              <a:gd name="connsiteX3" fmla="*/ 0 w 12192000"/>
              <a:gd name="connsiteY3" fmla="*/ 1803400 h 1803400"/>
              <a:gd name="connsiteX4" fmla="*/ 0 w 12192000"/>
              <a:gd name="connsiteY4" fmla="*/ 615142 h 1803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1803400">
                <a:moveTo>
                  <a:pt x="0" y="615142"/>
                </a:moveTo>
                <a:lnTo>
                  <a:pt x="12192000" y="0"/>
                </a:lnTo>
                <a:lnTo>
                  <a:pt x="12192000" y="1803400"/>
                </a:lnTo>
                <a:lnTo>
                  <a:pt x="0" y="1803400"/>
                </a:lnTo>
                <a:lnTo>
                  <a:pt x="0" y="615142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80332590-1583-384F-A9C3-2436667A0AA1}"/>
              </a:ext>
            </a:extLst>
          </p:cNvPr>
          <p:cNvSpPr txBox="1">
            <a:spLocks/>
          </p:cNvSpPr>
          <p:nvPr/>
        </p:nvSpPr>
        <p:spPr>
          <a:xfrm>
            <a:off x="734363" y="673863"/>
            <a:ext cx="9210034" cy="48635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da-DK"/>
            </a:defPPr>
            <a:lvl1pPr marL="0" indent="0" algn="ctr" defTabSz="914400" rtl="0" eaLnBrk="1" latinLnBrk="0" hangingPunct="1">
              <a:buNone/>
              <a:defRPr sz="3200" kern="1200" baseline="0">
                <a:solidFill>
                  <a:schemeClr val="tx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defRPr>
            </a:lvl1pPr>
            <a:lvl2pPr marL="457200" algn="l" defTabSz="914400" rtl="0" eaLnBrk="1" latinLnBrk="0" hangingPunct="1">
              <a:defRPr sz="3200" kern="1200">
                <a:solidFill>
                  <a:schemeClr val="tx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defRPr>
            </a:lvl2pPr>
            <a:lvl3pPr marL="914400" algn="l" defTabSz="914400" rtl="0" eaLnBrk="1" latinLnBrk="0" hangingPunct="1">
              <a:defRPr sz="3200" kern="1200">
                <a:solidFill>
                  <a:schemeClr val="tx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defRPr>
            </a:lvl3pPr>
            <a:lvl4pPr marL="1371600" algn="l" defTabSz="914400" rtl="0" eaLnBrk="1" latinLnBrk="0" hangingPunct="1">
              <a:defRPr sz="3200" kern="1200">
                <a:solidFill>
                  <a:schemeClr val="tx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defRPr>
            </a:lvl4pPr>
            <a:lvl5pPr marL="1828800" algn="l" defTabSz="914400" rtl="0" eaLnBrk="1" latinLnBrk="0" hangingPunct="1">
              <a:defRPr sz="3200" kern="1200">
                <a:solidFill>
                  <a:schemeClr val="tx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3600" dirty="0">
                <a:solidFill>
                  <a:schemeClr val="accent6"/>
                </a:solidFill>
                <a:latin typeface="FoundrySans-Normal" charset="0"/>
                <a:ea typeface="FoundrySans-Normal" charset="0"/>
                <a:cs typeface="FoundrySans-Normal" charset="0"/>
              </a:rPr>
              <a:t>Time fixed exposure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FCB37BEE-8945-9E4F-ADFB-330E7D1BB6D3}"/>
              </a:ext>
            </a:extLst>
          </p:cNvPr>
          <p:cNvSpPr txBox="1">
            <a:spLocks/>
          </p:cNvSpPr>
          <p:nvPr/>
        </p:nvSpPr>
        <p:spPr>
          <a:xfrm>
            <a:off x="752559" y="1160218"/>
            <a:ext cx="9191838" cy="26936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da-DK"/>
            </a:defPPr>
            <a:lvl1pPr marL="0" indent="0" algn="r" defTabSz="914400" rtl="0" eaLnBrk="1" latinLnBrk="0" hangingPunct="1">
              <a:buNone/>
              <a:defRPr sz="1200" kern="1200" baseline="0">
                <a:solidFill>
                  <a:schemeClr val="tx1">
                    <a:tint val="75000"/>
                  </a:schemeClr>
                </a:solidFill>
                <a:latin typeface="Source Sans Pro Light" panose="020B0403030403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Source Sans Pro Light" panose="020B0403030403020204" pitchFamily="34" charset="0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Source Sans Pro Light" panose="020B0403030403020204" pitchFamily="34" charset="0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Source Sans Pro Light" panose="020B0403030403020204" pitchFamily="34" charset="0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Source Sans Pro Light" panose="020B0403030403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sz="1400" dirty="0">
              <a:solidFill>
                <a:srgbClr val="FF0000"/>
              </a:solidFill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  <p:cxnSp>
        <p:nvCxnSpPr>
          <p:cNvPr id="8" name="Lige pilforbindelse 7"/>
          <p:cNvCxnSpPr/>
          <p:nvPr/>
        </p:nvCxnSpPr>
        <p:spPr>
          <a:xfrm>
            <a:off x="1432560" y="4114800"/>
            <a:ext cx="8625840" cy="0"/>
          </a:xfrm>
          <a:prstGeom prst="straightConnector1">
            <a:avLst/>
          </a:prstGeom>
          <a:ln w="508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Lige forbindelse 10"/>
          <p:cNvCxnSpPr/>
          <p:nvPr/>
        </p:nvCxnSpPr>
        <p:spPr>
          <a:xfrm>
            <a:off x="3322320" y="3794760"/>
            <a:ext cx="0" cy="71628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kstfelt 11"/>
          <p:cNvSpPr txBox="1"/>
          <p:nvPr/>
        </p:nvSpPr>
        <p:spPr>
          <a:xfrm>
            <a:off x="2942105" y="4516967"/>
            <a:ext cx="17145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2400" dirty="0"/>
              <a:t>Cancer</a:t>
            </a:r>
          </a:p>
        </p:txBody>
      </p:sp>
      <p:sp>
        <p:nvSpPr>
          <p:cNvPr id="13" name="Højre klammeparentes 12"/>
          <p:cNvSpPr/>
          <p:nvPr/>
        </p:nvSpPr>
        <p:spPr>
          <a:xfrm rot="16200000">
            <a:off x="3867150" y="2586991"/>
            <a:ext cx="586740" cy="1676400"/>
          </a:xfrm>
          <a:prstGeom prst="rightBrac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cxnSp>
        <p:nvCxnSpPr>
          <p:cNvPr id="15" name="Lige forbindelse 14"/>
          <p:cNvCxnSpPr/>
          <p:nvPr/>
        </p:nvCxnSpPr>
        <p:spPr>
          <a:xfrm>
            <a:off x="4998720" y="3794760"/>
            <a:ext cx="0" cy="71628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kstfelt 15"/>
          <p:cNvSpPr txBox="1"/>
          <p:nvPr/>
        </p:nvSpPr>
        <p:spPr>
          <a:xfrm>
            <a:off x="4318300" y="4516968"/>
            <a:ext cx="20421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2400" dirty="0"/>
              <a:t>Start of FU</a:t>
            </a:r>
          </a:p>
        </p:txBody>
      </p:sp>
      <p:sp>
        <p:nvSpPr>
          <p:cNvPr id="17" name="Tekstfelt 16"/>
          <p:cNvSpPr txBox="1"/>
          <p:nvPr/>
        </p:nvSpPr>
        <p:spPr>
          <a:xfrm>
            <a:off x="2942105" y="2453329"/>
            <a:ext cx="2436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2400" dirty="0" err="1"/>
              <a:t>Exposure</a:t>
            </a:r>
            <a:r>
              <a:rPr lang="da-DK" sz="2400" dirty="0"/>
              <a:t> </a:t>
            </a:r>
            <a:r>
              <a:rPr lang="da-DK" sz="2400" dirty="0" err="1"/>
              <a:t>window</a:t>
            </a:r>
            <a:endParaRPr lang="da-DK" sz="2400" dirty="0"/>
          </a:p>
        </p:txBody>
      </p:sp>
      <p:sp>
        <p:nvSpPr>
          <p:cNvPr id="18" name="Højre klammeparentes 17"/>
          <p:cNvSpPr/>
          <p:nvPr/>
        </p:nvSpPr>
        <p:spPr>
          <a:xfrm rot="10800000">
            <a:off x="5452110" y="1892591"/>
            <a:ext cx="586740" cy="1676400"/>
          </a:xfrm>
          <a:prstGeom prst="rightBrac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9" name="Tekstfelt 18"/>
          <p:cNvSpPr txBox="1"/>
          <p:nvPr/>
        </p:nvSpPr>
        <p:spPr>
          <a:xfrm>
            <a:off x="6096001" y="2130625"/>
            <a:ext cx="243683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2400" dirty="0" err="1"/>
              <a:t>Use</a:t>
            </a:r>
            <a:r>
              <a:rPr lang="da-DK" sz="2400" dirty="0"/>
              <a:t>/Non-</a:t>
            </a:r>
            <a:r>
              <a:rPr lang="da-DK" sz="2400" dirty="0" err="1"/>
              <a:t>use</a:t>
            </a:r>
            <a:endParaRPr lang="da-DK" sz="2400" dirty="0"/>
          </a:p>
          <a:p>
            <a:r>
              <a:rPr lang="da-DK" sz="2400" dirty="0" err="1"/>
              <a:t>Amount</a:t>
            </a:r>
            <a:endParaRPr lang="da-DK" sz="2400" dirty="0"/>
          </a:p>
          <a:p>
            <a:r>
              <a:rPr lang="da-DK" sz="2400" dirty="0"/>
              <a:t>Type etc.</a:t>
            </a:r>
          </a:p>
        </p:txBody>
      </p:sp>
      <p:sp>
        <p:nvSpPr>
          <p:cNvPr id="20" name="Tekstfelt 19"/>
          <p:cNvSpPr txBox="1"/>
          <p:nvPr/>
        </p:nvSpPr>
        <p:spPr>
          <a:xfrm>
            <a:off x="10149840" y="3883967"/>
            <a:ext cx="20421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2400" dirty="0"/>
              <a:t>Death</a:t>
            </a:r>
          </a:p>
        </p:txBody>
      </p:sp>
    </p:spTree>
    <p:extLst>
      <p:ext uri="{BB962C8B-B14F-4D97-AF65-F5344CB8AC3E}">
        <p14:creationId xmlns:p14="http://schemas.microsoft.com/office/powerpoint/2010/main" val="2931154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 animBg="1"/>
      <p:bldP spid="16" grpId="0"/>
      <p:bldP spid="17" grpId="0"/>
      <p:bldP spid="18" grpId="0" animBg="1"/>
      <p:bldP spid="19" grpId="0"/>
      <p:bldP spid="2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45450" y="6219798"/>
            <a:ext cx="519205" cy="519205"/>
          </a:xfrm>
          <a:prstGeom prst="rect">
            <a:avLst/>
          </a:prstGeom>
          <a:effectLst>
            <a:outerShdw blurRad="63500" sx="88000" sy="88000" algn="ctr" rotWithShape="0">
              <a:prstClr val="black">
                <a:alpha val="40000"/>
              </a:prstClr>
            </a:outerShdw>
          </a:effectLst>
        </p:spPr>
      </p:pic>
      <p:sp>
        <p:nvSpPr>
          <p:cNvPr id="5" name="Rectangle 1">
            <a:extLst>
              <a:ext uri="{FF2B5EF4-FFF2-40B4-BE49-F238E27FC236}">
                <a16:creationId xmlns:a16="http://schemas.microsoft.com/office/drawing/2014/main" id="{C3813F05-8EA6-C249-A9A5-BF0DFCBDAAED}"/>
              </a:ext>
            </a:extLst>
          </p:cNvPr>
          <p:cNvSpPr/>
          <p:nvPr/>
        </p:nvSpPr>
        <p:spPr>
          <a:xfrm rot="10800000">
            <a:off x="1" y="-1"/>
            <a:ext cx="12192000" cy="2244436"/>
          </a:xfrm>
          <a:custGeom>
            <a:avLst/>
            <a:gdLst>
              <a:gd name="connsiteX0" fmla="*/ 0 w 12192000"/>
              <a:gd name="connsiteY0" fmla="*/ 0 h 1803400"/>
              <a:gd name="connsiteX1" fmla="*/ 12192000 w 12192000"/>
              <a:gd name="connsiteY1" fmla="*/ 0 h 1803400"/>
              <a:gd name="connsiteX2" fmla="*/ 12192000 w 12192000"/>
              <a:gd name="connsiteY2" fmla="*/ 1803400 h 1803400"/>
              <a:gd name="connsiteX3" fmla="*/ 0 w 12192000"/>
              <a:gd name="connsiteY3" fmla="*/ 1803400 h 1803400"/>
              <a:gd name="connsiteX4" fmla="*/ 0 w 12192000"/>
              <a:gd name="connsiteY4" fmla="*/ 0 h 1803400"/>
              <a:gd name="connsiteX0" fmla="*/ 0 w 12192000"/>
              <a:gd name="connsiteY0" fmla="*/ 615142 h 1803400"/>
              <a:gd name="connsiteX1" fmla="*/ 12192000 w 12192000"/>
              <a:gd name="connsiteY1" fmla="*/ 0 h 1803400"/>
              <a:gd name="connsiteX2" fmla="*/ 12192000 w 12192000"/>
              <a:gd name="connsiteY2" fmla="*/ 1803400 h 1803400"/>
              <a:gd name="connsiteX3" fmla="*/ 0 w 12192000"/>
              <a:gd name="connsiteY3" fmla="*/ 1803400 h 1803400"/>
              <a:gd name="connsiteX4" fmla="*/ 0 w 12192000"/>
              <a:gd name="connsiteY4" fmla="*/ 615142 h 1803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1803400">
                <a:moveTo>
                  <a:pt x="0" y="615142"/>
                </a:moveTo>
                <a:lnTo>
                  <a:pt x="12192000" y="0"/>
                </a:lnTo>
                <a:lnTo>
                  <a:pt x="12192000" y="1803400"/>
                </a:lnTo>
                <a:lnTo>
                  <a:pt x="0" y="1803400"/>
                </a:lnTo>
                <a:lnTo>
                  <a:pt x="0" y="615142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80332590-1583-384F-A9C3-2436667A0AA1}"/>
              </a:ext>
            </a:extLst>
          </p:cNvPr>
          <p:cNvSpPr txBox="1">
            <a:spLocks/>
          </p:cNvSpPr>
          <p:nvPr/>
        </p:nvSpPr>
        <p:spPr>
          <a:xfrm>
            <a:off x="734363" y="673863"/>
            <a:ext cx="9210034" cy="48635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da-DK"/>
            </a:defPPr>
            <a:lvl1pPr marL="0" indent="0" algn="ctr" defTabSz="914400" rtl="0" eaLnBrk="1" latinLnBrk="0" hangingPunct="1">
              <a:buNone/>
              <a:defRPr sz="3200" kern="1200" baseline="0">
                <a:solidFill>
                  <a:schemeClr val="tx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defRPr>
            </a:lvl1pPr>
            <a:lvl2pPr marL="457200" algn="l" defTabSz="914400" rtl="0" eaLnBrk="1" latinLnBrk="0" hangingPunct="1">
              <a:defRPr sz="3200" kern="1200">
                <a:solidFill>
                  <a:schemeClr val="tx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defRPr>
            </a:lvl2pPr>
            <a:lvl3pPr marL="914400" algn="l" defTabSz="914400" rtl="0" eaLnBrk="1" latinLnBrk="0" hangingPunct="1">
              <a:defRPr sz="3200" kern="1200">
                <a:solidFill>
                  <a:schemeClr val="tx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defRPr>
            </a:lvl3pPr>
            <a:lvl4pPr marL="1371600" algn="l" defTabSz="914400" rtl="0" eaLnBrk="1" latinLnBrk="0" hangingPunct="1">
              <a:defRPr sz="3200" kern="1200">
                <a:solidFill>
                  <a:schemeClr val="tx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defRPr>
            </a:lvl4pPr>
            <a:lvl5pPr marL="1828800" algn="l" defTabSz="914400" rtl="0" eaLnBrk="1" latinLnBrk="0" hangingPunct="1">
              <a:defRPr sz="3200" kern="1200">
                <a:solidFill>
                  <a:schemeClr val="tx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3600" dirty="0">
                <a:solidFill>
                  <a:schemeClr val="accent6"/>
                </a:solidFill>
                <a:latin typeface="FoundrySans-Normal" charset="0"/>
                <a:ea typeface="FoundrySans-Normal" charset="0"/>
                <a:cs typeface="FoundrySans-Normal" charset="0"/>
              </a:rPr>
              <a:t>Time-varying exposure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FCB37BEE-8945-9E4F-ADFB-330E7D1BB6D3}"/>
              </a:ext>
            </a:extLst>
          </p:cNvPr>
          <p:cNvSpPr txBox="1">
            <a:spLocks/>
          </p:cNvSpPr>
          <p:nvPr/>
        </p:nvSpPr>
        <p:spPr>
          <a:xfrm>
            <a:off x="752559" y="1160218"/>
            <a:ext cx="9191838" cy="26936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da-DK"/>
            </a:defPPr>
            <a:lvl1pPr marL="0" indent="0" algn="r" defTabSz="914400" rtl="0" eaLnBrk="1" latinLnBrk="0" hangingPunct="1">
              <a:buNone/>
              <a:defRPr sz="1200" kern="1200" baseline="0">
                <a:solidFill>
                  <a:schemeClr val="tx1">
                    <a:tint val="75000"/>
                  </a:schemeClr>
                </a:solidFill>
                <a:latin typeface="Source Sans Pro Light" panose="020B0403030403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Source Sans Pro Light" panose="020B0403030403020204" pitchFamily="34" charset="0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Source Sans Pro Light" panose="020B0403030403020204" pitchFamily="34" charset="0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Source Sans Pro Light" panose="020B0403030403020204" pitchFamily="34" charset="0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Source Sans Pro Light" panose="020B0403030403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sz="1400" dirty="0">
              <a:solidFill>
                <a:srgbClr val="FF0000"/>
              </a:solidFill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  <p:cxnSp>
        <p:nvCxnSpPr>
          <p:cNvPr id="3" name="Lige forbindelse 2"/>
          <p:cNvCxnSpPr>
            <a:cxnSpLocks/>
          </p:cNvCxnSpPr>
          <p:nvPr/>
        </p:nvCxnSpPr>
        <p:spPr>
          <a:xfrm>
            <a:off x="1857026" y="4843762"/>
            <a:ext cx="8298799" cy="65581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5" name="Group 1391">
            <a:extLst>
              <a:ext uri="{FF2B5EF4-FFF2-40B4-BE49-F238E27FC236}">
                <a16:creationId xmlns:a16="http://schemas.microsoft.com/office/drawing/2014/main" id="{512DED03-06B1-5047-BDBD-712F60651499}"/>
              </a:ext>
            </a:extLst>
          </p:cNvPr>
          <p:cNvGrpSpPr/>
          <p:nvPr/>
        </p:nvGrpSpPr>
        <p:grpSpPr>
          <a:xfrm>
            <a:off x="3493262" y="2581574"/>
            <a:ext cx="292100" cy="290512"/>
            <a:chOff x="8391525" y="3579813"/>
            <a:chExt cx="292100" cy="290512"/>
          </a:xfrm>
          <a:solidFill>
            <a:schemeClr val="accent6"/>
          </a:solidFill>
        </p:grpSpPr>
        <p:sp>
          <p:nvSpPr>
            <p:cNvPr id="26" name="Freeform 1211">
              <a:extLst>
                <a:ext uri="{FF2B5EF4-FFF2-40B4-BE49-F238E27FC236}">
                  <a16:creationId xmlns:a16="http://schemas.microsoft.com/office/drawing/2014/main" id="{6435D141-8903-CD40-BF8D-DCF2603B750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516938" y="3579813"/>
              <a:ext cx="166687" cy="290512"/>
            </a:xfrm>
            <a:custGeom>
              <a:avLst/>
              <a:gdLst>
                <a:gd name="T0" fmla="*/ 321 w 461"/>
                <a:gd name="T1" fmla="*/ 22 h 807"/>
                <a:gd name="T2" fmla="*/ 350 w 461"/>
                <a:gd name="T3" fmla="*/ 22 h 807"/>
                <a:gd name="T4" fmla="*/ 321 w 461"/>
                <a:gd name="T5" fmla="*/ 196 h 807"/>
                <a:gd name="T6" fmla="*/ 109 w 461"/>
                <a:gd name="T7" fmla="*/ 22 h 807"/>
                <a:gd name="T8" fmla="*/ 109 w 461"/>
                <a:gd name="T9" fmla="*/ 22 h 807"/>
                <a:gd name="T10" fmla="*/ 140 w 461"/>
                <a:gd name="T11" fmla="*/ 196 h 807"/>
                <a:gd name="T12" fmla="*/ 109 w 461"/>
                <a:gd name="T13" fmla="*/ 22 h 807"/>
                <a:gd name="T14" fmla="*/ 268 w 461"/>
                <a:gd name="T15" fmla="*/ 22 h 807"/>
                <a:gd name="T16" fmla="*/ 297 w 461"/>
                <a:gd name="T17" fmla="*/ 22 h 807"/>
                <a:gd name="T18" fmla="*/ 268 w 461"/>
                <a:gd name="T19" fmla="*/ 196 h 807"/>
                <a:gd name="T20" fmla="*/ 192 w 461"/>
                <a:gd name="T21" fmla="*/ 196 h 807"/>
                <a:gd name="T22" fmla="*/ 192 w 461"/>
                <a:gd name="T23" fmla="*/ 196 h 807"/>
                <a:gd name="T24" fmla="*/ 162 w 461"/>
                <a:gd name="T25" fmla="*/ 22 h 807"/>
                <a:gd name="T26" fmla="*/ 192 w 461"/>
                <a:gd name="T27" fmla="*/ 196 h 807"/>
                <a:gd name="T28" fmla="*/ 216 w 461"/>
                <a:gd name="T29" fmla="*/ 22 h 807"/>
                <a:gd name="T30" fmla="*/ 245 w 461"/>
                <a:gd name="T31" fmla="*/ 22 h 807"/>
                <a:gd name="T32" fmla="*/ 216 w 461"/>
                <a:gd name="T33" fmla="*/ 196 h 807"/>
                <a:gd name="T34" fmla="*/ 377 w 461"/>
                <a:gd name="T35" fmla="*/ 196 h 807"/>
                <a:gd name="T36" fmla="*/ 377 w 461"/>
                <a:gd name="T37" fmla="*/ 196 h 807"/>
                <a:gd name="T38" fmla="*/ 374 w 461"/>
                <a:gd name="T39" fmla="*/ 11 h 807"/>
                <a:gd name="T40" fmla="*/ 363 w 461"/>
                <a:gd name="T41" fmla="*/ 0 h 807"/>
                <a:gd name="T42" fmla="*/ 98 w 461"/>
                <a:gd name="T43" fmla="*/ 0 h 807"/>
                <a:gd name="T44" fmla="*/ 85 w 461"/>
                <a:gd name="T45" fmla="*/ 11 h 807"/>
                <a:gd name="T46" fmla="*/ 85 w 461"/>
                <a:gd name="T47" fmla="*/ 196 h 807"/>
                <a:gd name="T48" fmla="*/ 83 w 461"/>
                <a:gd name="T49" fmla="*/ 196 h 807"/>
                <a:gd name="T50" fmla="*/ 0 w 461"/>
                <a:gd name="T51" fmla="*/ 280 h 807"/>
                <a:gd name="T52" fmla="*/ 0 w 461"/>
                <a:gd name="T53" fmla="*/ 322 h 807"/>
                <a:gd name="T54" fmla="*/ 23 w 461"/>
                <a:gd name="T55" fmla="*/ 322 h 807"/>
                <a:gd name="T56" fmla="*/ 23 w 461"/>
                <a:gd name="T57" fmla="*/ 280 h 807"/>
                <a:gd name="T58" fmla="*/ 83 w 461"/>
                <a:gd name="T59" fmla="*/ 220 h 807"/>
                <a:gd name="T60" fmla="*/ 98 w 461"/>
                <a:gd name="T61" fmla="*/ 220 h 807"/>
                <a:gd name="T62" fmla="*/ 377 w 461"/>
                <a:gd name="T63" fmla="*/ 220 h 807"/>
                <a:gd name="T64" fmla="*/ 437 w 461"/>
                <a:gd name="T65" fmla="*/ 280 h 807"/>
                <a:gd name="T66" fmla="*/ 437 w 461"/>
                <a:gd name="T67" fmla="*/ 722 h 807"/>
                <a:gd name="T68" fmla="*/ 377 w 461"/>
                <a:gd name="T69" fmla="*/ 782 h 807"/>
                <a:gd name="T70" fmla="*/ 83 w 461"/>
                <a:gd name="T71" fmla="*/ 782 h 807"/>
                <a:gd name="T72" fmla="*/ 71 w 461"/>
                <a:gd name="T73" fmla="*/ 793 h 807"/>
                <a:gd name="T74" fmla="*/ 83 w 461"/>
                <a:gd name="T75" fmla="*/ 806 h 807"/>
                <a:gd name="T76" fmla="*/ 377 w 461"/>
                <a:gd name="T77" fmla="*/ 806 h 807"/>
                <a:gd name="T78" fmla="*/ 460 w 461"/>
                <a:gd name="T79" fmla="*/ 722 h 807"/>
                <a:gd name="T80" fmla="*/ 460 w 461"/>
                <a:gd name="T81" fmla="*/ 280 h 8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61" h="807">
                  <a:moveTo>
                    <a:pt x="321" y="22"/>
                  </a:moveTo>
                  <a:lnTo>
                    <a:pt x="321" y="22"/>
                  </a:lnTo>
                  <a:lnTo>
                    <a:pt x="321" y="22"/>
                  </a:lnTo>
                  <a:lnTo>
                    <a:pt x="350" y="22"/>
                  </a:lnTo>
                  <a:lnTo>
                    <a:pt x="350" y="196"/>
                  </a:lnTo>
                  <a:lnTo>
                    <a:pt x="321" y="196"/>
                  </a:lnTo>
                  <a:lnTo>
                    <a:pt x="321" y="22"/>
                  </a:lnTo>
                  <a:close/>
                  <a:moveTo>
                    <a:pt x="109" y="22"/>
                  </a:moveTo>
                  <a:lnTo>
                    <a:pt x="109" y="22"/>
                  </a:lnTo>
                  <a:lnTo>
                    <a:pt x="109" y="22"/>
                  </a:lnTo>
                  <a:lnTo>
                    <a:pt x="140" y="22"/>
                  </a:lnTo>
                  <a:lnTo>
                    <a:pt x="140" y="196"/>
                  </a:lnTo>
                  <a:lnTo>
                    <a:pt x="109" y="196"/>
                  </a:lnTo>
                  <a:lnTo>
                    <a:pt x="109" y="22"/>
                  </a:lnTo>
                  <a:close/>
                  <a:moveTo>
                    <a:pt x="268" y="22"/>
                  </a:moveTo>
                  <a:lnTo>
                    <a:pt x="268" y="22"/>
                  </a:lnTo>
                  <a:lnTo>
                    <a:pt x="268" y="22"/>
                  </a:lnTo>
                  <a:lnTo>
                    <a:pt x="297" y="22"/>
                  </a:lnTo>
                  <a:lnTo>
                    <a:pt x="297" y="196"/>
                  </a:lnTo>
                  <a:lnTo>
                    <a:pt x="268" y="196"/>
                  </a:lnTo>
                  <a:lnTo>
                    <a:pt x="268" y="22"/>
                  </a:lnTo>
                  <a:close/>
                  <a:moveTo>
                    <a:pt x="192" y="196"/>
                  </a:moveTo>
                  <a:lnTo>
                    <a:pt x="192" y="196"/>
                  </a:lnTo>
                  <a:lnTo>
                    <a:pt x="192" y="196"/>
                  </a:lnTo>
                  <a:lnTo>
                    <a:pt x="162" y="196"/>
                  </a:lnTo>
                  <a:lnTo>
                    <a:pt x="162" y="22"/>
                  </a:lnTo>
                  <a:lnTo>
                    <a:pt x="192" y="22"/>
                  </a:lnTo>
                  <a:lnTo>
                    <a:pt x="192" y="196"/>
                  </a:lnTo>
                  <a:close/>
                  <a:moveTo>
                    <a:pt x="216" y="22"/>
                  </a:moveTo>
                  <a:lnTo>
                    <a:pt x="216" y="22"/>
                  </a:lnTo>
                  <a:lnTo>
                    <a:pt x="216" y="22"/>
                  </a:lnTo>
                  <a:lnTo>
                    <a:pt x="245" y="22"/>
                  </a:lnTo>
                  <a:lnTo>
                    <a:pt x="245" y="196"/>
                  </a:lnTo>
                  <a:lnTo>
                    <a:pt x="216" y="196"/>
                  </a:lnTo>
                  <a:lnTo>
                    <a:pt x="216" y="22"/>
                  </a:lnTo>
                  <a:close/>
                  <a:moveTo>
                    <a:pt x="377" y="196"/>
                  </a:moveTo>
                  <a:lnTo>
                    <a:pt x="377" y="196"/>
                  </a:lnTo>
                  <a:lnTo>
                    <a:pt x="377" y="196"/>
                  </a:lnTo>
                  <a:lnTo>
                    <a:pt x="374" y="196"/>
                  </a:lnTo>
                  <a:lnTo>
                    <a:pt x="374" y="11"/>
                  </a:lnTo>
                  <a:lnTo>
                    <a:pt x="374" y="11"/>
                  </a:lnTo>
                  <a:cubicBezTo>
                    <a:pt x="374" y="4"/>
                    <a:pt x="368" y="0"/>
                    <a:pt x="363" y="0"/>
                  </a:cubicBezTo>
                  <a:lnTo>
                    <a:pt x="363" y="0"/>
                  </a:lnTo>
                  <a:lnTo>
                    <a:pt x="98" y="0"/>
                  </a:lnTo>
                  <a:lnTo>
                    <a:pt x="98" y="0"/>
                  </a:lnTo>
                  <a:cubicBezTo>
                    <a:pt x="91" y="0"/>
                    <a:pt x="85" y="4"/>
                    <a:pt x="85" y="11"/>
                  </a:cubicBezTo>
                  <a:lnTo>
                    <a:pt x="85" y="11"/>
                  </a:lnTo>
                  <a:lnTo>
                    <a:pt x="85" y="196"/>
                  </a:lnTo>
                  <a:lnTo>
                    <a:pt x="83" y="196"/>
                  </a:lnTo>
                  <a:lnTo>
                    <a:pt x="83" y="196"/>
                  </a:lnTo>
                  <a:cubicBezTo>
                    <a:pt x="38" y="196"/>
                    <a:pt x="0" y="234"/>
                    <a:pt x="0" y="280"/>
                  </a:cubicBezTo>
                  <a:lnTo>
                    <a:pt x="0" y="280"/>
                  </a:lnTo>
                  <a:lnTo>
                    <a:pt x="0" y="322"/>
                  </a:lnTo>
                  <a:lnTo>
                    <a:pt x="0" y="322"/>
                  </a:lnTo>
                  <a:cubicBezTo>
                    <a:pt x="0" y="329"/>
                    <a:pt x="5" y="335"/>
                    <a:pt x="11" y="335"/>
                  </a:cubicBezTo>
                  <a:cubicBezTo>
                    <a:pt x="18" y="335"/>
                    <a:pt x="23" y="329"/>
                    <a:pt x="23" y="322"/>
                  </a:cubicBezTo>
                  <a:lnTo>
                    <a:pt x="23" y="322"/>
                  </a:lnTo>
                  <a:lnTo>
                    <a:pt x="23" y="280"/>
                  </a:lnTo>
                  <a:lnTo>
                    <a:pt x="23" y="280"/>
                  </a:lnTo>
                  <a:cubicBezTo>
                    <a:pt x="23" y="246"/>
                    <a:pt x="50" y="220"/>
                    <a:pt x="83" y="220"/>
                  </a:cubicBezTo>
                  <a:lnTo>
                    <a:pt x="83" y="220"/>
                  </a:lnTo>
                  <a:lnTo>
                    <a:pt x="98" y="220"/>
                  </a:lnTo>
                  <a:lnTo>
                    <a:pt x="363" y="220"/>
                  </a:lnTo>
                  <a:lnTo>
                    <a:pt x="377" y="220"/>
                  </a:lnTo>
                  <a:lnTo>
                    <a:pt x="377" y="220"/>
                  </a:lnTo>
                  <a:cubicBezTo>
                    <a:pt x="409" y="220"/>
                    <a:pt x="437" y="246"/>
                    <a:pt x="437" y="280"/>
                  </a:cubicBezTo>
                  <a:lnTo>
                    <a:pt x="437" y="280"/>
                  </a:lnTo>
                  <a:lnTo>
                    <a:pt x="437" y="722"/>
                  </a:lnTo>
                  <a:lnTo>
                    <a:pt x="437" y="722"/>
                  </a:lnTo>
                  <a:cubicBezTo>
                    <a:pt x="437" y="756"/>
                    <a:pt x="409" y="782"/>
                    <a:pt x="377" y="782"/>
                  </a:cubicBezTo>
                  <a:lnTo>
                    <a:pt x="377" y="782"/>
                  </a:lnTo>
                  <a:lnTo>
                    <a:pt x="83" y="782"/>
                  </a:lnTo>
                  <a:lnTo>
                    <a:pt x="83" y="782"/>
                  </a:lnTo>
                  <a:cubicBezTo>
                    <a:pt x="77" y="782"/>
                    <a:pt x="71" y="788"/>
                    <a:pt x="71" y="793"/>
                  </a:cubicBezTo>
                  <a:cubicBezTo>
                    <a:pt x="71" y="801"/>
                    <a:pt x="77" y="806"/>
                    <a:pt x="83" y="806"/>
                  </a:cubicBezTo>
                  <a:lnTo>
                    <a:pt x="83" y="806"/>
                  </a:lnTo>
                  <a:lnTo>
                    <a:pt x="377" y="806"/>
                  </a:lnTo>
                  <a:lnTo>
                    <a:pt x="377" y="806"/>
                  </a:lnTo>
                  <a:cubicBezTo>
                    <a:pt x="424" y="806"/>
                    <a:pt x="460" y="768"/>
                    <a:pt x="460" y="722"/>
                  </a:cubicBezTo>
                  <a:lnTo>
                    <a:pt x="460" y="722"/>
                  </a:lnTo>
                  <a:lnTo>
                    <a:pt x="460" y="280"/>
                  </a:lnTo>
                  <a:lnTo>
                    <a:pt x="460" y="280"/>
                  </a:lnTo>
                  <a:cubicBezTo>
                    <a:pt x="460" y="234"/>
                    <a:pt x="424" y="196"/>
                    <a:pt x="377" y="196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a-DK"/>
            </a:p>
          </p:txBody>
        </p:sp>
        <p:sp>
          <p:nvSpPr>
            <p:cNvPr id="27" name="Freeform 1212">
              <a:extLst>
                <a:ext uri="{FF2B5EF4-FFF2-40B4-BE49-F238E27FC236}">
                  <a16:creationId xmlns:a16="http://schemas.microsoft.com/office/drawing/2014/main" id="{07D3AFEE-FD0F-AC4E-8281-1CCC591B09C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559800" y="3716338"/>
              <a:ext cx="77788" cy="103187"/>
            </a:xfrm>
            <a:custGeom>
              <a:avLst/>
              <a:gdLst>
                <a:gd name="T0" fmla="*/ 125 w 216"/>
                <a:gd name="T1" fmla="*/ 264 h 287"/>
                <a:gd name="T2" fmla="*/ 125 w 216"/>
                <a:gd name="T3" fmla="*/ 264 h 287"/>
                <a:gd name="T4" fmla="*/ 125 w 216"/>
                <a:gd name="T5" fmla="*/ 264 h 287"/>
                <a:gd name="T6" fmla="*/ 125 w 216"/>
                <a:gd name="T7" fmla="*/ 264 h 287"/>
                <a:gd name="T8" fmla="*/ 114 w 216"/>
                <a:gd name="T9" fmla="*/ 275 h 287"/>
                <a:gd name="T10" fmla="*/ 125 w 216"/>
                <a:gd name="T11" fmla="*/ 286 h 287"/>
                <a:gd name="T12" fmla="*/ 125 w 216"/>
                <a:gd name="T13" fmla="*/ 286 h 287"/>
                <a:gd name="T14" fmla="*/ 202 w 216"/>
                <a:gd name="T15" fmla="*/ 286 h 287"/>
                <a:gd name="T16" fmla="*/ 202 w 216"/>
                <a:gd name="T17" fmla="*/ 286 h 287"/>
                <a:gd name="T18" fmla="*/ 215 w 216"/>
                <a:gd name="T19" fmla="*/ 275 h 287"/>
                <a:gd name="T20" fmla="*/ 215 w 216"/>
                <a:gd name="T21" fmla="*/ 275 h 287"/>
                <a:gd name="T22" fmla="*/ 215 w 216"/>
                <a:gd name="T23" fmla="*/ 15 h 287"/>
                <a:gd name="T24" fmla="*/ 215 w 216"/>
                <a:gd name="T25" fmla="*/ 15 h 287"/>
                <a:gd name="T26" fmla="*/ 202 w 216"/>
                <a:gd name="T27" fmla="*/ 3 h 287"/>
                <a:gd name="T28" fmla="*/ 202 w 216"/>
                <a:gd name="T29" fmla="*/ 3 h 287"/>
                <a:gd name="T30" fmla="*/ 13 w 216"/>
                <a:gd name="T31" fmla="*/ 0 h 287"/>
                <a:gd name="T32" fmla="*/ 13 w 216"/>
                <a:gd name="T33" fmla="*/ 0 h 287"/>
                <a:gd name="T34" fmla="*/ 0 w 216"/>
                <a:gd name="T35" fmla="*/ 11 h 287"/>
                <a:gd name="T36" fmla="*/ 13 w 216"/>
                <a:gd name="T37" fmla="*/ 24 h 287"/>
                <a:gd name="T38" fmla="*/ 13 w 216"/>
                <a:gd name="T39" fmla="*/ 24 h 287"/>
                <a:gd name="T40" fmla="*/ 191 w 216"/>
                <a:gd name="T41" fmla="*/ 27 h 287"/>
                <a:gd name="T42" fmla="*/ 191 w 216"/>
                <a:gd name="T43" fmla="*/ 264 h 287"/>
                <a:gd name="T44" fmla="*/ 125 w 216"/>
                <a:gd name="T45" fmla="*/ 264 h 2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16" h="287">
                  <a:moveTo>
                    <a:pt x="125" y="264"/>
                  </a:moveTo>
                  <a:lnTo>
                    <a:pt x="125" y="264"/>
                  </a:lnTo>
                  <a:lnTo>
                    <a:pt x="125" y="264"/>
                  </a:lnTo>
                  <a:lnTo>
                    <a:pt x="125" y="264"/>
                  </a:lnTo>
                  <a:cubicBezTo>
                    <a:pt x="120" y="264"/>
                    <a:pt x="114" y="268"/>
                    <a:pt x="114" y="275"/>
                  </a:cubicBezTo>
                  <a:cubicBezTo>
                    <a:pt x="114" y="282"/>
                    <a:pt x="120" y="286"/>
                    <a:pt x="125" y="286"/>
                  </a:cubicBezTo>
                  <a:lnTo>
                    <a:pt x="125" y="286"/>
                  </a:lnTo>
                  <a:lnTo>
                    <a:pt x="202" y="286"/>
                  </a:lnTo>
                  <a:lnTo>
                    <a:pt x="202" y="286"/>
                  </a:lnTo>
                  <a:cubicBezTo>
                    <a:pt x="209" y="286"/>
                    <a:pt x="215" y="282"/>
                    <a:pt x="215" y="275"/>
                  </a:cubicBezTo>
                  <a:lnTo>
                    <a:pt x="215" y="275"/>
                  </a:lnTo>
                  <a:lnTo>
                    <a:pt x="215" y="15"/>
                  </a:lnTo>
                  <a:lnTo>
                    <a:pt x="215" y="15"/>
                  </a:lnTo>
                  <a:cubicBezTo>
                    <a:pt x="215" y="9"/>
                    <a:pt x="209" y="3"/>
                    <a:pt x="202" y="3"/>
                  </a:cubicBezTo>
                  <a:lnTo>
                    <a:pt x="202" y="3"/>
                  </a:lnTo>
                  <a:lnTo>
                    <a:pt x="13" y="0"/>
                  </a:lnTo>
                  <a:lnTo>
                    <a:pt x="13" y="0"/>
                  </a:lnTo>
                  <a:cubicBezTo>
                    <a:pt x="6" y="0"/>
                    <a:pt x="2" y="6"/>
                    <a:pt x="0" y="11"/>
                  </a:cubicBezTo>
                  <a:cubicBezTo>
                    <a:pt x="0" y="19"/>
                    <a:pt x="6" y="24"/>
                    <a:pt x="13" y="24"/>
                  </a:cubicBezTo>
                  <a:lnTo>
                    <a:pt x="13" y="24"/>
                  </a:lnTo>
                  <a:lnTo>
                    <a:pt x="191" y="27"/>
                  </a:lnTo>
                  <a:lnTo>
                    <a:pt x="191" y="264"/>
                  </a:lnTo>
                  <a:lnTo>
                    <a:pt x="125" y="264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a-DK"/>
            </a:p>
          </p:txBody>
        </p:sp>
        <p:sp>
          <p:nvSpPr>
            <p:cNvPr id="28" name="Freeform 1213">
              <a:extLst>
                <a:ext uri="{FF2B5EF4-FFF2-40B4-BE49-F238E27FC236}">
                  <a16:creationId xmlns:a16="http://schemas.microsoft.com/office/drawing/2014/main" id="{9FAB9274-C645-754A-A133-4A3E7DC9D39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391525" y="3687763"/>
              <a:ext cx="219075" cy="182562"/>
            </a:xfrm>
            <a:custGeom>
              <a:avLst/>
              <a:gdLst>
                <a:gd name="T0" fmla="*/ 493 w 609"/>
                <a:gd name="T1" fmla="*/ 482 h 507"/>
                <a:gd name="T2" fmla="*/ 316 w 609"/>
                <a:gd name="T3" fmla="*/ 482 h 507"/>
                <a:gd name="T4" fmla="*/ 493 w 609"/>
                <a:gd name="T5" fmla="*/ 299 h 507"/>
                <a:gd name="T6" fmla="*/ 585 w 609"/>
                <a:gd name="T7" fmla="*/ 391 h 507"/>
                <a:gd name="T8" fmla="*/ 24 w 609"/>
                <a:gd name="T9" fmla="*/ 391 h 507"/>
                <a:gd name="T10" fmla="*/ 24 w 609"/>
                <a:gd name="T11" fmla="*/ 391 h 507"/>
                <a:gd name="T12" fmla="*/ 51 w 609"/>
                <a:gd name="T13" fmla="*/ 326 h 507"/>
                <a:gd name="T14" fmla="*/ 52 w 609"/>
                <a:gd name="T15" fmla="*/ 325 h 507"/>
                <a:gd name="T16" fmla="*/ 115 w 609"/>
                <a:gd name="T17" fmla="*/ 299 h 507"/>
                <a:gd name="T18" fmla="*/ 294 w 609"/>
                <a:gd name="T19" fmla="*/ 299 h 507"/>
                <a:gd name="T20" fmla="*/ 115 w 609"/>
                <a:gd name="T21" fmla="*/ 482 h 507"/>
                <a:gd name="T22" fmla="*/ 24 w 609"/>
                <a:gd name="T23" fmla="*/ 391 h 507"/>
                <a:gd name="T24" fmla="*/ 176 w 609"/>
                <a:gd name="T25" fmla="*/ 202 h 507"/>
                <a:gd name="T26" fmla="*/ 248 w 609"/>
                <a:gd name="T27" fmla="*/ 276 h 507"/>
                <a:gd name="T28" fmla="*/ 115 w 609"/>
                <a:gd name="T29" fmla="*/ 276 h 507"/>
                <a:gd name="T30" fmla="*/ 101 w 609"/>
                <a:gd name="T31" fmla="*/ 277 h 507"/>
                <a:gd name="T32" fmla="*/ 317 w 609"/>
                <a:gd name="T33" fmla="*/ 61 h 507"/>
                <a:gd name="T34" fmla="*/ 317 w 609"/>
                <a:gd name="T35" fmla="*/ 61 h 507"/>
                <a:gd name="T36" fmla="*/ 448 w 609"/>
                <a:gd name="T37" fmla="*/ 61 h 507"/>
                <a:gd name="T38" fmla="*/ 448 w 609"/>
                <a:gd name="T39" fmla="*/ 190 h 507"/>
                <a:gd name="T40" fmla="*/ 362 w 609"/>
                <a:gd name="T41" fmla="*/ 276 h 507"/>
                <a:gd name="T42" fmla="*/ 192 w 609"/>
                <a:gd name="T43" fmla="*/ 186 h 507"/>
                <a:gd name="T44" fmla="*/ 493 w 609"/>
                <a:gd name="T45" fmla="*/ 276 h 507"/>
                <a:gd name="T46" fmla="*/ 493 w 609"/>
                <a:gd name="T47" fmla="*/ 276 h 507"/>
                <a:gd name="T48" fmla="*/ 463 w 609"/>
                <a:gd name="T49" fmla="*/ 207 h 507"/>
                <a:gd name="T50" fmla="*/ 497 w 609"/>
                <a:gd name="T51" fmla="*/ 126 h 507"/>
                <a:gd name="T52" fmla="*/ 302 w 609"/>
                <a:gd name="T53" fmla="*/ 45 h 507"/>
                <a:gd name="T54" fmla="*/ 35 w 609"/>
                <a:gd name="T55" fmla="*/ 308 h 507"/>
                <a:gd name="T56" fmla="*/ 34 w 609"/>
                <a:gd name="T57" fmla="*/ 311 h 507"/>
                <a:gd name="T58" fmla="*/ 34 w 609"/>
                <a:gd name="T59" fmla="*/ 311 h 507"/>
                <a:gd name="T60" fmla="*/ 34 w 609"/>
                <a:gd name="T61" fmla="*/ 311 h 507"/>
                <a:gd name="T62" fmla="*/ 115 w 609"/>
                <a:gd name="T63" fmla="*/ 506 h 507"/>
                <a:gd name="T64" fmla="*/ 493 w 609"/>
                <a:gd name="T65" fmla="*/ 506 h 507"/>
                <a:gd name="T66" fmla="*/ 608 w 609"/>
                <a:gd name="T67" fmla="*/ 391 h 5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609" h="507">
                  <a:moveTo>
                    <a:pt x="493" y="482"/>
                  </a:moveTo>
                  <a:lnTo>
                    <a:pt x="493" y="482"/>
                  </a:lnTo>
                  <a:lnTo>
                    <a:pt x="493" y="482"/>
                  </a:lnTo>
                  <a:lnTo>
                    <a:pt x="316" y="482"/>
                  </a:lnTo>
                  <a:lnTo>
                    <a:pt x="316" y="299"/>
                  </a:lnTo>
                  <a:lnTo>
                    <a:pt x="493" y="299"/>
                  </a:lnTo>
                  <a:lnTo>
                    <a:pt x="493" y="299"/>
                  </a:lnTo>
                  <a:cubicBezTo>
                    <a:pt x="543" y="299"/>
                    <a:pt x="585" y="341"/>
                    <a:pt x="585" y="391"/>
                  </a:cubicBezTo>
                  <a:cubicBezTo>
                    <a:pt x="585" y="441"/>
                    <a:pt x="543" y="482"/>
                    <a:pt x="493" y="482"/>
                  </a:cubicBezTo>
                  <a:close/>
                  <a:moveTo>
                    <a:pt x="24" y="391"/>
                  </a:moveTo>
                  <a:lnTo>
                    <a:pt x="24" y="391"/>
                  </a:lnTo>
                  <a:lnTo>
                    <a:pt x="24" y="391"/>
                  </a:lnTo>
                  <a:lnTo>
                    <a:pt x="24" y="391"/>
                  </a:lnTo>
                  <a:cubicBezTo>
                    <a:pt x="24" y="366"/>
                    <a:pt x="34" y="343"/>
                    <a:pt x="51" y="326"/>
                  </a:cubicBezTo>
                  <a:lnTo>
                    <a:pt x="51" y="326"/>
                  </a:lnTo>
                  <a:lnTo>
                    <a:pt x="52" y="325"/>
                  </a:lnTo>
                  <a:lnTo>
                    <a:pt x="52" y="325"/>
                  </a:lnTo>
                  <a:cubicBezTo>
                    <a:pt x="69" y="310"/>
                    <a:pt x="92" y="299"/>
                    <a:pt x="115" y="299"/>
                  </a:cubicBezTo>
                  <a:lnTo>
                    <a:pt x="115" y="299"/>
                  </a:lnTo>
                  <a:lnTo>
                    <a:pt x="294" y="299"/>
                  </a:lnTo>
                  <a:lnTo>
                    <a:pt x="294" y="482"/>
                  </a:lnTo>
                  <a:lnTo>
                    <a:pt x="115" y="482"/>
                  </a:lnTo>
                  <a:lnTo>
                    <a:pt x="115" y="482"/>
                  </a:lnTo>
                  <a:cubicBezTo>
                    <a:pt x="65" y="482"/>
                    <a:pt x="24" y="441"/>
                    <a:pt x="24" y="391"/>
                  </a:cubicBezTo>
                  <a:close/>
                  <a:moveTo>
                    <a:pt x="176" y="202"/>
                  </a:moveTo>
                  <a:lnTo>
                    <a:pt x="176" y="202"/>
                  </a:lnTo>
                  <a:lnTo>
                    <a:pt x="176" y="202"/>
                  </a:lnTo>
                  <a:lnTo>
                    <a:pt x="248" y="276"/>
                  </a:lnTo>
                  <a:lnTo>
                    <a:pt x="115" y="276"/>
                  </a:lnTo>
                  <a:lnTo>
                    <a:pt x="115" y="276"/>
                  </a:lnTo>
                  <a:cubicBezTo>
                    <a:pt x="111" y="276"/>
                    <a:pt x="105" y="276"/>
                    <a:pt x="101" y="277"/>
                  </a:cubicBezTo>
                  <a:lnTo>
                    <a:pt x="101" y="277"/>
                  </a:lnTo>
                  <a:lnTo>
                    <a:pt x="176" y="202"/>
                  </a:lnTo>
                  <a:close/>
                  <a:moveTo>
                    <a:pt x="317" y="61"/>
                  </a:moveTo>
                  <a:lnTo>
                    <a:pt x="317" y="61"/>
                  </a:lnTo>
                  <a:lnTo>
                    <a:pt x="317" y="61"/>
                  </a:lnTo>
                  <a:lnTo>
                    <a:pt x="317" y="61"/>
                  </a:lnTo>
                  <a:cubicBezTo>
                    <a:pt x="354" y="25"/>
                    <a:pt x="411" y="25"/>
                    <a:pt x="448" y="61"/>
                  </a:cubicBezTo>
                  <a:cubicBezTo>
                    <a:pt x="465" y="78"/>
                    <a:pt x="474" y="100"/>
                    <a:pt x="474" y="126"/>
                  </a:cubicBezTo>
                  <a:cubicBezTo>
                    <a:pt x="474" y="150"/>
                    <a:pt x="465" y="174"/>
                    <a:pt x="448" y="190"/>
                  </a:cubicBezTo>
                  <a:lnTo>
                    <a:pt x="448" y="190"/>
                  </a:lnTo>
                  <a:lnTo>
                    <a:pt x="362" y="276"/>
                  </a:lnTo>
                  <a:lnTo>
                    <a:pt x="282" y="276"/>
                  </a:lnTo>
                  <a:lnTo>
                    <a:pt x="192" y="186"/>
                  </a:lnTo>
                  <a:lnTo>
                    <a:pt x="317" y="61"/>
                  </a:lnTo>
                  <a:close/>
                  <a:moveTo>
                    <a:pt x="493" y="276"/>
                  </a:moveTo>
                  <a:lnTo>
                    <a:pt x="493" y="276"/>
                  </a:lnTo>
                  <a:lnTo>
                    <a:pt x="493" y="276"/>
                  </a:lnTo>
                  <a:lnTo>
                    <a:pt x="394" y="276"/>
                  </a:lnTo>
                  <a:lnTo>
                    <a:pt x="463" y="207"/>
                  </a:lnTo>
                  <a:lnTo>
                    <a:pt x="463" y="207"/>
                  </a:lnTo>
                  <a:cubicBezTo>
                    <a:pt x="485" y="185"/>
                    <a:pt x="497" y="157"/>
                    <a:pt x="497" y="126"/>
                  </a:cubicBezTo>
                  <a:cubicBezTo>
                    <a:pt x="497" y="95"/>
                    <a:pt x="485" y="65"/>
                    <a:pt x="463" y="45"/>
                  </a:cubicBezTo>
                  <a:cubicBezTo>
                    <a:pt x="420" y="0"/>
                    <a:pt x="347" y="0"/>
                    <a:pt x="302" y="45"/>
                  </a:cubicBezTo>
                  <a:lnTo>
                    <a:pt x="302" y="45"/>
                  </a:lnTo>
                  <a:lnTo>
                    <a:pt x="35" y="308"/>
                  </a:lnTo>
                  <a:lnTo>
                    <a:pt x="35" y="308"/>
                  </a:lnTo>
                  <a:cubicBezTo>
                    <a:pt x="35" y="308"/>
                    <a:pt x="34" y="310"/>
                    <a:pt x="34" y="311"/>
                  </a:cubicBezTo>
                  <a:lnTo>
                    <a:pt x="34" y="311"/>
                  </a:lnTo>
                  <a:lnTo>
                    <a:pt x="34" y="311"/>
                  </a:lnTo>
                  <a:lnTo>
                    <a:pt x="34" y="311"/>
                  </a:lnTo>
                  <a:lnTo>
                    <a:pt x="34" y="311"/>
                  </a:lnTo>
                  <a:cubicBezTo>
                    <a:pt x="13" y="332"/>
                    <a:pt x="0" y="360"/>
                    <a:pt x="0" y="391"/>
                  </a:cubicBezTo>
                  <a:cubicBezTo>
                    <a:pt x="0" y="454"/>
                    <a:pt x="52" y="506"/>
                    <a:pt x="115" y="506"/>
                  </a:cubicBezTo>
                  <a:lnTo>
                    <a:pt x="115" y="506"/>
                  </a:lnTo>
                  <a:lnTo>
                    <a:pt x="493" y="506"/>
                  </a:lnTo>
                  <a:lnTo>
                    <a:pt x="493" y="506"/>
                  </a:lnTo>
                  <a:cubicBezTo>
                    <a:pt x="557" y="506"/>
                    <a:pt x="608" y="454"/>
                    <a:pt x="608" y="391"/>
                  </a:cubicBezTo>
                  <a:cubicBezTo>
                    <a:pt x="608" y="328"/>
                    <a:pt x="557" y="276"/>
                    <a:pt x="493" y="276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a-DK"/>
            </a:p>
          </p:txBody>
        </p:sp>
        <p:sp>
          <p:nvSpPr>
            <p:cNvPr id="29" name="Freeform 1214">
              <a:extLst>
                <a:ext uri="{FF2B5EF4-FFF2-40B4-BE49-F238E27FC236}">
                  <a16:creationId xmlns:a16="http://schemas.microsoft.com/office/drawing/2014/main" id="{6752678C-D9D2-024F-87FA-0EFF241229A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512175" y="3803650"/>
              <a:ext cx="80963" cy="26988"/>
            </a:xfrm>
            <a:custGeom>
              <a:avLst/>
              <a:gdLst>
                <a:gd name="T0" fmla="*/ 160 w 224"/>
                <a:gd name="T1" fmla="*/ 0 h 77"/>
                <a:gd name="T2" fmla="*/ 160 w 224"/>
                <a:gd name="T3" fmla="*/ 0 h 77"/>
                <a:gd name="T4" fmla="*/ 160 w 224"/>
                <a:gd name="T5" fmla="*/ 0 h 77"/>
                <a:gd name="T6" fmla="*/ 11 w 224"/>
                <a:gd name="T7" fmla="*/ 0 h 77"/>
                <a:gd name="T8" fmla="*/ 11 w 224"/>
                <a:gd name="T9" fmla="*/ 0 h 77"/>
                <a:gd name="T10" fmla="*/ 0 w 224"/>
                <a:gd name="T11" fmla="*/ 11 h 77"/>
                <a:gd name="T12" fmla="*/ 11 w 224"/>
                <a:gd name="T13" fmla="*/ 24 h 77"/>
                <a:gd name="T14" fmla="*/ 11 w 224"/>
                <a:gd name="T15" fmla="*/ 24 h 77"/>
                <a:gd name="T16" fmla="*/ 160 w 224"/>
                <a:gd name="T17" fmla="*/ 24 h 77"/>
                <a:gd name="T18" fmla="*/ 160 w 224"/>
                <a:gd name="T19" fmla="*/ 24 h 77"/>
                <a:gd name="T20" fmla="*/ 201 w 224"/>
                <a:gd name="T21" fmla="*/ 65 h 77"/>
                <a:gd name="T22" fmla="*/ 212 w 224"/>
                <a:gd name="T23" fmla="*/ 76 h 77"/>
                <a:gd name="T24" fmla="*/ 223 w 224"/>
                <a:gd name="T25" fmla="*/ 65 h 77"/>
                <a:gd name="T26" fmla="*/ 160 w 224"/>
                <a:gd name="T27" fmla="*/ 0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24" h="77">
                  <a:moveTo>
                    <a:pt x="160" y="0"/>
                  </a:moveTo>
                  <a:lnTo>
                    <a:pt x="160" y="0"/>
                  </a:lnTo>
                  <a:lnTo>
                    <a:pt x="160" y="0"/>
                  </a:lnTo>
                  <a:lnTo>
                    <a:pt x="11" y="0"/>
                  </a:lnTo>
                  <a:lnTo>
                    <a:pt x="11" y="0"/>
                  </a:lnTo>
                  <a:cubicBezTo>
                    <a:pt x="5" y="0"/>
                    <a:pt x="0" y="5"/>
                    <a:pt x="0" y="11"/>
                  </a:cubicBezTo>
                  <a:cubicBezTo>
                    <a:pt x="0" y="18"/>
                    <a:pt x="5" y="24"/>
                    <a:pt x="11" y="24"/>
                  </a:cubicBezTo>
                  <a:lnTo>
                    <a:pt x="11" y="24"/>
                  </a:lnTo>
                  <a:lnTo>
                    <a:pt x="160" y="24"/>
                  </a:lnTo>
                  <a:lnTo>
                    <a:pt x="160" y="24"/>
                  </a:lnTo>
                  <a:cubicBezTo>
                    <a:pt x="183" y="24"/>
                    <a:pt x="201" y="42"/>
                    <a:pt x="201" y="65"/>
                  </a:cubicBezTo>
                  <a:cubicBezTo>
                    <a:pt x="201" y="70"/>
                    <a:pt x="206" y="76"/>
                    <a:pt x="212" y="76"/>
                  </a:cubicBezTo>
                  <a:cubicBezTo>
                    <a:pt x="219" y="76"/>
                    <a:pt x="223" y="70"/>
                    <a:pt x="223" y="65"/>
                  </a:cubicBezTo>
                  <a:cubicBezTo>
                    <a:pt x="223" y="28"/>
                    <a:pt x="195" y="0"/>
                    <a:pt x="160" y="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a-DK"/>
            </a:p>
          </p:txBody>
        </p:sp>
        <p:sp>
          <p:nvSpPr>
            <p:cNvPr id="30" name="Freeform 1215">
              <a:extLst>
                <a:ext uri="{FF2B5EF4-FFF2-40B4-BE49-F238E27FC236}">
                  <a16:creationId xmlns:a16="http://schemas.microsoft.com/office/drawing/2014/main" id="{73D146C0-6953-0E41-9200-943E4A9A22A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472488" y="3705225"/>
              <a:ext cx="74612" cy="53975"/>
            </a:xfrm>
            <a:custGeom>
              <a:avLst/>
              <a:gdLst>
                <a:gd name="T0" fmla="*/ 5 w 207"/>
                <a:gd name="T1" fmla="*/ 148 h 151"/>
                <a:gd name="T2" fmla="*/ 5 w 207"/>
                <a:gd name="T3" fmla="*/ 148 h 151"/>
                <a:gd name="T4" fmla="*/ 5 w 207"/>
                <a:gd name="T5" fmla="*/ 148 h 151"/>
                <a:gd name="T6" fmla="*/ 5 w 207"/>
                <a:gd name="T7" fmla="*/ 148 h 151"/>
                <a:gd name="T8" fmla="*/ 13 w 207"/>
                <a:gd name="T9" fmla="*/ 150 h 151"/>
                <a:gd name="T10" fmla="*/ 20 w 207"/>
                <a:gd name="T11" fmla="*/ 148 h 151"/>
                <a:gd name="T12" fmla="*/ 20 w 207"/>
                <a:gd name="T13" fmla="*/ 148 h 151"/>
                <a:gd name="T14" fmla="*/ 126 w 207"/>
                <a:gd name="T15" fmla="*/ 42 h 151"/>
                <a:gd name="T16" fmla="*/ 126 w 207"/>
                <a:gd name="T17" fmla="*/ 42 h 151"/>
                <a:gd name="T18" fmla="*/ 183 w 207"/>
                <a:gd name="T19" fmla="*/ 42 h 151"/>
                <a:gd name="T20" fmla="*/ 200 w 207"/>
                <a:gd name="T21" fmla="*/ 42 h 151"/>
                <a:gd name="T22" fmla="*/ 200 w 207"/>
                <a:gd name="T23" fmla="*/ 26 h 151"/>
                <a:gd name="T24" fmla="*/ 109 w 207"/>
                <a:gd name="T25" fmla="*/ 26 h 151"/>
                <a:gd name="T26" fmla="*/ 109 w 207"/>
                <a:gd name="T27" fmla="*/ 26 h 151"/>
                <a:gd name="T28" fmla="*/ 5 w 207"/>
                <a:gd name="T29" fmla="*/ 131 h 151"/>
                <a:gd name="T30" fmla="*/ 5 w 207"/>
                <a:gd name="T31" fmla="*/ 131 h 151"/>
                <a:gd name="T32" fmla="*/ 5 w 207"/>
                <a:gd name="T33" fmla="*/ 148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07" h="151">
                  <a:moveTo>
                    <a:pt x="5" y="148"/>
                  </a:moveTo>
                  <a:lnTo>
                    <a:pt x="5" y="148"/>
                  </a:lnTo>
                  <a:lnTo>
                    <a:pt x="5" y="148"/>
                  </a:lnTo>
                  <a:lnTo>
                    <a:pt x="5" y="148"/>
                  </a:lnTo>
                  <a:cubicBezTo>
                    <a:pt x="6" y="149"/>
                    <a:pt x="9" y="150"/>
                    <a:pt x="13" y="150"/>
                  </a:cubicBezTo>
                  <a:cubicBezTo>
                    <a:pt x="16" y="150"/>
                    <a:pt x="19" y="149"/>
                    <a:pt x="20" y="148"/>
                  </a:cubicBezTo>
                  <a:lnTo>
                    <a:pt x="20" y="148"/>
                  </a:lnTo>
                  <a:lnTo>
                    <a:pt x="126" y="42"/>
                  </a:lnTo>
                  <a:lnTo>
                    <a:pt x="126" y="42"/>
                  </a:lnTo>
                  <a:cubicBezTo>
                    <a:pt x="142" y="27"/>
                    <a:pt x="168" y="27"/>
                    <a:pt x="183" y="42"/>
                  </a:cubicBezTo>
                  <a:cubicBezTo>
                    <a:pt x="189" y="46"/>
                    <a:pt x="196" y="46"/>
                    <a:pt x="200" y="42"/>
                  </a:cubicBezTo>
                  <a:cubicBezTo>
                    <a:pt x="206" y="38"/>
                    <a:pt x="206" y="31"/>
                    <a:pt x="200" y="26"/>
                  </a:cubicBezTo>
                  <a:cubicBezTo>
                    <a:pt x="174" y="0"/>
                    <a:pt x="134" y="0"/>
                    <a:pt x="109" y="26"/>
                  </a:cubicBezTo>
                  <a:lnTo>
                    <a:pt x="109" y="26"/>
                  </a:lnTo>
                  <a:lnTo>
                    <a:pt x="5" y="131"/>
                  </a:lnTo>
                  <a:lnTo>
                    <a:pt x="5" y="131"/>
                  </a:lnTo>
                  <a:cubicBezTo>
                    <a:pt x="0" y="135"/>
                    <a:pt x="0" y="142"/>
                    <a:pt x="5" y="148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a-DK"/>
            </a:p>
          </p:txBody>
        </p:sp>
      </p:grpSp>
      <p:grpSp>
        <p:nvGrpSpPr>
          <p:cNvPr id="32" name="Group 1391">
            <a:extLst>
              <a:ext uri="{FF2B5EF4-FFF2-40B4-BE49-F238E27FC236}">
                <a16:creationId xmlns:a16="http://schemas.microsoft.com/office/drawing/2014/main" id="{512DED03-06B1-5047-BDBD-712F60651499}"/>
              </a:ext>
            </a:extLst>
          </p:cNvPr>
          <p:cNvGrpSpPr/>
          <p:nvPr/>
        </p:nvGrpSpPr>
        <p:grpSpPr>
          <a:xfrm>
            <a:off x="5402485" y="2589908"/>
            <a:ext cx="292100" cy="290512"/>
            <a:chOff x="8391525" y="3579813"/>
            <a:chExt cx="292100" cy="290512"/>
          </a:xfrm>
          <a:solidFill>
            <a:schemeClr val="accent2"/>
          </a:solidFill>
        </p:grpSpPr>
        <p:sp>
          <p:nvSpPr>
            <p:cNvPr id="33" name="Freeform 1211">
              <a:extLst>
                <a:ext uri="{FF2B5EF4-FFF2-40B4-BE49-F238E27FC236}">
                  <a16:creationId xmlns:a16="http://schemas.microsoft.com/office/drawing/2014/main" id="{6435D141-8903-CD40-BF8D-DCF2603B750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516938" y="3579813"/>
              <a:ext cx="166687" cy="290512"/>
            </a:xfrm>
            <a:custGeom>
              <a:avLst/>
              <a:gdLst>
                <a:gd name="T0" fmla="*/ 321 w 461"/>
                <a:gd name="T1" fmla="*/ 22 h 807"/>
                <a:gd name="T2" fmla="*/ 350 w 461"/>
                <a:gd name="T3" fmla="*/ 22 h 807"/>
                <a:gd name="T4" fmla="*/ 321 w 461"/>
                <a:gd name="T5" fmla="*/ 196 h 807"/>
                <a:gd name="T6" fmla="*/ 109 w 461"/>
                <a:gd name="T7" fmla="*/ 22 h 807"/>
                <a:gd name="T8" fmla="*/ 109 w 461"/>
                <a:gd name="T9" fmla="*/ 22 h 807"/>
                <a:gd name="T10" fmla="*/ 140 w 461"/>
                <a:gd name="T11" fmla="*/ 196 h 807"/>
                <a:gd name="T12" fmla="*/ 109 w 461"/>
                <a:gd name="T13" fmla="*/ 22 h 807"/>
                <a:gd name="T14" fmla="*/ 268 w 461"/>
                <a:gd name="T15" fmla="*/ 22 h 807"/>
                <a:gd name="T16" fmla="*/ 297 w 461"/>
                <a:gd name="T17" fmla="*/ 22 h 807"/>
                <a:gd name="T18" fmla="*/ 268 w 461"/>
                <a:gd name="T19" fmla="*/ 196 h 807"/>
                <a:gd name="T20" fmla="*/ 192 w 461"/>
                <a:gd name="T21" fmla="*/ 196 h 807"/>
                <a:gd name="T22" fmla="*/ 192 w 461"/>
                <a:gd name="T23" fmla="*/ 196 h 807"/>
                <a:gd name="T24" fmla="*/ 162 w 461"/>
                <a:gd name="T25" fmla="*/ 22 h 807"/>
                <a:gd name="T26" fmla="*/ 192 w 461"/>
                <a:gd name="T27" fmla="*/ 196 h 807"/>
                <a:gd name="T28" fmla="*/ 216 w 461"/>
                <a:gd name="T29" fmla="*/ 22 h 807"/>
                <a:gd name="T30" fmla="*/ 245 w 461"/>
                <a:gd name="T31" fmla="*/ 22 h 807"/>
                <a:gd name="T32" fmla="*/ 216 w 461"/>
                <a:gd name="T33" fmla="*/ 196 h 807"/>
                <a:gd name="T34" fmla="*/ 377 w 461"/>
                <a:gd name="T35" fmla="*/ 196 h 807"/>
                <a:gd name="T36" fmla="*/ 377 w 461"/>
                <a:gd name="T37" fmla="*/ 196 h 807"/>
                <a:gd name="T38" fmla="*/ 374 w 461"/>
                <a:gd name="T39" fmla="*/ 11 h 807"/>
                <a:gd name="T40" fmla="*/ 363 w 461"/>
                <a:gd name="T41" fmla="*/ 0 h 807"/>
                <a:gd name="T42" fmla="*/ 98 w 461"/>
                <a:gd name="T43" fmla="*/ 0 h 807"/>
                <a:gd name="T44" fmla="*/ 85 w 461"/>
                <a:gd name="T45" fmla="*/ 11 h 807"/>
                <a:gd name="T46" fmla="*/ 85 w 461"/>
                <a:gd name="T47" fmla="*/ 196 h 807"/>
                <a:gd name="T48" fmla="*/ 83 w 461"/>
                <a:gd name="T49" fmla="*/ 196 h 807"/>
                <a:gd name="T50" fmla="*/ 0 w 461"/>
                <a:gd name="T51" fmla="*/ 280 h 807"/>
                <a:gd name="T52" fmla="*/ 0 w 461"/>
                <a:gd name="T53" fmla="*/ 322 h 807"/>
                <a:gd name="T54" fmla="*/ 23 w 461"/>
                <a:gd name="T55" fmla="*/ 322 h 807"/>
                <a:gd name="T56" fmla="*/ 23 w 461"/>
                <a:gd name="T57" fmla="*/ 280 h 807"/>
                <a:gd name="T58" fmla="*/ 83 w 461"/>
                <a:gd name="T59" fmla="*/ 220 h 807"/>
                <a:gd name="T60" fmla="*/ 98 w 461"/>
                <a:gd name="T61" fmla="*/ 220 h 807"/>
                <a:gd name="T62" fmla="*/ 377 w 461"/>
                <a:gd name="T63" fmla="*/ 220 h 807"/>
                <a:gd name="T64" fmla="*/ 437 w 461"/>
                <a:gd name="T65" fmla="*/ 280 h 807"/>
                <a:gd name="T66" fmla="*/ 437 w 461"/>
                <a:gd name="T67" fmla="*/ 722 h 807"/>
                <a:gd name="T68" fmla="*/ 377 w 461"/>
                <a:gd name="T69" fmla="*/ 782 h 807"/>
                <a:gd name="T70" fmla="*/ 83 w 461"/>
                <a:gd name="T71" fmla="*/ 782 h 807"/>
                <a:gd name="T72" fmla="*/ 71 w 461"/>
                <a:gd name="T73" fmla="*/ 793 h 807"/>
                <a:gd name="T74" fmla="*/ 83 w 461"/>
                <a:gd name="T75" fmla="*/ 806 h 807"/>
                <a:gd name="T76" fmla="*/ 377 w 461"/>
                <a:gd name="T77" fmla="*/ 806 h 807"/>
                <a:gd name="T78" fmla="*/ 460 w 461"/>
                <a:gd name="T79" fmla="*/ 722 h 807"/>
                <a:gd name="T80" fmla="*/ 460 w 461"/>
                <a:gd name="T81" fmla="*/ 280 h 8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61" h="807">
                  <a:moveTo>
                    <a:pt x="321" y="22"/>
                  </a:moveTo>
                  <a:lnTo>
                    <a:pt x="321" y="22"/>
                  </a:lnTo>
                  <a:lnTo>
                    <a:pt x="321" y="22"/>
                  </a:lnTo>
                  <a:lnTo>
                    <a:pt x="350" y="22"/>
                  </a:lnTo>
                  <a:lnTo>
                    <a:pt x="350" y="196"/>
                  </a:lnTo>
                  <a:lnTo>
                    <a:pt x="321" y="196"/>
                  </a:lnTo>
                  <a:lnTo>
                    <a:pt x="321" y="22"/>
                  </a:lnTo>
                  <a:close/>
                  <a:moveTo>
                    <a:pt x="109" y="22"/>
                  </a:moveTo>
                  <a:lnTo>
                    <a:pt x="109" y="22"/>
                  </a:lnTo>
                  <a:lnTo>
                    <a:pt x="109" y="22"/>
                  </a:lnTo>
                  <a:lnTo>
                    <a:pt x="140" y="22"/>
                  </a:lnTo>
                  <a:lnTo>
                    <a:pt x="140" y="196"/>
                  </a:lnTo>
                  <a:lnTo>
                    <a:pt x="109" y="196"/>
                  </a:lnTo>
                  <a:lnTo>
                    <a:pt x="109" y="22"/>
                  </a:lnTo>
                  <a:close/>
                  <a:moveTo>
                    <a:pt x="268" y="22"/>
                  </a:moveTo>
                  <a:lnTo>
                    <a:pt x="268" y="22"/>
                  </a:lnTo>
                  <a:lnTo>
                    <a:pt x="268" y="22"/>
                  </a:lnTo>
                  <a:lnTo>
                    <a:pt x="297" y="22"/>
                  </a:lnTo>
                  <a:lnTo>
                    <a:pt x="297" y="196"/>
                  </a:lnTo>
                  <a:lnTo>
                    <a:pt x="268" y="196"/>
                  </a:lnTo>
                  <a:lnTo>
                    <a:pt x="268" y="22"/>
                  </a:lnTo>
                  <a:close/>
                  <a:moveTo>
                    <a:pt x="192" y="196"/>
                  </a:moveTo>
                  <a:lnTo>
                    <a:pt x="192" y="196"/>
                  </a:lnTo>
                  <a:lnTo>
                    <a:pt x="192" y="196"/>
                  </a:lnTo>
                  <a:lnTo>
                    <a:pt x="162" y="196"/>
                  </a:lnTo>
                  <a:lnTo>
                    <a:pt x="162" y="22"/>
                  </a:lnTo>
                  <a:lnTo>
                    <a:pt x="192" y="22"/>
                  </a:lnTo>
                  <a:lnTo>
                    <a:pt x="192" y="196"/>
                  </a:lnTo>
                  <a:close/>
                  <a:moveTo>
                    <a:pt x="216" y="22"/>
                  </a:moveTo>
                  <a:lnTo>
                    <a:pt x="216" y="22"/>
                  </a:lnTo>
                  <a:lnTo>
                    <a:pt x="216" y="22"/>
                  </a:lnTo>
                  <a:lnTo>
                    <a:pt x="245" y="22"/>
                  </a:lnTo>
                  <a:lnTo>
                    <a:pt x="245" y="196"/>
                  </a:lnTo>
                  <a:lnTo>
                    <a:pt x="216" y="196"/>
                  </a:lnTo>
                  <a:lnTo>
                    <a:pt x="216" y="22"/>
                  </a:lnTo>
                  <a:close/>
                  <a:moveTo>
                    <a:pt x="377" y="196"/>
                  </a:moveTo>
                  <a:lnTo>
                    <a:pt x="377" y="196"/>
                  </a:lnTo>
                  <a:lnTo>
                    <a:pt x="377" y="196"/>
                  </a:lnTo>
                  <a:lnTo>
                    <a:pt x="374" y="196"/>
                  </a:lnTo>
                  <a:lnTo>
                    <a:pt x="374" y="11"/>
                  </a:lnTo>
                  <a:lnTo>
                    <a:pt x="374" y="11"/>
                  </a:lnTo>
                  <a:cubicBezTo>
                    <a:pt x="374" y="4"/>
                    <a:pt x="368" y="0"/>
                    <a:pt x="363" y="0"/>
                  </a:cubicBezTo>
                  <a:lnTo>
                    <a:pt x="363" y="0"/>
                  </a:lnTo>
                  <a:lnTo>
                    <a:pt x="98" y="0"/>
                  </a:lnTo>
                  <a:lnTo>
                    <a:pt x="98" y="0"/>
                  </a:lnTo>
                  <a:cubicBezTo>
                    <a:pt x="91" y="0"/>
                    <a:pt x="85" y="4"/>
                    <a:pt x="85" y="11"/>
                  </a:cubicBezTo>
                  <a:lnTo>
                    <a:pt x="85" y="11"/>
                  </a:lnTo>
                  <a:lnTo>
                    <a:pt x="85" y="196"/>
                  </a:lnTo>
                  <a:lnTo>
                    <a:pt x="83" y="196"/>
                  </a:lnTo>
                  <a:lnTo>
                    <a:pt x="83" y="196"/>
                  </a:lnTo>
                  <a:cubicBezTo>
                    <a:pt x="38" y="196"/>
                    <a:pt x="0" y="234"/>
                    <a:pt x="0" y="280"/>
                  </a:cubicBezTo>
                  <a:lnTo>
                    <a:pt x="0" y="280"/>
                  </a:lnTo>
                  <a:lnTo>
                    <a:pt x="0" y="322"/>
                  </a:lnTo>
                  <a:lnTo>
                    <a:pt x="0" y="322"/>
                  </a:lnTo>
                  <a:cubicBezTo>
                    <a:pt x="0" y="329"/>
                    <a:pt x="5" y="335"/>
                    <a:pt x="11" y="335"/>
                  </a:cubicBezTo>
                  <a:cubicBezTo>
                    <a:pt x="18" y="335"/>
                    <a:pt x="23" y="329"/>
                    <a:pt x="23" y="322"/>
                  </a:cubicBezTo>
                  <a:lnTo>
                    <a:pt x="23" y="322"/>
                  </a:lnTo>
                  <a:lnTo>
                    <a:pt x="23" y="280"/>
                  </a:lnTo>
                  <a:lnTo>
                    <a:pt x="23" y="280"/>
                  </a:lnTo>
                  <a:cubicBezTo>
                    <a:pt x="23" y="246"/>
                    <a:pt x="50" y="220"/>
                    <a:pt x="83" y="220"/>
                  </a:cubicBezTo>
                  <a:lnTo>
                    <a:pt x="83" y="220"/>
                  </a:lnTo>
                  <a:lnTo>
                    <a:pt x="98" y="220"/>
                  </a:lnTo>
                  <a:lnTo>
                    <a:pt x="363" y="220"/>
                  </a:lnTo>
                  <a:lnTo>
                    <a:pt x="377" y="220"/>
                  </a:lnTo>
                  <a:lnTo>
                    <a:pt x="377" y="220"/>
                  </a:lnTo>
                  <a:cubicBezTo>
                    <a:pt x="409" y="220"/>
                    <a:pt x="437" y="246"/>
                    <a:pt x="437" y="280"/>
                  </a:cubicBezTo>
                  <a:lnTo>
                    <a:pt x="437" y="280"/>
                  </a:lnTo>
                  <a:lnTo>
                    <a:pt x="437" y="722"/>
                  </a:lnTo>
                  <a:lnTo>
                    <a:pt x="437" y="722"/>
                  </a:lnTo>
                  <a:cubicBezTo>
                    <a:pt x="437" y="756"/>
                    <a:pt x="409" y="782"/>
                    <a:pt x="377" y="782"/>
                  </a:cubicBezTo>
                  <a:lnTo>
                    <a:pt x="377" y="782"/>
                  </a:lnTo>
                  <a:lnTo>
                    <a:pt x="83" y="782"/>
                  </a:lnTo>
                  <a:lnTo>
                    <a:pt x="83" y="782"/>
                  </a:lnTo>
                  <a:cubicBezTo>
                    <a:pt x="77" y="782"/>
                    <a:pt x="71" y="788"/>
                    <a:pt x="71" y="793"/>
                  </a:cubicBezTo>
                  <a:cubicBezTo>
                    <a:pt x="71" y="801"/>
                    <a:pt x="77" y="806"/>
                    <a:pt x="83" y="806"/>
                  </a:cubicBezTo>
                  <a:lnTo>
                    <a:pt x="83" y="806"/>
                  </a:lnTo>
                  <a:lnTo>
                    <a:pt x="377" y="806"/>
                  </a:lnTo>
                  <a:lnTo>
                    <a:pt x="377" y="806"/>
                  </a:lnTo>
                  <a:cubicBezTo>
                    <a:pt x="424" y="806"/>
                    <a:pt x="460" y="768"/>
                    <a:pt x="460" y="722"/>
                  </a:cubicBezTo>
                  <a:lnTo>
                    <a:pt x="460" y="722"/>
                  </a:lnTo>
                  <a:lnTo>
                    <a:pt x="460" y="280"/>
                  </a:lnTo>
                  <a:lnTo>
                    <a:pt x="460" y="280"/>
                  </a:lnTo>
                  <a:cubicBezTo>
                    <a:pt x="460" y="234"/>
                    <a:pt x="424" y="196"/>
                    <a:pt x="377" y="196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a-DK"/>
            </a:p>
          </p:txBody>
        </p:sp>
        <p:sp>
          <p:nvSpPr>
            <p:cNvPr id="34" name="Freeform 1212">
              <a:extLst>
                <a:ext uri="{FF2B5EF4-FFF2-40B4-BE49-F238E27FC236}">
                  <a16:creationId xmlns:a16="http://schemas.microsoft.com/office/drawing/2014/main" id="{07D3AFEE-FD0F-AC4E-8281-1CCC591B09C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559800" y="3716338"/>
              <a:ext cx="77788" cy="103187"/>
            </a:xfrm>
            <a:custGeom>
              <a:avLst/>
              <a:gdLst>
                <a:gd name="T0" fmla="*/ 125 w 216"/>
                <a:gd name="T1" fmla="*/ 264 h 287"/>
                <a:gd name="T2" fmla="*/ 125 w 216"/>
                <a:gd name="T3" fmla="*/ 264 h 287"/>
                <a:gd name="T4" fmla="*/ 125 w 216"/>
                <a:gd name="T5" fmla="*/ 264 h 287"/>
                <a:gd name="T6" fmla="*/ 125 w 216"/>
                <a:gd name="T7" fmla="*/ 264 h 287"/>
                <a:gd name="T8" fmla="*/ 114 w 216"/>
                <a:gd name="T9" fmla="*/ 275 h 287"/>
                <a:gd name="T10" fmla="*/ 125 w 216"/>
                <a:gd name="T11" fmla="*/ 286 h 287"/>
                <a:gd name="T12" fmla="*/ 125 w 216"/>
                <a:gd name="T13" fmla="*/ 286 h 287"/>
                <a:gd name="T14" fmla="*/ 202 w 216"/>
                <a:gd name="T15" fmla="*/ 286 h 287"/>
                <a:gd name="T16" fmla="*/ 202 w 216"/>
                <a:gd name="T17" fmla="*/ 286 h 287"/>
                <a:gd name="T18" fmla="*/ 215 w 216"/>
                <a:gd name="T19" fmla="*/ 275 h 287"/>
                <a:gd name="T20" fmla="*/ 215 w 216"/>
                <a:gd name="T21" fmla="*/ 275 h 287"/>
                <a:gd name="T22" fmla="*/ 215 w 216"/>
                <a:gd name="T23" fmla="*/ 15 h 287"/>
                <a:gd name="T24" fmla="*/ 215 w 216"/>
                <a:gd name="T25" fmla="*/ 15 h 287"/>
                <a:gd name="T26" fmla="*/ 202 w 216"/>
                <a:gd name="T27" fmla="*/ 3 h 287"/>
                <a:gd name="T28" fmla="*/ 202 w 216"/>
                <a:gd name="T29" fmla="*/ 3 h 287"/>
                <a:gd name="T30" fmla="*/ 13 w 216"/>
                <a:gd name="T31" fmla="*/ 0 h 287"/>
                <a:gd name="T32" fmla="*/ 13 w 216"/>
                <a:gd name="T33" fmla="*/ 0 h 287"/>
                <a:gd name="T34" fmla="*/ 0 w 216"/>
                <a:gd name="T35" fmla="*/ 11 h 287"/>
                <a:gd name="T36" fmla="*/ 13 w 216"/>
                <a:gd name="T37" fmla="*/ 24 h 287"/>
                <a:gd name="T38" fmla="*/ 13 w 216"/>
                <a:gd name="T39" fmla="*/ 24 h 287"/>
                <a:gd name="T40" fmla="*/ 191 w 216"/>
                <a:gd name="T41" fmla="*/ 27 h 287"/>
                <a:gd name="T42" fmla="*/ 191 w 216"/>
                <a:gd name="T43" fmla="*/ 264 h 287"/>
                <a:gd name="T44" fmla="*/ 125 w 216"/>
                <a:gd name="T45" fmla="*/ 264 h 2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16" h="287">
                  <a:moveTo>
                    <a:pt x="125" y="264"/>
                  </a:moveTo>
                  <a:lnTo>
                    <a:pt x="125" y="264"/>
                  </a:lnTo>
                  <a:lnTo>
                    <a:pt x="125" y="264"/>
                  </a:lnTo>
                  <a:lnTo>
                    <a:pt x="125" y="264"/>
                  </a:lnTo>
                  <a:cubicBezTo>
                    <a:pt x="120" y="264"/>
                    <a:pt x="114" y="268"/>
                    <a:pt x="114" y="275"/>
                  </a:cubicBezTo>
                  <a:cubicBezTo>
                    <a:pt x="114" y="282"/>
                    <a:pt x="120" y="286"/>
                    <a:pt x="125" y="286"/>
                  </a:cubicBezTo>
                  <a:lnTo>
                    <a:pt x="125" y="286"/>
                  </a:lnTo>
                  <a:lnTo>
                    <a:pt x="202" y="286"/>
                  </a:lnTo>
                  <a:lnTo>
                    <a:pt x="202" y="286"/>
                  </a:lnTo>
                  <a:cubicBezTo>
                    <a:pt x="209" y="286"/>
                    <a:pt x="215" y="282"/>
                    <a:pt x="215" y="275"/>
                  </a:cubicBezTo>
                  <a:lnTo>
                    <a:pt x="215" y="275"/>
                  </a:lnTo>
                  <a:lnTo>
                    <a:pt x="215" y="15"/>
                  </a:lnTo>
                  <a:lnTo>
                    <a:pt x="215" y="15"/>
                  </a:lnTo>
                  <a:cubicBezTo>
                    <a:pt x="215" y="9"/>
                    <a:pt x="209" y="3"/>
                    <a:pt x="202" y="3"/>
                  </a:cubicBezTo>
                  <a:lnTo>
                    <a:pt x="202" y="3"/>
                  </a:lnTo>
                  <a:lnTo>
                    <a:pt x="13" y="0"/>
                  </a:lnTo>
                  <a:lnTo>
                    <a:pt x="13" y="0"/>
                  </a:lnTo>
                  <a:cubicBezTo>
                    <a:pt x="6" y="0"/>
                    <a:pt x="2" y="6"/>
                    <a:pt x="0" y="11"/>
                  </a:cubicBezTo>
                  <a:cubicBezTo>
                    <a:pt x="0" y="19"/>
                    <a:pt x="6" y="24"/>
                    <a:pt x="13" y="24"/>
                  </a:cubicBezTo>
                  <a:lnTo>
                    <a:pt x="13" y="24"/>
                  </a:lnTo>
                  <a:lnTo>
                    <a:pt x="191" y="27"/>
                  </a:lnTo>
                  <a:lnTo>
                    <a:pt x="191" y="264"/>
                  </a:lnTo>
                  <a:lnTo>
                    <a:pt x="125" y="264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a-DK"/>
            </a:p>
          </p:txBody>
        </p:sp>
        <p:sp>
          <p:nvSpPr>
            <p:cNvPr id="35" name="Freeform 1213">
              <a:extLst>
                <a:ext uri="{FF2B5EF4-FFF2-40B4-BE49-F238E27FC236}">
                  <a16:creationId xmlns:a16="http://schemas.microsoft.com/office/drawing/2014/main" id="{9FAB9274-C645-754A-A133-4A3E7DC9D39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391525" y="3687763"/>
              <a:ext cx="219075" cy="182562"/>
            </a:xfrm>
            <a:custGeom>
              <a:avLst/>
              <a:gdLst>
                <a:gd name="T0" fmla="*/ 493 w 609"/>
                <a:gd name="T1" fmla="*/ 482 h 507"/>
                <a:gd name="T2" fmla="*/ 316 w 609"/>
                <a:gd name="T3" fmla="*/ 482 h 507"/>
                <a:gd name="T4" fmla="*/ 493 w 609"/>
                <a:gd name="T5" fmla="*/ 299 h 507"/>
                <a:gd name="T6" fmla="*/ 585 w 609"/>
                <a:gd name="T7" fmla="*/ 391 h 507"/>
                <a:gd name="T8" fmla="*/ 24 w 609"/>
                <a:gd name="T9" fmla="*/ 391 h 507"/>
                <a:gd name="T10" fmla="*/ 24 w 609"/>
                <a:gd name="T11" fmla="*/ 391 h 507"/>
                <a:gd name="T12" fmla="*/ 51 w 609"/>
                <a:gd name="T13" fmla="*/ 326 h 507"/>
                <a:gd name="T14" fmla="*/ 52 w 609"/>
                <a:gd name="T15" fmla="*/ 325 h 507"/>
                <a:gd name="T16" fmla="*/ 115 w 609"/>
                <a:gd name="T17" fmla="*/ 299 h 507"/>
                <a:gd name="T18" fmla="*/ 294 w 609"/>
                <a:gd name="T19" fmla="*/ 299 h 507"/>
                <a:gd name="T20" fmla="*/ 115 w 609"/>
                <a:gd name="T21" fmla="*/ 482 h 507"/>
                <a:gd name="T22" fmla="*/ 24 w 609"/>
                <a:gd name="T23" fmla="*/ 391 h 507"/>
                <a:gd name="T24" fmla="*/ 176 w 609"/>
                <a:gd name="T25" fmla="*/ 202 h 507"/>
                <a:gd name="T26" fmla="*/ 248 w 609"/>
                <a:gd name="T27" fmla="*/ 276 h 507"/>
                <a:gd name="T28" fmla="*/ 115 w 609"/>
                <a:gd name="T29" fmla="*/ 276 h 507"/>
                <a:gd name="T30" fmla="*/ 101 w 609"/>
                <a:gd name="T31" fmla="*/ 277 h 507"/>
                <a:gd name="T32" fmla="*/ 317 w 609"/>
                <a:gd name="T33" fmla="*/ 61 h 507"/>
                <a:gd name="T34" fmla="*/ 317 w 609"/>
                <a:gd name="T35" fmla="*/ 61 h 507"/>
                <a:gd name="T36" fmla="*/ 448 w 609"/>
                <a:gd name="T37" fmla="*/ 61 h 507"/>
                <a:gd name="T38" fmla="*/ 448 w 609"/>
                <a:gd name="T39" fmla="*/ 190 h 507"/>
                <a:gd name="T40" fmla="*/ 362 w 609"/>
                <a:gd name="T41" fmla="*/ 276 h 507"/>
                <a:gd name="T42" fmla="*/ 192 w 609"/>
                <a:gd name="T43" fmla="*/ 186 h 507"/>
                <a:gd name="T44" fmla="*/ 493 w 609"/>
                <a:gd name="T45" fmla="*/ 276 h 507"/>
                <a:gd name="T46" fmla="*/ 493 w 609"/>
                <a:gd name="T47" fmla="*/ 276 h 507"/>
                <a:gd name="T48" fmla="*/ 463 w 609"/>
                <a:gd name="T49" fmla="*/ 207 h 507"/>
                <a:gd name="T50" fmla="*/ 497 w 609"/>
                <a:gd name="T51" fmla="*/ 126 h 507"/>
                <a:gd name="T52" fmla="*/ 302 w 609"/>
                <a:gd name="T53" fmla="*/ 45 h 507"/>
                <a:gd name="T54" fmla="*/ 35 w 609"/>
                <a:gd name="T55" fmla="*/ 308 h 507"/>
                <a:gd name="T56" fmla="*/ 34 w 609"/>
                <a:gd name="T57" fmla="*/ 311 h 507"/>
                <a:gd name="T58" fmla="*/ 34 w 609"/>
                <a:gd name="T59" fmla="*/ 311 h 507"/>
                <a:gd name="T60" fmla="*/ 34 w 609"/>
                <a:gd name="T61" fmla="*/ 311 h 507"/>
                <a:gd name="T62" fmla="*/ 115 w 609"/>
                <a:gd name="T63" fmla="*/ 506 h 507"/>
                <a:gd name="T64" fmla="*/ 493 w 609"/>
                <a:gd name="T65" fmla="*/ 506 h 507"/>
                <a:gd name="T66" fmla="*/ 608 w 609"/>
                <a:gd name="T67" fmla="*/ 391 h 5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609" h="507">
                  <a:moveTo>
                    <a:pt x="493" y="482"/>
                  </a:moveTo>
                  <a:lnTo>
                    <a:pt x="493" y="482"/>
                  </a:lnTo>
                  <a:lnTo>
                    <a:pt x="493" y="482"/>
                  </a:lnTo>
                  <a:lnTo>
                    <a:pt x="316" y="482"/>
                  </a:lnTo>
                  <a:lnTo>
                    <a:pt x="316" y="299"/>
                  </a:lnTo>
                  <a:lnTo>
                    <a:pt x="493" y="299"/>
                  </a:lnTo>
                  <a:lnTo>
                    <a:pt x="493" y="299"/>
                  </a:lnTo>
                  <a:cubicBezTo>
                    <a:pt x="543" y="299"/>
                    <a:pt x="585" y="341"/>
                    <a:pt x="585" y="391"/>
                  </a:cubicBezTo>
                  <a:cubicBezTo>
                    <a:pt x="585" y="441"/>
                    <a:pt x="543" y="482"/>
                    <a:pt x="493" y="482"/>
                  </a:cubicBezTo>
                  <a:close/>
                  <a:moveTo>
                    <a:pt x="24" y="391"/>
                  </a:moveTo>
                  <a:lnTo>
                    <a:pt x="24" y="391"/>
                  </a:lnTo>
                  <a:lnTo>
                    <a:pt x="24" y="391"/>
                  </a:lnTo>
                  <a:lnTo>
                    <a:pt x="24" y="391"/>
                  </a:lnTo>
                  <a:cubicBezTo>
                    <a:pt x="24" y="366"/>
                    <a:pt x="34" y="343"/>
                    <a:pt x="51" y="326"/>
                  </a:cubicBezTo>
                  <a:lnTo>
                    <a:pt x="51" y="326"/>
                  </a:lnTo>
                  <a:lnTo>
                    <a:pt x="52" y="325"/>
                  </a:lnTo>
                  <a:lnTo>
                    <a:pt x="52" y="325"/>
                  </a:lnTo>
                  <a:cubicBezTo>
                    <a:pt x="69" y="310"/>
                    <a:pt x="92" y="299"/>
                    <a:pt x="115" y="299"/>
                  </a:cubicBezTo>
                  <a:lnTo>
                    <a:pt x="115" y="299"/>
                  </a:lnTo>
                  <a:lnTo>
                    <a:pt x="294" y="299"/>
                  </a:lnTo>
                  <a:lnTo>
                    <a:pt x="294" y="482"/>
                  </a:lnTo>
                  <a:lnTo>
                    <a:pt x="115" y="482"/>
                  </a:lnTo>
                  <a:lnTo>
                    <a:pt x="115" y="482"/>
                  </a:lnTo>
                  <a:cubicBezTo>
                    <a:pt x="65" y="482"/>
                    <a:pt x="24" y="441"/>
                    <a:pt x="24" y="391"/>
                  </a:cubicBezTo>
                  <a:close/>
                  <a:moveTo>
                    <a:pt x="176" y="202"/>
                  </a:moveTo>
                  <a:lnTo>
                    <a:pt x="176" y="202"/>
                  </a:lnTo>
                  <a:lnTo>
                    <a:pt x="176" y="202"/>
                  </a:lnTo>
                  <a:lnTo>
                    <a:pt x="248" y="276"/>
                  </a:lnTo>
                  <a:lnTo>
                    <a:pt x="115" y="276"/>
                  </a:lnTo>
                  <a:lnTo>
                    <a:pt x="115" y="276"/>
                  </a:lnTo>
                  <a:cubicBezTo>
                    <a:pt x="111" y="276"/>
                    <a:pt x="105" y="276"/>
                    <a:pt x="101" y="277"/>
                  </a:cubicBezTo>
                  <a:lnTo>
                    <a:pt x="101" y="277"/>
                  </a:lnTo>
                  <a:lnTo>
                    <a:pt x="176" y="202"/>
                  </a:lnTo>
                  <a:close/>
                  <a:moveTo>
                    <a:pt x="317" y="61"/>
                  </a:moveTo>
                  <a:lnTo>
                    <a:pt x="317" y="61"/>
                  </a:lnTo>
                  <a:lnTo>
                    <a:pt x="317" y="61"/>
                  </a:lnTo>
                  <a:lnTo>
                    <a:pt x="317" y="61"/>
                  </a:lnTo>
                  <a:cubicBezTo>
                    <a:pt x="354" y="25"/>
                    <a:pt x="411" y="25"/>
                    <a:pt x="448" y="61"/>
                  </a:cubicBezTo>
                  <a:cubicBezTo>
                    <a:pt x="465" y="78"/>
                    <a:pt x="474" y="100"/>
                    <a:pt x="474" y="126"/>
                  </a:cubicBezTo>
                  <a:cubicBezTo>
                    <a:pt x="474" y="150"/>
                    <a:pt x="465" y="174"/>
                    <a:pt x="448" y="190"/>
                  </a:cubicBezTo>
                  <a:lnTo>
                    <a:pt x="448" y="190"/>
                  </a:lnTo>
                  <a:lnTo>
                    <a:pt x="362" y="276"/>
                  </a:lnTo>
                  <a:lnTo>
                    <a:pt x="282" y="276"/>
                  </a:lnTo>
                  <a:lnTo>
                    <a:pt x="192" y="186"/>
                  </a:lnTo>
                  <a:lnTo>
                    <a:pt x="317" y="61"/>
                  </a:lnTo>
                  <a:close/>
                  <a:moveTo>
                    <a:pt x="493" y="276"/>
                  </a:moveTo>
                  <a:lnTo>
                    <a:pt x="493" y="276"/>
                  </a:lnTo>
                  <a:lnTo>
                    <a:pt x="493" y="276"/>
                  </a:lnTo>
                  <a:lnTo>
                    <a:pt x="394" y="276"/>
                  </a:lnTo>
                  <a:lnTo>
                    <a:pt x="463" y="207"/>
                  </a:lnTo>
                  <a:lnTo>
                    <a:pt x="463" y="207"/>
                  </a:lnTo>
                  <a:cubicBezTo>
                    <a:pt x="485" y="185"/>
                    <a:pt x="497" y="157"/>
                    <a:pt x="497" y="126"/>
                  </a:cubicBezTo>
                  <a:cubicBezTo>
                    <a:pt x="497" y="95"/>
                    <a:pt x="485" y="65"/>
                    <a:pt x="463" y="45"/>
                  </a:cubicBezTo>
                  <a:cubicBezTo>
                    <a:pt x="420" y="0"/>
                    <a:pt x="347" y="0"/>
                    <a:pt x="302" y="45"/>
                  </a:cubicBezTo>
                  <a:lnTo>
                    <a:pt x="302" y="45"/>
                  </a:lnTo>
                  <a:lnTo>
                    <a:pt x="35" y="308"/>
                  </a:lnTo>
                  <a:lnTo>
                    <a:pt x="35" y="308"/>
                  </a:lnTo>
                  <a:cubicBezTo>
                    <a:pt x="35" y="308"/>
                    <a:pt x="34" y="310"/>
                    <a:pt x="34" y="311"/>
                  </a:cubicBezTo>
                  <a:lnTo>
                    <a:pt x="34" y="311"/>
                  </a:lnTo>
                  <a:lnTo>
                    <a:pt x="34" y="311"/>
                  </a:lnTo>
                  <a:lnTo>
                    <a:pt x="34" y="311"/>
                  </a:lnTo>
                  <a:lnTo>
                    <a:pt x="34" y="311"/>
                  </a:lnTo>
                  <a:cubicBezTo>
                    <a:pt x="13" y="332"/>
                    <a:pt x="0" y="360"/>
                    <a:pt x="0" y="391"/>
                  </a:cubicBezTo>
                  <a:cubicBezTo>
                    <a:pt x="0" y="454"/>
                    <a:pt x="52" y="506"/>
                    <a:pt x="115" y="506"/>
                  </a:cubicBezTo>
                  <a:lnTo>
                    <a:pt x="115" y="506"/>
                  </a:lnTo>
                  <a:lnTo>
                    <a:pt x="493" y="506"/>
                  </a:lnTo>
                  <a:lnTo>
                    <a:pt x="493" y="506"/>
                  </a:lnTo>
                  <a:cubicBezTo>
                    <a:pt x="557" y="506"/>
                    <a:pt x="608" y="454"/>
                    <a:pt x="608" y="391"/>
                  </a:cubicBezTo>
                  <a:cubicBezTo>
                    <a:pt x="608" y="328"/>
                    <a:pt x="557" y="276"/>
                    <a:pt x="493" y="276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a-DK"/>
            </a:p>
          </p:txBody>
        </p:sp>
        <p:sp>
          <p:nvSpPr>
            <p:cNvPr id="36" name="Freeform 1214">
              <a:extLst>
                <a:ext uri="{FF2B5EF4-FFF2-40B4-BE49-F238E27FC236}">
                  <a16:creationId xmlns:a16="http://schemas.microsoft.com/office/drawing/2014/main" id="{6752678C-D9D2-024F-87FA-0EFF241229A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512175" y="3803650"/>
              <a:ext cx="80963" cy="26988"/>
            </a:xfrm>
            <a:custGeom>
              <a:avLst/>
              <a:gdLst>
                <a:gd name="T0" fmla="*/ 160 w 224"/>
                <a:gd name="T1" fmla="*/ 0 h 77"/>
                <a:gd name="T2" fmla="*/ 160 w 224"/>
                <a:gd name="T3" fmla="*/ 0 h 77"/>
                <a:gd name="T4" fmla="*/ 160 w 224"/>
                <a:gd name="T5" fmla="*/ 0 h 77"/>
                <a:gd name="T6" fmla="*/ 11 w 224"/>
                <a:gd name="T7" fmla="*/ 0 h 77"/>
                <a:gd name="T8" fmla="*/ 11 w 224"/>
                <a:gd name="T9" fmla="*/ 0 h 77"/>
                <a:gd name="T10" fmla="*/ 0 w 224"/>
                <a:gd name="T11" fmla="*/ 11 h 77"/>
                <a:gd name="T12" fmla="*/ 11 w 224"/>
                <a:gd name="T13" fmla="*/ 24 h 77"/>
                <a:gd name="T14" fmla="*/ 11 w 224"/>
                <a:gd name="T15" fmla="*/ 24 h 77"/>
                <a:gd name="T16" fmla="*/ 160 w 224"/>
                <a:gd name="T17" fmla="*/ 24 h 77"/>
                <a:gd name="T18" fmla="*/ 160 w 224"/>
                <a:gd name="T19" fmla="*/ 24 h 77"/>
                <a:gd name="T20" fmla="*/ 201 w 224"/>
                <a:gd name="T21" fmla="*/ 65 h 77"/>
                <a:gd name="T22" fmla="*/ 212 w 224"/>
                <a:gd name="T23" fmla="*/ 76 h 77"/>
                <a:gd name="T24" fmla="*/ 223 w 224"/>
                <a:gd name="T25" fmla="*/ 65 h 77"/>
                <a:gd name="T26" fmla="*/ 160 w 224"/>
                <a:gd name="T27" fmla="*/ 0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24" h="77">
                  <a:moveTo>
                    <a:pt x="160" y="0"/>
                  </a:moveTo>
                  <a:lnTo>
                    <a:pt x="160" y="0"/>
                  </a:lnTo>
                  <a:lnTo>
                    <a:pt x="160" y="0"/>
                  </a:lnTo>
                  <a:lnTo>
                    <a:pt x="11" y="0"/>
                  </a:lnTo>
                  <a:lnTo>
                    <a:pt x="11" y="0"/>
                  </a:lnTo>
                  <a:cubicBezTo>
                    <a:pt x="5" y="0"/>
                    <a:pt x="0" y="5"/>
                    <a:pt x="0" y="11"/>
                  </a:cubicBezTo>
                  <a:cubicBezTo>
                    <a:pt x="0" y="18"/>
                    <a:pt x="5" y="24"/>
                    <a:pt x="11" y="24"/>
                  </a:cubicBezTo>
                  <a:lnTo>
                    <a:pt x="11" y="24"/>
                  </a:lnTo>
                  <a:lnTo>
                    <a:pt x="160" y="24"/>
                  </a:lnTo>
                  <a:lnTo>
                    <a:pt x="160" y="24"/>
                  </a:lnTo>
                  <a:cubicBezTo>
                    <a:pt x="183" y="24"/>
                    <a:pt x="201" y="42"/>
                    <a:pt x="201" y="65"/>
                  </a:cubicBezTo>
                  <a:cubicBezTo>
                    <a:pt x="201" y="70"/>
                    <a:pt x="206" y="76"/>
                    <a:pt x="212" y="76"/>
                  </a:cubicBezTo>
                  <a:cubicBezTo>
                    <a:pt x="219" y="76"/>
                    <a:pt x="223" y="70"/>
                    <a:pt x="223" y="65"/>
                  </a:cubicBezTo>
                  <a:cubicBezTo>
                    <a:pt x="223" y="28"/>
                    <a:pt x="195" y="0"/>
                    <a:pt x="160" y="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a-DK"/>
            </a:p>
          </p:txBody>
        </p:sp>
        <p:sp>
          <p:nvSpPr>
            <p:cNvPr id="37" name="Freeform 1215">
              <a:extLst>
                <a:ext uri="{FF2B5EF4-FFF2-40B4-BE49-F238E27FC236}">
                  <a16:creationId xmlns:a16="http://schemas.microsoft.com/office/drawing/2014/main" id="{73D146C0-6953-0E41-9200-943E4A9A22A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472488" y="3705225"/>
              <a:ext cx="74612" cy="53975"/>
            </a:xfrm>
            <a:custGeom>
              <a:avLst/>
              <a:gdLst>
                <a:gd name="T0" fmla="*/ 5 w 207"/>
                <a:gd name="T1" fmla="*/ 148 h 151"/>
                <a:gd name="T2" fmla="*/ 5 w 207"/>
                <a:gd name="T3" fmla="*/ 148 h 151"/>
                <a:gd name="T4" fmla="*/ 5 w 207"/>
                <a:gd name="T5" fmla="*/ 148 h 151"/>
                <a:gd name="T6" fmla="*/ 5 w 207"/>
                <a:gd name="T7" fmla="*/ 148 h 151"/>
                <a:gd name="T8" fmla="*/ 13 w 207"/>
                <a:gd name="T9" fmla="*/ 150 h 151"/>
                <a:gd name="T10" fmla="*/ 20 w 207"/>
                <a:gd name="T11" fmla="*/ 148 h 151"/>
                <a:gd name="T12" fmla="*/ 20 w 207"/>
                <a:gd name="T13" fmla="*/ 148 h 151"/>
                <a:gd name="T14" fmla="*/ 126 w 207"/>
                <a:gd name="T15" fmla="*/ 42 h 151"/>
                <a:gd name="T16" fmla="*/ 126 w 207"/>
                <a:gd name="T17" fmla="*/ 42 h 151"/>
                <a:gd name="T18" fmla="*/ 183 w 207"/>
                <a:gd name="T19" fmla="*/ 42 h 151"/>
                <a:gd name="T20" fmla="*/ 200 w 207"/>
                <a:gd name="T21" fmla="*/ 42 h 151"/>
                <a:gd name="T22" fmla="*/ 200 w 207"/>
                <a:gd name="T23" fmla="*/ 26 h 151"/>
                <a:gd name="T24" fmla="*/ 109 w 207"/>
                <a:gd name="T25" fmla="*/ 26 h 151"/>
                <a:gd name="T26" fmla="*/ 109 w 207"/>
                <a:gd name="T27" fmla="*/ 26 h 151"/>
                <a:gd name="T28" fmla="*/ 5 w 207"/>
                <a:gd name="T29" fmla="*/ 131 h 151"/>
                <a:gd name="T30" fmla="*/ 5 w 207"/>
                <a:gd name="T31" fmla="*/ 131 h 151"/>
                <a:gd name="T32" fmla="*/ 5 w 207"/>
                <a:gd name="T33" fmla="*/ 148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07" h="151">
                  <a:moveTo>
                    <a:pt x="5" y="148"/>
                  </a:moveTo>
                  <a:lnTo>
                    <a:pt x="5" y="148"/>
                  </a:lnTo>
                  <a:lnTo>
                    <a:pt x="5" y="148"/>
                  </a:lnTo>
                  <a:lnTo>
                    <a:pt x="5" y="148"/>
                  </a:lnTo>
                  <a:cubicBezTo>
                    <a:pt x="6" y="149"/>
                    <a:pt x="9" y="150"/>
                    <a:pt x="13" y="150"/>
                  </a:cubicBezTo>
                  <a:cubicBezTo>
                    <a:pt x="16" y="150"/>
                    <a:pt x="19" y="149"/>
                    <a:pt x="20" y="148"/>
                  </a:cubicBezTo>
                  <a:lnTo>
                    <a:pt x="20" y="148"/>
                  </a:lnTo>
                  <a:lnTo>
                    <a:pt x="126" y="42"/>
                  </a:lnTo>
                  <a:lnTo>
                    <a:pt x="126" y="42"/>
                  </a:lnTo>
                  <a:cubicBezTo>
                    <a:pt x="142" y="27"/>
                    <a:pt x="168" y="27"/>
                    <a:pt x="183" y="42"/>
                  </a:cubicBezTo>
                  <a:cubicBezTo>
                    <a:pt x="189" y="46"/>
                    <a:pt x="196" y="46"/>
                    <a:pt x="200" y="42"/>
                  </a:cubicBezTo>
                  <a:cubicBezTo>
                    <a:pt x="206" y="38"/>
                    <a:pt x="206" y="31"/>
                    <a:pt x="200" y="26"/>
                  </a:cubicBezTo>
                  <a:cubicBezTo>
                    <a:pt x="174" y="0"/>
                    <a:pt x="134" y="0"/>
                    <a:pt x="109" y="26"/>
                  </a:cubicBezTo>
                  <a:lnTo>
                    <a:pt x="109" y="26"/>
                  </a:lnTo>
                  <a:lnTo>
                    <a:pt x="5" y="131"/>
                  </a:lnTo>
                  <a:lnTo>
                    <a:pt x="5" y="131"/>
                  </a:lnTo>
                  <a:cubicBezTo>
                    <a:pt x="0" y="135"/>
                    <a:pt x="0" y="142"/>
                    <a:pt x="5" y="148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a-DK"/>
            </a:p>
          </p:txBody>
        </p:sp>
      </p:grpSp>
      <p:cxnSp>
        <p:nvCxnSpPr>
          <p:cNvPr id="38" name="Lige forbindelse 37"/>
          <p:cNvCxnSpPr/>
          <p:nvPr/>
        </p:nvCxnSpPr>
        <p:spPr>
          <a:xfrm flipH="1">
            <a:off x="3637058" y="2874182"/>
            <a:ext cx="17052" cy="2915621"/>
          </a:xfrm>
          <a:prstGeom prst="line">
            <a:avLst/>
          </a:prstGeom>
          <a:ln w="254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4" name="Group 1391">
            <a:extLst>
              <a:ext uri="{FF2B5EF4-FFF2-40B4-BE49-F238E27FC236}">
                <a16:creationId xmlns:a16="http://schemas.microsoft.com/office/drawing/2014/main" id="{512DED03-06B1-5047-BDBD-712F60651499}"/>
              </a:ext>
            </a:extLst>
          </p:cNvPr>
          <p:cNvGrpSpPr/>
          <p:nvPr/>
        </p:nvGrpSpPr>
        <p:grpSpPr>
          <a:xfrm>
            <a:off x="8439646" y="2632770"/>
            <a:ext cx="292100" cy="290512"/>
            <a:chOff x="8391525" y="3579813"/>
            <a:chExt cx="292100" cy="290512"/>
          </a:xfrm>
          <a:solidFill>
            <a:schemeClr val="accent2"/>
          </a:solidFill>
        </p:grpSpPr>
        <p:sp>
          <p:nvSpPr>
            <p:cNvPr id="55" name="Freeform 1211">
              <a:extLst>
                <a:ext uri="{FF2B5EF4-FFF2-40B4-BE49-F238E27FC236}">
                  <a16:creationId xmlns:a16="http://schemas.microsoft.com/office/drawing/2014/main" id="{6435D141-8903-CD40-BF8D-DCF2603B750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516938" y="3579813"/>
              <a:ext cx="166687" cy="290512"/>
            </a:xfrm>
            <a:custGeom>
              <a:avLst/>
              <a:gdLst>
                <a:gd name="T0" fmla="*/ 321 w 461"/>
                <a:gd name="T1" fmla="*/ 22 h 807"/>
                <a:gd name="T2" fmla="*/ 350 w 461"/>
                <a:gd name="T3" fmla="*/ 22 h 807"/>
                <a:gd name="T4" fmla="*/ 321 w 461"/>
                <a:gd name="T5" fmla="*/ 196 h 807"/>
                <a:gd name="T6" fmla="*/ 109 w 461"/>
                <a:gd name="T7" fmla="*/ 22 h 807"/>
                <a:gd name="T8" fmla="*/ 109 w 461"/>
                <a:gd name="T9" fmla="*/ 22 h 807"/>
                <a:gd name="T10" fmla="*/ 140 w 461"/>
                <a:gd name="T11" fmla="*/ 196 h 807"/>
                <a:gd name="T12" fmla="*/ 109 w 461"/>
                <a:gd name="T13" fmla="*/ 22 h 807"/>
                <a:gd name="T14" fmla="*/ 268 w 461"/>
                <a:gd name="T15" fmla="*/ 22 h 807"/>
                <a:gd name="T16" fmla="*/ 297 w 461"/>
                <a:gd name="T17" fmla="*/ 22 h 807"/>
                <a:gd name="T18" fmla="*/ 268 w 461"/>
                <a:gd name="T19" fmla="*/ 196 h 807"/>
                <a:gd name="T20" fmla="*/ 192 w 461"/>
                <a:gd name="T21" fmla="*/ 196 h 807"/>
                <a:gd name="T22" fmla="*/ 192 w 461"/>
                <a:gd name="T23" fmla="*/ 196 h 807"/>
                <a:gd name="T24" fmla="*/ 162 w 461"/>
                <a:gd name="T25" fmla="*/ 22 h 807"/>
                <a:gd name="T26" fmla="*/ 192 w 461"/>
                <a:gd name="T27" fmla="*/ 196 h 807"/>
                <a:gd name="T28" fmla="*/ 216 w 461"/>
                <a:gd name="T29" fmla="*/ 22 h 807"/>
                <a:gd name="T30" fmla="*/ 245 w 461"/>
                <a:gd name="T31" fmla="*/ 22 h 807"/>
                <a:gd name="T32" fmla="*/ 216 w 461"/>
                <a:gd name="T33" fmla="*/ 196 h 807"/>
                <a:gd name="T34" fmla="*/ 377 w 461"/>
                <a:gd name="T35" fmla="*/ 196 h 807"/>
                <a:gd name="T36" fmla="*/ 377 w 461"/>
                <a:gd name="T37" fmla="*/ 196 h 807"/>
                <a:gd name="T38" fmla="*/ 374 w 461"/>
                <a:gd name="T39" fmla="*/ 11 h 807"/>
                <a:gd name="T40" fmla="*/ 363 w 461"/>
                <a:gd name="T41" fmla="*/ 0 h 807"/>
                <a:gd name="T42" fmla="*/ 98 w 461"/>
                <a:gd name="T43" fmla="*/ 0 h 807"/>
                <a:gd name="T44" fmla="*/ 85 w 461"/>
                <a:gd name="T45" fmla="*/ 11 h 807"/>
                <a:gd name="T46" fmla="*/ 85 w 461"/>
                <a:gd name="T47" fmla="*/ 196 h 807"/>
                <a:gd name="T48" fmla="*/ 83 w 461"/>
                <a:gd name="T49" fmla="*/ 196 h 807"/>
                <a:gd name="T50" fmla="*/ 0 w 461"/>
                <a:gd name="T51" fmla="*/ 280 h 807"/>
                <a:gd name="T52" fmla="*/ 0 w 461"/>
                <a:gd name="T53" fmla="*/ 322 h 807"/>
                <a:gd name="T54" fmla="*/ 23 w 461"/>
                <a:gd name="T55" fmla="*/ 322 h 807"/>
                <a:gd name="T56" fmla="*/ 23 w 461"/>
                <a:gd name="T57" fmla="*/ 280 h 807"/>
                <a:gd name="T58" fmla="*/ 83 w 461"/>
                <a:gd name="T59" fmla="*/ 220 h 807"/>
                <a:gd name="T60" fmla="*/ 98 w 461"/>
                <a:gd name="T61" fmla="*/ 220 h 807"/>
                <a:gd name="T62" fmla="*/ 377 w 461"/>
                <a:gd name="T63" fmla="*/ 220 h 807"/>
                <a:gd name="T64" fmla="*/ 437 w 461"/>
                <a:gd name="T65" fmla="*/ 280 h 807"/>
                <a:gd name="T66" fmla="*/ 437 w 461"/>
                <a:gd name="T67" fmla="*/ 722 h 807"/>
                <a:gd name="T68" fmla="*/ 377 w 461"/>
                <a:gd name="T69" fmla="*/ 782 h 807"/>
                <a:gd name="T70" fmla="*/ 83 w 461"/>
                <a:gd name="T71" fmla="*/ 782 h 807"/>
                <a:gd name="T72" fmla="*/ 71 w 461"/>
                <a:gd name="T73" fmla="*/ 793 h 807"/>
                <a:gd name="T74" fmla="*/ 83 w 461"/>
                <a:gd name="T75" fmla="*/ 806 h 807"/>
                <a:gd name="T76" fmla="*/ 377 w 461"/>
                <a:gd name="T77" fmla="*/ 806 h 807"/>
                <a:gd name="T78" fmla="*/ 460 w 461"/>
                <a:gd name="T79" fmla="*/ 722 h 807"/>
                <a:gd name="T80" fmla="*/ 460 w 461"/>
                <a:gd name="T81" fmla="*/ 280 h 8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61" h="807">
                  <a:moveTo>
                    <a:pt x="321" y="22"/>
                  </a:moveTo>
                  <a:lnTo>
                    <a:pt x="321" y="22"/>
                  </a:lnTo>
                  <a:lnTo>
                    <a:pt x="321" y="22"/>
                  </a:lnTo>
                  <a:lnTo>
                    <a:pt x="350" y="22"/>
                  </a:lnTo>
                  <a:lnTo>
                    <a:pt x="350" y="196"/>
                  </a:lnTo>
                  <a:lnTo>
                    <a:pt x="321" y="196"/>
                  </a:lnTo>
                  <a:lnTo>
                    <a:pt x="321" y="22"/>
                  </a:lnTo>
                  <a:close/>
                  <a:moveTo>
                    <a:pt x="109" y="22"/>
                  </a:moveTo>
                  <a:lnTo>
                    <a:pt x="109" y="22"/>
                  </a:lnTo>
                  <a:lnTo>
                    <a:pt x="109" y="22"/>
                  </a:lnTo>
                  <a:lnTo>
                    <a:pt x="140" y="22"/>
                  </a:lnTo>
                  <a:lnTo>
                    <a:pt x="140" y="196"/>
                  </a:lnTo>
                  <a:lnTo>
                    <a:pt x="109" y="196"/>
                  </a:lnTo>
                  <a:lnTo>
                    <a:pt x="109" y="22"/>
                  </a:lnTo>
                  <a:close/>
                  <a:moveTo>
                    <a:pt x="268" y="22"/>
                  </a:moveTo>
                  <a:lnTo>
                    <a:pt x="268" y="22"/>
                  </a:lnTo>
                  <a:lnTo>
                    <a:pt x="268" y="22"/>
                  </a:lnTo>
                  <a:lnTo>
                    <a:pt x="297" y="22"/>
                  </a:lnTo>
                  <a:lnTo>
                    <a:pt x="297" y="196"/>
                  </a:lnTo>
                  <a:lnTo>
                    <a:pt x="268" y="196"/>
                  </a:lnTo>
                  <a:lnTo>
                    <a:pt x="268" y="22"/>
                  </a:lnTo>
                  <a:close/>
                  <a:moveTo>
                    <a:pt x="192" y="196"/>
                  </a:moveTo>
                  <a:lnTo>
                    <a:pt x="192" y="196"/>
                  </a:lnTo>
                  <a:lnTo>
                    <a:pt x="192" y="196"/>
                  </a:lnTo>
                  <a:lnTo>
                    <a:pt x="162" y="196"/>
                  </a:lnTo>
                  <a:lnTo>
                    <a:pt x="162" y="22"/>
                  </a:lnTo>
                  <a:lnTo>
                    <a:pt x="192" y="22"/>
                  </a:lnTo>
                  <a:lnTo>
                    <a:pt x="192" y="196"/>
                  </a:lnTo>
                  <a:close/>
                  <a:moveTo>
                    <a:pt x="216" y="22"/>
                  </a:moveTo>
                  <a:lnTo>
                    <a:pt x="216" y="22"/>
                  </a:lnTo>
                  <a:lnTo>
                    <a:pt x="216" y="22"/>
                  </a:lnTo>
                  <a:lnTo>
                    <a:pt x="245" y="22"/>
                  </a:lnTo>
                  <a:lnTo>
                    <a:pt x="245" y="196"/>
                  </a:lnTo>
                  <a:lnTo>
                    <a:pt x="216" y="196"/>
                  </a:lnTo>
                  <a:lnTo>
                    <a:pt x="216" y="22"/>
                  </a:lnTo>
                  <a:close/>
                  <a:moveTo>
                    <a:pt x="377" y="196"/>
                  </a:moveTo>
                  <a:lnTo>
                    <a:pt x="377" y="196"/>
                  </a:lnTo>
                  <a:lnTo>
                    <a:pt x="377" y="196"/>
                  </a:lnTo>
                  <a:lnTo>
                    <a:pt x="374" y="196"/>
                  </a:lnTo>
                  <a:lnTo>
                    <a:pt x="374" y="11"/>
                  </a:lnTo>
                  <a:lnTo>
                    <a:pt x="374" y="11"/>
                  </a:lnTo>
                  <a:cubicBezTo>
                    <a:pt x="374" y="4"/>
                    <a:pt x="368" y="0"/>
                    <a:pt x="363" y="0"/>
                  </a:cubicBezTo>
                  <a:lnTo>
                    <a:pt x="363" y="0"/>
                  </a:lnTo>
                  <a:lnTo>
                    <a:pt x="98" y="0"/>
                  </a:lnTo>
                  <a:lnTo>
                    <a:pt x="98" y="0"/>
                  </a:lnTo>
                  <a:cubicBezTo>
                    <a:pt x="91" y="0"/>
                    <a:pt x="85" y="4"/>
                    <a:pt x="85" y="11"/>
                  </a:cubicBezTo>
                  <a:lnTo>
                    <a:pt x="85" y="11"/>
                  </a:lnTo>
                  <a:lnTo>
                    <a:pt x="85" y="196"/>
                  </a:lnTo>
                  <a:lnTo>
                    <a:pt x="83" y="196"/>
                  </a:lnTo>
                  <a:lnTo>
                    <a:pt x="83" y="196"/>
                  </a:lnTo>
                  <a:cubicBezTo>
                    <a:pt x="38" y="196"/>
                    <a:pt x="0" y="234"/>
                    <a:pt x="0" y="280"/>
                  </a:cubicBezTo>
                  <a:lnTo>
                    <a:pt x="0" y="280"/>
                  </a:lnTo>
                  <a:lnTo>
                    <a:pt x="0" y="322"/>
                  </a:lnTo>
                  <a:lnTo>
                    <a:pt x="0" y="322"/>
                  </a:lnTo>
                  <a:cubicBezTo>
                    <a:pt x="0" y="329"/>
                    <a:pt x="5" y="335"/>
                    <a:pt x="11" y="335"/>
                  </a:cubicBezTo>
                  <a:cubicBezTo>
                    <a:pt x="18" y="335"/>
                    <a:pt x="23" y="329"/>
                    <a:pt x="23" y="322"/>
                  </a:cubicBezTo>
                  <a:lnTo>
                    <a:pt x="23" y="322"/>
                  </a:lnTo>
                  <a:lnTo>
                    <a:pt x="23" y="280"/>
                  </a:lnTo>
                  <a:lnTo>
                    <a:pt x="23" y="280"/>
                  </a:lnTo>
                  <a:cubicBezTo>
                    <a:pt x="23" y="246"/>
                    <a:pt x="50" y="220"/>
                    <a:pt x="83" y="220"/>
                  </a:cubicBezTo>
                  <a:lnTo>
                    <a:pt x="83" y="220"/>
                  </a:lnTo>
                  <a:lnTo>
                    <a:pt x="98" y="220"/>
                  </a:lnTo>
                  <a:lnTo>
                    <a:pt x="363" y="220"/>
                  </a:lnTo>
                  <a:lnTo>
                    <a:pt x="377" y="220"/>
                  </a:lnTo>
                  <a:lnTo>
                    <a:pt x="377" y="220"/>
                  </a:lnTo>
                  <a:cubicBezTo>
                    <a:pt x="409" y="220"/>
                    <a:pt x="437" y="246"/>
                    <a:pt x="437" y="280"/>
                  </a:cubicBezTo>
                  <a:lnTo>
                    <a:pt x="437" y="280"/>
                  </a:lnTo>
                  <a:lnTo>
                    <a:pt x="437" y="722"/>
                  </a:lnTo>
                  <a:lnTo>
                    <a:pt x="437" y="722"/>
                  </a:lnTo>
                  <a:cubicBezTo>
                    <a:pt x="437" y="756"/>
                    <a:pt x="409" y="782"/>
                    <a:pt x="377" y="782"/>
                  </a:cubicBezTo>
                  <a:lnTo>
                    <a:pt x="377" y="782"/>
                  </a:lnTo>
                  <a:lnTo>
                    <a:pt x="83" y="782"/>
                  </a:lnTo>
                  <a:lnTo>
                    <a:pt x="83" y="782"/>
                  </a:lnTo>
                  <a:cubicBezTo>
                    <a:pt x="77" y="782"/>
                    <a:pt x="71" y="788"/>
                    <a:pt x="71" y="793"/>
                  </a:cubicBezTo>
                  <a:cubicBezTo>
                    <a:pt x="71" y="801"/>
                    <a:pt x="77" y="806"/>
                    <a:pt x="83" y="806"/>
                  </a:cubicBezTo>
                  <a:lnTo>
                    <a:pt x="83" y="806"/>
                  </a:lnTo>
                  <a:lnTo>
                    <a:pt x="377" y="806"/>
                  </a:lnTo>
                  <a:lnTo>
                    <a:pt x="377" y="806"/>
                  </a:lnTo>
                  <a:cubicBezTo>
                    <a:pt x="424" y="806"/>
                    <a:pt x="460" y="768"/>
                    <a:pt x="460" y="722"/>
                  </a:cubicBezTo>
                  <a:lnTo>
                    <a:pt x="460" y="722"/>
                  </a:lnTo>
                  <a:lnTo>
                    <a:pt x="460" y="280"/>
                  </a:lnTo>
                  <a:lnTo>
                    <a:pt x="460" y="280"/>
                  </a:lnTo>
                  <a:cubicBezTo>
                    <a:pt x="460" y="234"/>
                    <a:pt x="424" y="196"/>
                    <a:pt x="377" y="196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a-DK"/>
            </a:p>
          </p:txBody>
        </p:sp>
        <p:sp>
          <p:nvSpPr>
            <p:cNvPr id="56" name="Freeform 1212">
              <a:extLst>
                <a:ext uri="{FF2B5EF4-FFF2-40B4-BE49-F238E27FC236}">
                  <a16:creationId xmlns:a16="http://schemas.microsoft.com/office/drawing/2014/main" id="{07D3AFEE-FD0F-AC4E-8281-1CCC591B09C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559800" y="3716338"/>
              <a:ext cx="77788" cy="103187"/>
            </a:xfrm>
            <a:custGeom>
              <a:avLst/>
              <a:gdLst>
                <a:gd name="T0" fmla="*/ 125 w 216"/>
                <a:gd name="T1" fmla="*/ 264 h 287"/>
                <a:gd name="T2" fmla="*/ 125 w 216"/>
                <a:gd name="T3" fmla="*/ 264 h 287"/>
                <a:gd name="T4" fmla="*/ 125 w 216"/>
                <a:gd name="T5" fmla="*/ 264 h 287"/>
                <a:gd name="T6" fmla="*/ 125 w 216"/>
                <a:gd name="T7" fmla="*/ 264 h 287"/>
                <a:gd name="T8" fmla="*/ 114 w 216"/>
                <a:gd name="T9" fmla="*/ 275 h 287"/>
                <a:gd name="T10" fmla="*/ 125 w 216"/>
                <a:gd name="T11" fmla="*/ 286 h 287"/>
                <a:gd name="T12" fmla="*/ 125 w 216"/>
                <a:gd name="T13" fmla="*/ 286 h 287"/>
                <a:gd name="T14" fmla="*/ 202 w 216"/>
                <a:gd name="T15" fmla="*/ 286 h 287"/>
                <a:gd name="T16" fmla="*/ 202 w 216"/>
                <a:gd name="T17" fmla="*/ 286 h 287"/>
                <a:gd name="T18" fmla="*/ 215 w 216"/>
                <a:gd name="T19" fmla="*/ 275 h 287"/>
                <a:gd name="T20" fmla="*/ 215 w 216"/>
                <a:gd name="T21" fmla="*/ 275 h 287"/>
                <a:gd name="T22" fmla="*/ 215 w 216"/>
                <a:gd name="T23" fmla="*/ 15 h 287"/>
                <a:gd name="T24" fmla="*/ 215 w 216"/>
                <a:gd name="T25" fmla="*/ 15 h 287"/>
                <a:gd name="T26" fmla="*/ 202 w 216"/>
                <a:gd name="T27" fmla="*/ 3 h 287"/>
                <a:gd name="T28" fmla="*/ 202 w 216"/>
                <a:gd name="T29" fmla="*/ 3 h 287"/>
                <a:gd name="T30" fmla="*/ 13 w 216"/>
                <a:gd name="T31" fmla="*/ 0 h 287"/>
                <a:gd name="T32" fmla="*/ 13 w 216"/>
                <a:gd name="T33" fmla="*/ 0 h 287"/>
                <a:gd name="T34" fmla="*/ 0 w 216"/>
                <a:gd name="T35" fmla="*/ 11 h 287"/>
                <a:gd name="T36" fmla="*/ 13 w 216"/>
                <a:gd name="T37" fmla="*/ 24 h 287"/>
                <a:gd name="T38" fmla="*/ 13 w 216"/>
                <a:gd name="T39" fmla="*/ 24 h 287"/>
                <a:gd name="T40" fmla="*/ 191 w 216"/>
                <a:gd name="T41" fmla="*/ 27 h 287"/>
                <a:gd name="T42" fmla="*/ 191 w 216"/>
                <a:gd name="T43" fmla="*/ 264 h 287"/>
                <a:gd name="T44" fmla="*/ 125 w 216"/>
                <a:gd name="T45" fmla="*/ 264 h 2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16" h="287">
                  <a:moveTo>
                    <a:pt x="125" y="264"/>
                  </a:moveTo>
                  <a:lnTo>
                    <a:pt x="125" y="264"/>
                  </a:lnTo>
                  <a:lnTo>
                    <a:pt x="125" y="264"/>
                  </a:lnTo>
                  <a:lnTo>
                    <a:pt x="125" y="264"/>
                  </a:lnTo>
                  <a:cubicBezTo>
                    <a:pt x="120" y="264"/>
                    <a:pt x="114" y="268"/>
                    <a:pt x="114" y="275"/>
                  </a:cubicBezTo>
                  <a:cubicBezTo>
                    <a:pt x="114" y="282"/>
                    <a:pt x="120" y="286"/>
                    <a:pt x="125" y="286"/>
                  </a:cubicBezTo>
                  <a:lnTo>
                    <a:pt x="125" y="286"/>
                  </a:lnTo>
                  <a:lnTo>
                    <a:pt x="202" y="286"/>
                  </a:lnTo>
                  <a:lnTo>
                    <a:pt x="202" y="286"/>
                  </a:lnTo>
                  <a:cubicBezTo>
                    <a:pt x="209" y="286"/>
                    <a:pt x="215" y="282"/>
                    <a:pt x="215" y="275"/>
                  </a:cubicBezTo>
                  <a:lnTo>
                    <a:pt x="215" y="275"/>
                  </a:lnTo>
                  <a:lnTo>
                    <a:pt x="215" y="15"/>
                  </a:lnTo>
                  <a:lnTo>
                    <a:pt x="215" y="15"/>
                  </a:lnTo>
                  <a:cubicBezTo>
                    <a:pt x="215" y="9"/>
                    <a:pt x="209" y="3"/>
                    <a:pt x="202" y="3"/>
                  </a:cubicBezTo>
                  <a:lnTo>
                    <a:pt x="202" y="3"/>
                  </a:lnTo>
                  <a:lnTo>
                    <a:pt x="13" y="0"/>
                  </a:lnTo>
                  <a:lnTo>
                    <a:pt x="13" y="0"/>
                  </a:lnTo>
                  <a:cubicBezTo>
                    <a:pt x="6" y="0"/>
                    <a:pt x="2" y="6"/>
                    <a:pt x="0" y="11"/>
                  </a:cubicBezTo>
                  <a:cubicBezTo>
                    <a:pt x="0" y="19"/>
                    <a:pt x="6" y="24"/>
                    <a:pt x="13" y="24"/>
                  </a:cubicBezTo>
                  <a:lnTo>
                    <a:pt x="13" y="24"/>
                  </a:lnTo>
                  <a:lnTo>
                    <a:pt x="191" y="27"/>
                  </a:lnTo>
                  <a:lnTo>
                    <a:pt x="191" y="264"/>
                  </a:lnTo>
                  <a:lnTo>
                    <a:pt x="125" y="264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a-DK"/>
            </a:p>
          </p:txBody>
        </p:sp>
        <p:sp>
          <p:nvSpPr>
            <p:cNvPr id="57" name="Freeform 1213">
              <a:extLst>
                <a:ext uri="{FF2B5EF4-FFF2-40B4-BE49-F238E27FC236}">
                  <a16:creationId xmlns:a16="http://schemas.microsoft.com/office/drawing/2014/main" id="{9FAB9274-C645-754A-A133-4A3E7DC9D39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391525" y="3687763"/>
              <a:ext cx="219075" cy="182562"/>
            </a:xfrm>
            <a:custGeom>
              <a:avLst/>
              <a:gdLst>
                <a:gd name="T0" fmla="*/ 493 w 609"/>
                <a:gd name="T1" fmla="*/ 482 h 507"/>
                <a:gd name="T2" fmla="*/ 316 w 609"/>
                <a:gd name="T3" fmla="*/ 482 h 507"/>
                <a:gd name="T4" fmla="*/ 493 w 609"/>
                <a:gd name="T5" fmla="*/ 299 h 507"/>
                <a:gd name="T6" fmla="*/ 585 w 609"/>
                <a:gd name="T7" fmla="*/ 391 h 507"/>
                <a:gd name="T8" fmla="*/ 24 w 609"/>
                <a:gd name="T9" fmla="*/ 391 h 507"/>
                <a:gd name="T10" fmla="*/ 24 w 609"/>
                <a:gd name="T11" fmla="*/ 391 h 507"/>
                <a:gd name="T12" fmla="*/ 51 w 609"/>
                <a:gd name="T13" fmla="*/ 326 h 507"/>
                <a:gd name="T14" fmla="*/ 52 w 609"/>
                <a:gd name="T15" fmla="*/ 325 h 507"/>
                <a:gd name="T16" fmla="*/ 115 w 609"/>
                <a:gd name="T17" fmla="*/ 299 h 507"/>
                <a:gd name="T18" fmla="*/ 294 w 609"/>
                <a:gd name="T19" fmla="*/ 299 h 507"/>
                <a:gd name="T20" fmla="*/ 115 w 609"/>
                <a:gd name="T21" fmla="*/ 482 h 507"/>
                <a:gd name="T22" fmla="*/ 24 w 609"/>
                <a:gd name="T23" fmla="*/ 391 h 507"/>
                <a:gd name="T24" fmla="*/ 176 w 609"/>
                <a:gd name="T25" fmla="*/ 202 h 507"/>
                <a:gd name="T26" fmla="*/ 248 w 609"/>
                <a:gd name="T27" fmla="*/ 276 h 507"/>
                <a:gd name="T28" fmla="*/ 115 w 609"/>
                <a:gd name="T29" fmla="*/ 276 h 507"/>
                <a:gd name="T30" fmla="*/ 101 w 609"/>
                <a:gd name="T31" fmla="*/ 277 h 507"/>
                <a:gd name="T32" fmla="*/ 317 w 609"/>
                <a:gd name="T33" fmla="*/ 61 h 507"/>
                <a:gd name="T34" fmla="*/ 317 w 609"/>
                <a:gd name="T35" fmla="*/ 61 h 507"/>
                <a:gd name="T36" fmla="*/ 448 w 609"/>
                <a:gd name="T37" fmla="*/ 61 h 507"/>
                <a:gd name="T38" fmla="*/ 448 w 609"/>
                <a:gd name="T39" fmla="*/ 190 h 507"/>
                <a:gd name="T40" fmla="*/ 362 w 609"/>
                <a:gd name="T41" fmla="*/ 276 h 507"/>
                <a:gd name="T42" fmla="*/ 192 w 609"/>
                <a:gd name="T43" fmla="*/ 186 h 507"/>
                <a:gd name="T44" fmla="*/ 493 w 609"/>
                <a:gd name="T45" fmla="*/ 276 h 507"/>
                <a:gd name="T46" fmla="*/ 493 w 609"/>
                <a:gd name="T47" fmla="*/ 276 h 507"/>
                <a:gd name="T48" fmla="*/ 463 w 609"/>
                <a:gd name="T49" fmla="*/ 207 h 507"/>
                <a:gd name="T50" fmla="*/ 497 w 609"/>
                <a:gd name="T51" fmla="*/ 126 h 507"/>
                <a:gd name="T52" fmla="*/ 302 w 609"/>
                <a:gd name="T53" fmla="*/ 45 h 507"/>
                <a:gd name="T54" fmla="*/ 35 w 609"/>
                <a:gd name="T55" fmla="*/ 308 h 507"/>
                <a:gd name="T56" fmla="*/ 34 w 609"/>
                <a:gd name="T57" fmla="*/ 311 h 507"/>
                <a:gd name="T58" fmla="*/ 34 w 609"/>
                <a:gd name="T59" fmla="*/ 311 h 507"/>
                <a:gd name="T60" fmla="*/ 34 w 609"/>
                <a:gd name="T61" fmla="*/ 311 h 507"/>
                <a:gd name="T62" fmla="*/ 115 w 609"/>
                <a:gd name="T63" fmla="*/ 506 h 507"/>
                <a:gd name="T64" fmla="*/ 493 w 609"/>
                <a:gd name="T65" fmla="*/ 506 h 507"/>
                <a:gd name="T66" fmla="*/ 608 w 609"/>
                <a:gd name="T67" fmla="*/ 391 h 5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609" h="507">
                  <a:moveTo>
                    <a:pt x="493" y="482"/>
                  </a:moveTo>
                  <a:lnTo>
                    <a:pt x="493" y="482"/>
                  </a:lnTo>
                  <a:lnTo>
                    <a:pt x="493" y="482"/>
                  </a:lnTo>
                  <a:lnTo>
                    <a:pt x="316" y="482"/>
                  </a:lnTo>
                  <a:lnTo>
                    <a:pt x="316" y="299"/>
                  </a:lnTo>
                  <a:lnTo>
                    <a:pt x="493" y="299"/>
                  </a:lnTo>
                  <a:lnTo>
                    <a:pt x="493" y="299"/>
                  </a:lnTo>
                  <a:cubicBezTo>
                    <a:pt x="543" y="299"/>
                    <a:pt x="585" y="341"/>
                    <a:pt x="585" y="391"/>
                  </a:cubicBezTo>
                  <a:cubicBezTo>
                    <a:pt x="585" y="441"/>
                    <a:pt x="543" y="482"/>
                    <a:pt x="493" y="482"/>
                  </a:cubicBezTo>
                  <a:close/>
                  <a:moveTo>
                    <a:pt x="24" y="391"/>
                  </a:moveTo>
                  <a:lnTo>
                    <a:pt x="24" y="391"/>
                  </a:lnTo>
                  <a:lnTo>
                    <a:pt x="24" y="391"/>
                  </a:lnTo>
                  <a:lnTo>
                    <a:pt x="24" y="391"/>
                  </a:lnTo>
                  <a:cubicBezTo>
                    <a:pt x="24" y="366"/>
                    <a:pt x="34" y="343"/>
                    <a:pt x="51" y="326"/>
                  </a:cubicBezTo>
                  <a:lnTo>
                    <a:pt x="51" y="326"/>
                  </a:lnTo>
                  <a:lnTo>
                    <a:pt x="52" y="325"/>
                  </a:lnTo>
                  <a:lnTo>
                    <a:pt x="52" y="325"/>
                  </a:lnTo>
                  <a:cubicBezTo>
                    <a:pt x="69" y="310"/>
                    <a:pt x="92" y="299"/>
                    <a:pt x="115" y="299"/>
                  </a:cubicBezTo>
                  <a:lnTo>
                    <a:pt x="115" y="299"/>
                  </a:lnTo>
                  <a:lnTo>
                    <a:pt x="294" y="299"/>
                  </a:lnTo>
                  <a:lnTo>
                    <a:pt x="294" y="482"/>
                  </a:lnTo>
                  <a:lnTo>
                    <a:pt x="115" y="482"/>
                  </a:lnTo>
                  <a:lnTo>
                    <a:pt x="115" y="482"/>
                  </a:lnTo>
                  <a:cubicBezTo>
                    <a:pt x="65" y="482"/>
                    <a:pt x="24" y="441"/>
                    <a:pt x="24" y="391"/>
                  </a:cubicBezTo>
                  <a:close/>
                  <a:moveTo>
                    <a:pt x="176" y="202"/>
                  </a:moveTo>
                  <a:lnTo>
                    <a:pt x="176" y="202"/>
                  </a:lnTo>
                  <a:lnTo>
                    <a:pt x="176" y="202"/>
                  </a:lnTo>
                  <a:lnTo>
                    <a:pt x="248" y="276"/>
                  </a:lnTo>
                  <a:lnTo>
                    <a:pt x="115" y="276"/>
                  </a:lnTo>
                  <a:lnTo>
                    <a:pt x="115" y="276"/>
                  </a:lnTo>
                  <a:cubicBezTo>
                    <a:pt x="111" y="276"/>
                    <a:pt x="105" y="276"/>
                    <a:pt x="101" y="277"/>
                  </a:cubicBezTo>
                  <a:lnTo>
                    <a:pt x="101" y="277"/>
                  </a:lnTo>
                  <a:lnTo>
                    <a:pt x="176" y="202"/>
                  </a:lnTo>
                  <a:close/>
                  <a:moveTo>
                    <a:pt x="317" y="61"/>
                  </a:moveTo>
                  <a:lnTo>
                    <a:pt x="317" y="61"/>
                  </a:lnTo>
                  <a:lnTo>
                    <a:pt x="317" y="61"/>
                  </a:lnTo>
                  <a:lnTo>
                    <a:pt x="317" y="61"/>
                  </a:lnTo>
                  <a:cubicBezTo>
                    <a:pt x="354" y="25"/>
                    <a:pt x="411" y="25"/>
                    <a:pt x="448" y="61"/>
                  </a:cubicBezTo>
                  <a:cubicBezTo>
                    <a:pt x="465" y="78"/>
                    <a:pt x="474" y="100"/>
                    <a:pt x="474" y="126"/>
                  </a:cubicBezTo>
                  <a:cubicBezTo>
                    <a:pt x="474" y="150"/>
                    <a:pt x="465" y="174"/>
                    <a:pt x="448" y="190"/>
                  </a:cubicBezTo>
                  <a:lnTo>
                    <a:pt x="448" y="190"/>
                  </a:lnTo>
                  <a:lnTo>
                    <a:pt x="362" y="276"/>
                  </a:lnTo>
                  <a:lnTo>
                    <a:pt x="282" y="276"/>
                  </a:lnTo>
                  <a:lnTo>
                    <a:pt x="192" y="186"/>
                  </a:lnTo>
                  <a:lnTo>
                    <a:pt x="317" y="61"/>
                  </a:lnTo>
                  <a:close/>
                  <a:moveTo>
                    <a:pt x="493" y="276"/>
                  </a:moveTo>
                  <a:lnTo>
                    <a:pt x="493" y="276"/>
                  </a:lnTo>
                  <a:lnTo>
                    <a:pt x="493" y="276"/>
                  </a:lnTo>
                  <a:lnTo>
                    <a:pt x="394" y="276"/>
                  </a:lnTo>
                  <a:lnTo>
                    <a:pt x="463" y="207"/>
                  </a:lnTo>
                  <a:lnTo>
                    <a:pt x="463" y="207"/>
                  </a:lnTo>
                  <a:cubicBezTo>
                    <a:pt x="485" y="185"/>
                    <a:pt x="497" y="157"/>
                    <a:pt x="497" y="126"/>
                  </a:cubicBezTo>
                  <a:cubicBezTo>
                    <a:pt x="497" y="95"/>
                    <a:pt x="485" y="65"/>
                    <a:pt x="463" y="45"/>
                  </a:cubicBezTo>
                  <a:cubicBezTo>
                    <a:pt x="420" y="0"/>
                    <a:pt x="347" y="0"/>
                    <a:pt x="302" y="45"/>
                  </a:cubicBezTo>
                  <a:lnTo>
                    <a:pt x="302" y="45"/>
                  </a:lnTo>
                  <a:lnTo>
                    <a:pt x="35" y="308"/>
                  </a:lnTo>
                  <a:lnTo>
                    <a:pt x="35" y="308"/>
                  </a:lnTo>
                  <a:cubicBezTo>
                    <a:pt x="35" y="308"/>
                    <a:pt x="34" y="310"/>
                    <a:pt x="34" y="311"/>
                  </a:cubicBezTo>
                  <a:lnTo>
                    <a:pt x="34" y="311"/>
                  </a:lnTo>
                  <a:lnTo>
                    <a:pt x="34" y="311"/>
                  </a:lnTo>
                  <a:lnTo>
                    <a:pt x="34" y="311"/>
                  </a:lnTo>
                  <a:lnTo>
                    <a:pt x="34" y="311"/>
                  </a:lnTo>
                  <a:cubicBezTo>
                    <a:pt x="13" y="332"/>
                    <a:pt x="0" y="360"/>
                    <a:pt x="0" y="391"/>
                  </a:cubicBezTo>
                  <a:cubicBezTo>
                    <a:pt x="0" y="454"/>
                    <a:pt x="52" y="506"/>
                    <a:pt x="115" y="506"/>
                  </a:cubicBezTo>
                  <a:lnTo>
                    <a:pt x="115" y="506"/>
                  </a:lnTo>
                  <a:lnTo>
                    <a:pt x="493" y="506"/>
                  </a:lnTo>
                  <a:lnTo>
                    <a:pt x="493" y="506"/>
                  </a:lnTo>
                  <a:cubicBezTo>
                    <a:pt x="557" y="506"/>
                    <a:pt x="608" y="454"/>
                    <a:pt x="608" y="391"/>
                  </a:cubicBezTo>
                  <a:cubicBezTo>
                    <a:pt x="608" y="328"/>
                    <a:pt x="557" y="276"/>
                    <a:pt x="493" y="276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a-DK"/>
            </a:p>
          </p:txBody>
        </p:sp>
        <p:sp>
          <p:nvSpPr>
            <p:cNvPr id="58" name="Freeform 1214">
              <a:extLst>
                <a:ext uri="{FF2B5EF4-FFF2-40B4-BE49-F238E27FC236}">
                  <a16:creationId xmlns:a16="http://schemas.microsoft.com/office/drawing/2014/main" id="{6752678C-D9D2-024F-87FA-0EFF241229A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512175" y="3803650"/>
              <a:ext cx="80963" cy="26988"/>
            </a:xfrm>
            <a:custGeom>
              <a:avLst/>
              <a:gdLst>
                <a:gd name="T0" fmla="*/ 160 w 224"/>
                <a:gd name="T1" fmla="*/ 0 h 77"/>
                <a:gd name="T2" fmla="*/ 160 w 224"/>
                <a:gd name="T3" fmla="*/ 0 h 77"/>
                <a:gd name="T4" fmla="*/ 160 w 224"/>
                <a:gd name="T5" fmla="*/ 0 h 77"/>
                <a:gd name="T6" fmla="*/ 11 w 224"/>
                <a:gd name="T7" fmla="*/ 0 h 77"/>
                <a:gd name="T8" fmla="*/ 11 w 224"/>
                <a:gd name="T9" fmla="*/ 0 h 77"/>
                <a:gd name="T10" fmla="*/ 0 w 224"/>
                <a:gd name="T11" fmla="*/ 11 h 77"/>
                <a:gd name="T12" fmla="*/ 11 w 224"/>
                <a:gd name="T13" fmla="*/ 24 h 77"/>
                <a:gd name="T14" fmla="*/ 11 w 224"/>
                <a:gd name="T15" fmla="*/ 24 h 77"/>
                <a:gd name="T16" fmla="*/ 160 w 224"/>
                <a:gd name="T17" fmla="*/ 24 h 77"/>
                <a:gd name="T18" fmla="*/ 160 w 224"/>
                <a:gd name="T19" fmla="*/ 24 h 77"/>
                <a:gd name="T20" fmla="*/ 201 w 224"/>
                <a:gd name="T21" fmla="*/ 65 h 77"/>
                <a:gd name="T22" fmla="*/ 212 w 224"/>
                <a:gd name="T23" fmla="*/ 76 h 77"/>
                <a:gd name="T24" fmla="*/ 223 w 224"/>
                <a:gd name="T25" fmla="*/ 65 h 77"/>
                <a:gd name="T26" fmla="*/ 160 w 224"/>
                <a:gd name="T27" fmla="*/ 0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24" h="77">
                  <a:moveTo>
                    <a:pt x="160" y="0"/>
                  </a:moveTo>
                  <a:lnTo>
                    <a:pt x="160" y="0"/>
                  </a:lnTo>
                  <a:lnTo>
                    <a:pt x="160" y="0"/>
                  </a:lnTo>
                  <a:lnTo>
                    <a:pt x="11" y="0"/>
                  </a:lnTo>
                  <a:lnTo>
                    <a:pt x="11" y="0"/>
                  </a:lnTo>
                  <a:cubicBezTo>
                    <a:pt x="5" y="0"/>
                    <a:pt x="0" y="5"/>
                    <a:pt x="0" y="11"/>
                  </a:cubicBezTo>
                  <a:cubicBezTo>
                    <a:pt x="0" y="18"/>
                    <a:pt x="5" y="24"/>
                    <a:pt x="11" y="24"/>
                  </a:cubicBezTo>
                  <a:lnTo>
                    <a:pt x="11" y="24"/>
                  </a:lnTo>
                  <a:lnTo>
                    <a:pt x="160" y="24"/>
                  </a:lnTo>
                  <a:lnTo>
                    <a:pt x="160" y="24"/>
                  </a:lnTo>
                  <a:cubicBezTo>
                    <a:pt x="183" y="24"/>
                    <a:pt x="201" y="42"/>
                    <a:pt x="201" y="65"/>
                  </a:cubicBezTo>
                  <a:cubicBezTo>
                    <a:pt x="201" y="70"/>
                    <a:pt x="206" y="76"/>
                    <a:pt x="212" y="76"/>
                  </a:cubicBezTo>
                  <a:cubicBezTo>
                    <a:pt x="219" y="76"/>
                    <a:pt x="223" y="70"/>
                    <a:pt x="223" y="65"/>
                  </a:cubicBezTo>
                  <a:cubicBezTo>
                    <a:pt x="223" y="28"/>
                    <a:pt x="195" y="0"/>
                    <a:pt x="160" y="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a-DK"/>
            </a:p>
          </p:txBody>
        </p:sp>
        <p:sp>
          <p:nvSpPr>
            <p:cNvPr id="59" name="Freeform 1215">
              <a:extLst>
                <a:ext uri="{FF2B5EF4-FFF2-40B4-BE49-F238E27FC236}">
                  <a16:creationId xmlns:a16="http://schemas.microsoft.com/office/drawing/2014/main" id="{73D146C0-6953-0E41-9200-943E4A9A22A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472488" y="3705225"/>
              <a:ext cx="74612" cy="53975"/>
            </a:xfrm>
            <a:custGeom>
              <a:avLst/>
              <a:gdLst>
                <a:gd name="T0" fmla="*/ 5 w 207"/>
                <a:gd name="T1" fmla="*/ 148 h 151"/>
                <a:gd name="T2" fmla="*/ 5 w 207"/>
                <a:gd name="T3" fmla="*/ 148 h 151"/>
                <a:gd name="T4" fmla="*/ 5 w 207"/>
                <a:gd name="T5" fmla="*/ 148 h 151"/>
                <a:gd name="T6" fmla="*/ 5 w 207"/>
                <a:gd name="T7" fmla="*/ 148 h 151"/>
                <a:gd name="T8" fmla="*/ 13 w 207"/>
                <a:gd name="T9" fmla="*/ 150 h 151"/>
                <a:gd name="T10" fmla="*/ 20 w 207"/>
                <a:gd name="T11" fmla="*/ 148 h 151"/>
                <a:gd name="T12" fmla="*/ 20 w 207"/>
                <a:gd name="T13" fmla="*/ 148 h 151"/>
                <a:gd name="T14" fmla="*/ 126 w 207"/>
                <a:gd name="T15" fmla="*/ 42 h 151"/>
                <a:gd name="T16" fmla="*/ 126 w 207"/>
                <a:gd name="T17" fmla="*/ 42 h 151"/>
                <a:gd name="T18" fmla="*/ 183 w 207"/>
                <a:gd name="T19" fmla="*/ 42 h 151"/>
                <a:gd name="T20" fmla="*/ 200 w 207"/>
                <a:gd name="T21" fmla="*/ 42 h 151"/>
                <a:gd name="T22" fmla="*/ 200 w 207"/>
                <a:gd name="T23" fmla="*/ 26 h 151"/>
                <a:gd name="T24" fmla="*/ 109 w 207"/>
                <a:gd name="T25" fmla="*/ 26 h 151"/>
                <a:gd name="T26" fmla="*/ 109 w 207"/>
                <a:gd name="T27" fmla="*/ 26 h 151"/>
                <a:gd name="T28" fmla="*/ 5 w 207"/>
                <a:gd name="T29" fmla="*/ 131 h 151"/>
                <a:gd name="T30" fmla="*/ 5 w 207"/>
                <a:gd name="T31" fmla="*/ 131 h 151"/>
                <a:gd name="T32" fmla="*/ 5 w 207"/>
                <a:gd name="T33" fmla="*/ 148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07" h="151">
                  <a:moveTo>
                    <a:pt x="5" y="148"/>
                  </a:moveTo>
                  <a:lnTo>
                    <a:pt x="5" y="148"/>
                  </a:lnTo>
                  <a:lnTo>
                    <a:pt x="5" y="148"/>
                  </a:lnTo>
                  <a:lnTo>
                    <a:pt x="5" y="148"/>
                  </a:lnTo>
                  <a:cubicBezTo>
                    <a:pt x="6" y="149"/>
                    <a:pt x="9" y="150"/>
                    <a:pt x="13" y="150"/>
                  </a:cubicBezTo>
                  <a:cubicBezTo>
                    <a:pt x="16" y="150"/>
                    <a:pt x="19" y="149"/>
                    <a:pt x="20" y="148"/>
                  </a:cubicBezTo>
                  <a:lnTo>
                    <a:pt x="20" y="148"/>
                  </a:lnTo>
                  <a:lnTo>
                    <a:pt x="126" y="42"/>
                  </a:lnTo>
                  <a:lnTo>
                    <a:pt x="126" y="42"/>
                  </a:lnTo>
                  <a:cubicBezTo>
                    <a:pt x="142" y="27"/>
                    <a:pt x="168" y="27"/>
                    <a:pt x="183" y="42"/>
                  </a:cubicBezTo>
                  <a:cubicBezTo>
                    <a:pt x="189" y="46"/>
                    <a:pt x="196" y="46"/>
                    <a:pt x="200" y="42"/>
                  </a:cubicBezTo>
                  <a:cubicBezTo>
                    <a:pt x="206" y="38"/>
                    <a:pt x="206" y="31"/>
                    <a:pt x="200" y="26"/>
                  </a:cubicBezTo>
                  <a:cubicBezTo>
                    <a:pt x="174" y="0"/>
                    <a:pt x="134" y="0"/>
                    <a:pt x="109" y="26"/>
                  </a:cubicBezTo>
                  <a:lnTo>
                    <a:pt x="109" y="26"/>
                  </a:lnTo>
                  <a:lnTo>
                    <a:pt x="5" y="131"/>
                  </a:lnTo>
                  <a:lnTo>
                    <a:pt x="5" y="131"/>
                  </a:lnTo>
                  <a:cubicBezTo>
                    <a:pt x="0" y="135"/>
                    <a:pt x="0" y="142"/>
                    <a:pt x="5" y="148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a-DK"/>
            </a:p>
          </p:txBody>
        </p:sp>
      </p:grpSp>
      <p:cxnSp>
        <p:nvCxnSpPr>
          <p:cNvPr id="49" name="Lige forbindelse 48"/>
          <p:cNvCxnSpPr/>
          <p:nvPr/>
        </p:nvCxnSpPr>
        <p:spPr>
          <a:xfrm flipH="1">
            <a:off x="5545106" y="2898566"/>
            <a:ext cx="17052" cy="2915621"/>
          </a:xfrm>
          <a:prstGeom prst="line">
            <a:avLst/>
          </a:prstGeom>
          <a:ln w="254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Lige forbindelse 49"/>
          <p:cNvCxnSpPr/>
          <p:nvPr/>
        </p:nvCxnSpPr>
        <p:spPr>
          <a:xfrm flipH="1">
            <a:off x="8581633" y="2940744"/>
            <a:ext cx="17052" cy="2915621"/>
          </a:xfrm>
          <a:prstGeom prst="line">
            <a:avLst/>
          </a:prstGeom>
          <a:ln w="254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Lige forbindelse 50"/>
          <p:cNvCxnSpPr/>
          <p:nvPr/>
        </p:nvCxnSpPr>
        <p:spPr>
          <a:xfrm>
            <a:off x="1857026" y="4459673"/>
            <a:ext cx="0" cy="755986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kstfelt 46">
            <a:extLst>
              <a:ext uri="{FF2B5EF4-FFF2-40B4-BE49-F238E27FC236}">
                <a16:creationId xmlns:a16="http://schemas.microsoft.com/office/drawing/2014/main" id="{5349F928-D1F0-954F-8F25-4BC60554B142}"/>
              </a:ext>
            </a:extLst>
          </p:cNvPr>
          <p:cNvSpPr txBox="1"/>
          <p:nvPr/>
        </p:nvSpPr>
        <p:spPr>
          <a:xfrm>
            <a:off x="10149840" y="4678510"/>
            <a:ext cx="20421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2400" dirty="0"/>
              <a:t>Death</a:t>
            </a:r>
          </a:p>
        </p:txBody>
      </p:sp>
    </p:spTree>
    <p:extLst>
      <p:ext uri="{BB962C8B-B14F-4D97-AF65-F5344CB8AC3E}">
        <p14:creationId xmlns:p14="http://schemas.microsoft.com/office/powerpoint/2010/main" val="1608635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45450" y="6219798"/>
            <a:ext cx="519205" cy="519205"/>
          </a:xfrm>
          <a:prstGeom prst="rect">
            <a:avLst/>
          </a:prstGeom>
          <a:effectLst>
            <a:outerShdw blurRad="63500" sx="88000" sy="88000" algn="ctr" rotWithShape="0">
              <a:prstClr val="black">
                <a:alpha val="40000"/>
              </a:prstClr>
            </a:outerShdw>
          </a:effectLst>
        </p:spPr>
      </p:pic>
      <p:sp>
        <p:nvSpPr>
          <p:cNvPr id="5" name="Rectangle 1">
            <a:extLst>
              <a:ext uri="{FF2B5EF4-FFF2-40B4-BE49-F238E27FC236}">
                <a16:creationId xmlns:a16="http://schemas.microsoft.com/office/drawing/2014/main" id="{C3813F05-8EA6-C249-A9A5-BF0DFCBDAAED}"/>
              </a:ext>
            </a:extLst>
          </p:cNvPr>
          <p:cNvSpPr/>
          <p:nvPr/>
        </p:nvSpPr>
        <p:spPr>
          <a:xfrm rot="10800000">
            <a:off x="1" y="-1"/>
            <a:ext cx="12192000" cy="2244436"/>
          </a:xfrm>
          <a:custGeom>
            <a:avLst/>
            <a:gdLst>
              <a:gd name="connsiteX0" fmla="*/ 0 w 12192000"/>
              <a:gd name="connsiteY0" fmla="*/ 0 h 1803400"/>
              <a:gd name="connsiteX1" fmla="*/ 12192000 w 12192000"/>
              <a:gd name="connsiteY1" fmla="*/ 0 h 1803400"/>
              <a:gd name="connsiteX2" fmla="*/ 12192000 w 12192000"/>
              <a:gd name="connsiteY2" fmla="*/ 1803400 h 1803400"/>
              <a:gd name="connsiteX3" fmla="*/ 0 w 12192000"/>
              <a:gd name="connsiteY3" fmla="*/ 1803400 h 1803400"/>
              <a:gd name="connsiteX4" fmla="*/ 0 w 12192000"/>
              <a:gd name="connsiteY4" fmla="*/ 0 h 1803400"/>
              <a:gd name="connsiteX0" fmla="*/ 0 w 12192000"/>
              <a:gd name="connsiteY0" fmla="*/ 615142 h 1803400"/>
              <a:gd name="connsiteX1" fmla="*/ 12192000 w 12192000"/>
              <a:gd name="connsiteY1" fmla="*/ 0 h 1803400"/>
              <a:gd name="connsiteX2" fmla="*/ 12192000 w 12192000"/>
              <a:gd name="connsiteY2" fmla="*/ 1803400 h 1803400"/>
              <a:gd name="connsiteX3" fmla="*/ 0 w 12192000"/>
              <a:gd name="connsiteY3" fmla="*/ 1803400 h 1803400"/>
              <a:gd name="connsiteX4" fmla="*/ 0 w 12192000"/>
              <a:gd name="connsiteY4" fmla="*/ 615142 h 1803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1803400">
                <a:moveTo>
                  <a:pt x="0" y="615142"/>
                </a:moveTo>
                <a:lnTo>
                  <a:pt x="12192000" y="0"/>
                </a:lnTo>
                <a:lnTo>
                  <a:pt x="12192000" y="1803400"/>
                </a:lnTo>
                <a:lnTo>
                  <a:pt x="0" y="1803400"/>
                </a:lnTo>
                <a:lnTo>
                  <a:pt x="0" y="615142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80332590-1583-384F-A9C3-2436667A0AA1}"/>
              </a:ext>
            </a:extLst>
          </p:cNvPr>
          <p:cNvSpPr txBox="1">
            <a:spLocks/>
          </p:cNvSpPr>
          <p:nvPr/>
        </p:nvSpPr>
        <p:spPr>
          <a:xfrm>
            <a:off x="734363" y="673863"/>
            <a:ext cx="9210034" cy="48635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da-DK"/>
            </a:defPPr>
            <a:lvl1pPr marL="0" indent="0" algn="ctr" defTabSz="914400" rtl="0" eaLnBrk="1" latinLnBrk="0" hangingPunct="1">
              <a:buNone/>
              <a:defRPr sz="3200" kern="1200" baseline="0">
                <a:solidFill>
                  <a:schemeClr val="tx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defRPr>
            </a:lvl1pPr>
            <a:lvl2pPr marL="457200" algn="l" defTabSz="914400" rtl="0" eaLnBrk="1" latinLnBrk="0" hangingPunct="1">
              <a:defRPr sz="3200" kern="1200">
                <a:solidFill>
                  <a:schemeClr val="tx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defRPr>
            </a:lvl2pPr>
            <a:lvl3pPr marL="914400" algn="l" defTabSz="914400" rtl="0" eaLnBrk="1" latinLnBrk="0" hangingPunct="1">
              <a:defRPr sz="3200" kern="1200">
                <a:solidFill>
                  <a:schemeClr val="tx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defRPr>
            </a:lvl3pPr>
            <a:lvl4pPr marL="1371600" algn="l" defTabSz="914400" rtl="0" eaLnBrk="1" latinLnBrk="0" hangingPunct="1">
              <a:defRPr sz="3200" kern="1200">
                <a:solidFill>
                  <a:schemeClr val="tx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defRPr>
            </a:lvl4pPr>
            <a:lvl5pPr marL="1828800" algn="l" defTabSz="914400" rtl="0" eaLnBrk="1" latinLnBrk="0" hangingPunct="1">
              <a:defRPr sz="3200" kern="1200">
                <a:solidFill>
                  <a:schemeClr val="tx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3600" dirty="0">
                <a:solidFill>
                  <a:schemeClr val="accent6"/>
                </a:solidFill>
                <a:latin typeface="FoundrySans-Normal" charset="0"/>
                <a:ea typeface="FoundrySans-Normal" charset="0"/>
                <a:cs typeface="FoundrySans-Normal" charset="0"/>
              </a:rPr>
              <a:t>Time-varying exposure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FCB37BEE-8945-9E4F-ADFB-330E7D1BB6D3}"/>
              </a:ext>
            </a:extLst>
          </p:cNvPr>
          <p:cNvSpPr txBox="1">
            <a:spLocks/>
          </p:cNvSpPr>
          <p:nvPr/>
        </p:nvSpPr>
        <p:spPr>
          <a:xfrm>
            <a:off x="752559" y="1160218"/>
            <a:ext cx="9191838" cy="26936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da-DK"/>
            </a:defPPr>
            <a:lvl1pPr marL="0" indent="0" algn="r" defTabSz="914400" rtl="0" eaLnBrk="1" latinLnBrk="0" hangingPunct="1">
              <a:buNone/>
              <a:defRPr sz="1200" kern="1200" baseline="0">
                <a:solidFill>
                  <a:schemeClr val="tx1">
                    <a:tint val="75000"/>
                  </a:schemeClr>
                </a:solidFill>
                <a:latin typeface="Source Sans Pro Light" panose="020B0403030403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Source Sans Pro Light" panose="020B0403030403020204" pitchFamily="34" charset="0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Source Sans Pro Light" panose="020B0403030403020204" pitchFamily="34" charset="0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Source Sans Pro Light" panose="020B0403030403020204" pitchFamily="34" charset="0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Source Sans Pro Light" panose="020B0403030403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sz="1400" dirty="0">
              <a:solidFill>
                <a:srgbClr val="FF0000"/>
              </a:solidFill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  <p:cxnSp>
        <p:nvCxnSpPr>
          <p:cNvPr id="3" name="Lige forbindelse 2"/>
          <p:cNvCxnSpPr/>
          <p:nvPr/>
        </p:nvCxnSpPr>
        <p:spPr>
          <a:xfrm>
            <a:off x="1737360" y="2962656"/>
            <a:ext cx="1901952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Lige forbindelse 22"/>
          <p:cNvCxnSpPr/>
          <p:nvPr/>
        </p:nvCxnSpPr>
        <p:spPr>
          <a:xfrm>
            <a:off x="3639312" y="3956304"/>
            <a:ext cx="1905794" cy="21336"/>
          </a:xfrm>
          <a:prstGeom prst="line">
            <a:avLst/>
          </a:prstGeom>
          <a:ln w="508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Lige forbindelse 23"/>
          <p:cNvCxnSpPr/>
          <p:nvPr/>
        </p:nvCxnSpPr>
        <p:spPr>
          <a:xfrm>
            <a:off x="5596128" y="4949952"/>
            <a:ext cx="2985505" cy="26406"/>
          </a:xfrm>
          <a:prstGeom prst="line">
            <a:avLst/>
          </a:prstGeom>
          <a:ln w="50800">
            <a:solidFill>
              <a:schemeClr val="tx1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5" name="Group 1391">
            <a:extLst>
              <a:ext uri="{FF2B5EF4-FFF2-40B4-BE49-F238E27FC236}">
                <a16:creationId xmlns:a16="http://schemas.microsoft.com/office/drawing/2014/main" id="{512DED03-06B1-5047-BDBD-712F60651499}"/>
              </a:ext>
            </a:extLst>
          </p:cNvPr>
          <p:cNvGrpSpPr/>
          <p:nvPr/>
        </p:nvGrpSpPr>
        <p:grpSpPr>
          <a:xfrm>
            <a:off x="3493262" y="2581574"/>
            <a:ext cx="292100" cy="290512"/>
            <a:chOff x="8391525" y="3579813"/>
            <a:chExt cx="292100" cy="290512"/>
          </a:xfrm>
          <a:solidFill>
            <a:schemeClr val="accent6"/>
          </a:solidFill>
        </p:grpSpPr>
        <p:sp>
          <p:nvSpPr>
            <p:cNvPr id="26" name="Freeform 1211">
              <a:extLst>
                <a:ext uri="{FF2B5EF4-FFF2-40B4-BE49-F238E27FC236}">
                  <a16:creationId xmlns:a16="http://schemas.microsoft.com/office/drawing/2014/main" id="{6435D141-8903-CD40-BF8D-DCF2603B750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516938" y="3579813"/>
              <a:ext cx="166687" cy="290512"/>
            </a:xfrm>
            <a:custGeom>
              <a:avLst/>
              <a:gdLst>
                <a:gd name="T0" fmla="*/ 321 w 461"/>
                <a:gd name="T1" fmla="*/ 22 h 807"/>
                <a:gd name="T2" fmla="*/ 350 w 461"/>
                <a:gd name="T3" fmla="*/ 22 h 807"/>
                <a:gd name="T4" fmla="*/ 321 w 461"/>
                <a:gd name="T5" fmla="*/ 196 h 807"/>
                <a:gd name="T6" fmla="*/ 109 w 461"/>
                <a:gd name="T7" fmla="*/ 22 h 807"/>
                <a:gd name="T8" fmla="*/ 109 w 461"/>
                <a:gd name="T9" fmla="*/ 22 h 807"/>
                <a:gd name="T10" fmla="*/ 140 w 461"/>
                <a:gd name="T11" fmla="*/ 196 h 807"/>
                <a:gd name="T12" fmla="*/ 109 w 461"/>
                <a:gd name="T13" fmla="*/ 22 h 807"/>
                <a:gd name="T14" fmla="*/ 268 w 461"/>
                <a:gd name="T15" fmla="*/ 22 h 807"/>
                <a:gd name="T16" fmla="*/ 297 w 461"/>
                <a:gd name="T17" fmla="*/ 22 h 807"/>
                <a:gd name="T18" fmla="*/ 268 w 461"/>
                <a:gd name="T19" fmla="*/ 196 h 807"/>
                <a:gd name="T20" fmla="*/ 192 w 461"/>
                <a:gd name="T21" fmla="*/ 196 h 807"/>
                <a:gd name="T22" fmla="*/ 192 w 461"/>
                <a:gd name="T23" fmla="*/ 196 h 807"/>
                <a:gd name="T24" fmla="*/ 162 w 461"/>
                <a:gd name="T25" fmla="*/ 22 h 807"/>
                <a:gd name="T26" fmla="*/ 192 w 461"/>
                <a:gd name="T27" fmla="*/ 196 h 807"/>
                <a:gd name="T28" fmla="*/ 216 w 461"/>
                <a:gd name="T29" fmla="*/ 22 h 807"/>
                <a:gd name="T30" fmla="*/ 245 w 461"/>
                <a:gd name="T31" fmla="*/ 22 h 807"/>
                <a:gd name="T32" fmla="*/ 216 w 461"/>
                <a:gd name="T33" fmla="*/ 196 h 807"/>
                <a:gd name="T34" fmla="*/ 377 w 461"/>
                <a:gd name="T35" fmla="*/ 196 h 807"/>
                <a:gd name="T36" fmla="*/ 377 w 461"/>
                <a:gd name="T37" fmla="*/ 196 h 807"/>
                <a:gd name="T38" fmla="*/ 374 w 461"/>
                <a:gd name="T39" fmla="*/ 11 h 807"/>
                <a:gd name="T40" fmla="*/ 363 w 461"/>
                <a:gd name="T41" fmla="*/ 0 h 807"/>
                <a:gd name="T42" fmla="*/ 98 w 461"/>
                <a:gd name="T43" fmla="*/ 0 h 807"/>
                <a:gd name="T44" fmla="*/ 85 w 461"/>
                <a:gd name="T45" fmla="*/ 11 h 807"/>
                <a:gd name="T46" fmla="*/ 85 w 461"/>
                <a:gd name="T47" fmla="*/ 196 h 807"/>
                <a:gd name="T48" fmla="*/ 83 w 461"/>
                <a:gd name="T49" fmla="*/ 196 h 807"/>
                <a:gd name="T50" fmla="*/ 0 w 461"/>
                <a:gd name="T51" fmla="*/ 280 h 807"/>
                <a:gd name="T52" fmla="*/ 0 w 461"/>
                <a:gd name="T53" fmla="*/ 322 h 807"/>
                <a:gd name="T54" fmla="*/ 23 w 461"/>
                <a:gd name="T55" fmla="*/ 322 h 807"/>
                <a:gd name="T56" fmla="*/ 23 w 461"/>
                <a:gd name="T57" fmla="*/ 280 h 807"/>
                <a:gd name="T58" fmla="*/ 83 w 461"/>
                <a:gd name="T59" fmla="*/ 220 h 807"/>
                <a:gd name="T60" fmla="*/ 98 w 461"/>
                <a:gd name="T61" fmla="*/ 220 h 807"/>
                <a:gd name="T62" fmla="*/ 377 w 461"/>
                <a:gd name="T63" fmla="*/ 220 h 807"/>
                <a:gd name="T64" fmla="*/ 437 w 461"/>
                <a:gd name="T65" fmla="*/ 280 h 807"/>
                <a:gd name="T66" fmla="*/ 437 w 461"/>
                <a:gd name="T67" fmla="*/ 722 h 807"/>
                <a:gd name="T68" fmla="*/ 377 w 461"/>
                <a:gd name="T69" fmla="*/ 782 h 807"/>
                <a:gd name="T70" fmla="*/ 83 w 461"/>
                <a:gd name="T71" fmla="*/ 782 h 807"/>
                <a:gd name="T72" fmla="*/ 71 w 461"/>
                <a:gd name="T73" fmla="*/ 793 h 807"/>
                <a:gd name="T74" fmla="*/ 83 w 461"/>
                <a:gd name="T75" fmla="*/ 806 h 807"/>
                <a:gd name="T76" fmla="*/ 377 w 461"/>
                <a:gd name="T77" fmla="*/ 806 h 807"/>
                <a:gd name="T78" fmla="*/ 460 w 461"/>
                <a:gd name="T79" fmla="*/ 722 h 807"/>
                <a:gd name="T80" fmla="*/ 460 w 461"/>
                <a:gd name="T81" fmla="*/ 280 h 8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61" h="807">
                  <a:moveTo>
                    <a:pt x="321" y="22"/>
                  </a:moveTo>
                  <a:lnTo>
                    <a:pt x="321" y="22"/>
                  </a:lnTo>
                  <a:lnTo>
                    <a:pt x="321" y="22"/>
                  </a:lnTo>
                  <a:lnTo>
                    <a:pt x="350" y="22"/>
                  </a:lnTo>
                  <a:lnTo>
                    <a:pt x="350" y="196"/>
                  </a:lnTo>
                  <a:lnTo>
                    <a:pt x="321" y="196"/>
                  </a:lnTo>
                  <a:lnTo>
                    <a:pt x="321" y="22"/>
                  </a:lnTo>
                  <a:close/>
                  <a:moveTo>
                    <a:pt x="109" y="22"/>
                  </a:moveTo>
                  <a:lnTo>
                    <a:pt x="109" y="22"/>
                  </a:lnTo>
                  <a:lnTo>
                    <a:pt x="109" y="22"/>
                  </a:lnTo>
                  <a:lnTo>
                    <a:pt x="140" y="22"/>
                  </a:lnTo>
                  <a:lnTo>
                    <a:pt x="140" y="196"/>
                  </a:lnTo>
                  <a:lnTo>
                    <a:pt x="109" y="196"/>
                  </a:lnTo>
                  <a:lnTo>
                    <a:pt x="109" y="22"/>
                  </a:lnTo>
                  <a:close/>
                  <a:moveTo>
                    <a:pt x="268" y="22"/>
                  </a:moveTo>
                  <a:lnTo>
                    <a:pt x="268" y="22"/>
                  </a:lnTo>
                  <a:lnTo>
                    <a:pt x="268" y="22"/>
                  </a:lnTo>
                  <a:lnTo>
                    <a:pt x="297" y="22"/>
                  </a:lnTo>
                  <a:lnTo>
                    <a:pt x="297" y="196"/>
                  </a:lnTo>
                  <a:lnTo>
                    <a:pt x="268" y="196"/>
                  </a:lnTo>
                  <a:lnTo>
                    <a:pt x="268" y="22"/>
                  </a:lnTo>
                  <a:close/>
                  <a:moveTo>
                    <a:pt x="192" y="196"/>
                  </a:moveTo>
                  <a:lnTo>
                    <a:pt x="192" y="196"/>
                  </a:lnTo>
                  <a:lnTo>
                    <a:pt x="192" y="196"/>
                  </a:lnTo>
                  <a:lnTo>
                    <a:pt x="162" y="196"/>
                  </a:lnTo>
                  <a:lnTo>
                    <a:pt x="162" y="22"/>
                  </a:lnTo>
                  <a:lnTo>
                    <a:pt x="192" y="22"/>
                  </a:lnTo>
                  <a:lnTo>
                    <a:pt x="192" y="196"/>
                  </a:lnTo>
                  <a:close/>
                  <a:moveTo>
                    <a:pt x="216" y="22"/>
                  </a:moveTo>
                  <a:lnTo>
                    <a:pt x="216" y="22"/>
                  </a:lnTo>
                  <a:lnTo>
                    <a:pt x="216" y="22"/>
                  </a:lnTo>
                  <a:lnTo>
                    <a:pt x="245" y="22"/>
                  </a:lnTo>
                  <a:lnTo>
                    <a:pt x="245" y="196"/>
                  </a:lnTo>
                  <a:lnTo>
                    <a:pt x="216" y="196"/>
                  </a:lnTo>
                  <a:lnTo>
                    <a:pt x="216" y="22"/>
                  </a:lnTo>
                  <a:close/>
                  <a:moveTo>
                    <a:pt x="377" y="196"/>
                  </a:moveTo>
                  <a:lnTo>
                    <a:pt x="377" y="196"/>
                  </a:lnTo>
                  <a:lnTo>
                    <a:pt x="377" y="196"/>
                  </a:lnTo>
                  <a:lnTo>
                    <a:pt x="374" y="196"/>
                  </a:lnTo>
                  <a:lnTo>
                    <a:pt x="374" y="11"/>
                  </a:lnTo>
                  <a:lnTo>
                    <a:pt x="374" y="11"/>
                  </a:lnTo>
                  <a:cubicBezTo>
                    <a:pt x="374" y="4"/>
                    <a:pt x="368" y="0"/>
                    <a:pt x="363" y="0"/>
                  </a:cubicBezTo>
                  <a:lnTo>
                    <a:pt x="363" y="0"/>
                  </a:lnTo>
                  <a:lnTo>
                    <a:pt x="98" y="0"/>
                  </a:lnTo>
                  <a:lnTo>
                    <a:pt x="98" y="0"/>
                  </a:lnTo>
                  <a:cubicBezTo>
                    <a:pt x="91" y="0"/>
                    <a:pt x="85" y="4"/>
                    <a:pt x="85" y="11"/>
                  </a:cubicBezTo>
                  <a:lnTo>
                    <a:pt x="85" y="11"/>
                  </a:lnTo>
                  <a:lnTo>
                    <a:pt x="85" y="196"/>
                  </a:lnTo>
                  <a:lnTo>
                    <a:pt x="83" y="196"/>
                  </a:lnTo>
                  <a:lnTo>
                    <a:pt x="83" y="196"/>
                  </a:lnTo>
                  <a:cubicBezTo>
                    <a:pt x="38" y="196"/>
                    <a:pt x="0" y="234"/>
                    <a:pt x="0" y="280"/>
                  </a:cubicBezTo>
                  <a:lnTo>
                    <a:pt x="0" y="280"/>
                  </a:lnTo>
                  <a:lnTo>
                    <a:pt x="0" y="322"/>
                  </a:lnTo>
                  <a:lnTo>
                    <a:pt x="0" y="322"/>
                  </a:lnTo>
                  <a:cubicBezTo>
                    <a:pt x="0" y="329"/>
                    <a:pt x="5" y="335"/>
                    <a:pt x="11" y="335"/>
                  </a:cubicBezTo>
                  <a:cubicBezTo>
                    <a:pt x="18" y="335"/>
                    <a:pt x="23" y="329"/>
                    <a:pt x="23" y="322"/>
                  </a:cubicBezTo>
                  <a:lnTo>
                    <a:pt x="23" y="322"/>
                  </a:lnTo>
                  <a:lnTo>
                    <a:pt x="23" y="280"/>
                  </a:lnTo>
                  <a:lnTo>
                    <a:pt x="23" y="280"/>
                  </a:lnTo>
                  <a:cubicBezTo>
                    <a:pt x="23" y="246"/>
                    <a:pt x="50" y="220"/>
                    <a:pt x="83" y="220"/>
                  </a:cubicBezTo>
                  <a:lnTo>
                    <a:pt x="83" y="220"/>
                  </a:lnTo>
                  <a:lnTo>
                    <a:pt x="98" y="220"/>
                  </a:lnTo>
                  <a:lnTo>
                    <a:pt x="363" y="220"/>
                  </a:lnTo>
                  <a:lnTo>
                    <a:pt x="377" y="220"/>
                  </a:lnTo>
                  <a:lnTo>
                    <a:pt x="377" y="220"/>
                  </a:lnTo>
                  <a:cubicBezTo>
                    <a:pt x="409" y="220"/>
                    <a:pt x="437" y="246"/>
                    <a:pt x="437" y="280"/>
                  </a:cubicBezTo>
                  <a:lnTo>
                    <a:pt x="437" y="280"/>
                  </a:lnTo>
                  <a:lnTo>
                    <a:pt x="437" y="722"/>
                  </a:lnTo>
                  <a:lnTo>
                    <a:pt x="437" y="722"/>
                  </a:lnTo>
                  <a:cubicBezTo>
                    <a:pt x="437" y="756"/>
                    <a:pt x="409" y="782"/>
                    <a:pt x="377" y="782"/>
                  </a:cubicBezTo>
                  <a:lnTo>
                    <a:pt x="377" y="782"/>
                  </a:lnTo>
                  <a:lnTo>
                    <a:pt x="83" y="782"/>
                  </a:lnTo>
                  <a:lnTo>
                    <a:pt x="83" y="782"/>
                  </a:lnTo>
                  <a:cubicBezTo>
                    <a:pt x="77" y="782"/>
                    <a:pt x="71" y="788"/>
                    <a:pt x="71" y="793"/>
                  </a:cubicBezTo>
                  <a:cubicBezTo>
                    <a:pt x="71" y="801"/>
                    <a:pt x="77" y="806"/>
                    <a:pt x="83" y="806"/>
                  </a:cubicBezTo>
                  <a:lnTo>
                    <a:pt x="83" y="806"/>
                  </a:lnTo>
                  <a:lnTo>
                    <a:pt x="377" y="806"/>
                  </a:lnTo>
                  <a:lnTo>
                    <a:pt x="377" y="806"/>
                  </a:lnTo>
                  <a:cubicBezTo>
                    <a:pt x="424" y="806"/>
                    <a:pt x="460" y="768"/>
                    <a:pt x="460" y="722"/>
                  </a:cubicBezTo>
                  <a:lnTo>
                    <a:pt x="460" y="722"/>
                  </a:lnTo>
                  <a:lnTo>
                    <a:pt x="460" y="280"/>
                  </a:lnTo>
                  <a:lnTo>
                    <a:pt x="460" y="280"/>
                  </a:lnTo>
                  <a:cubicBezTo>
                    <a:pt x="460" y="234"/>
                    <a:pt x="424" y="196"/>
                    <a:pt x="377" y="196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a-DK"/>
            </a:p>
          </p:txBody>
        </p:sp>
        <p:sp>
          <p:nvSpPr>
            <p:cNvPr id="27" name="Freeform 1212">
              <a:extLst>
                <a:ext uri="{FF2B5EF4-FFF2-40B4-BE49-F238E27FC236}">
                  <a16:creationId xmlns:a16="http://schemas.microsoft.com/office/drawing/2014/main" id="{07D3AFEE-FD0F-AC4E-8281-1CCC591B09C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559800" y="3716338"/>
              <a:ext cx="77788" cy="103187"/>
            </a:xfrm>
            <a:custGeom>
              <a:avLst/>
              <a:gdLst>
                <a:gd name="T0" fmla="*/ 125 w 216"/>
                <a:gd name="T1" fmla="*/ 264 h 287"/>
                <a:gd name="T2" fmla="*/ 125 w 216"/>
                <a:gd name="T3" fmla="*/ 264 h 287"/>
                <a:gd name="T4" fmla="*/ 125 w 216"/>
                <a:gd name="T5" fmla="*/ 264 h 287"/>
                <a:gd name="T6" fmla="*/ 125 w 216"/>
                <a:gd name="T7" fmla="*/ 264 h 287"/>
                <a:gd name="T8" fmla="*/ 114 w 216"/>
                <a:gd name="T9" fmla="*/ 275 h 287"/>
                <a:gd name="T10" fmla="*/ 125 w 216"/>
                <a:gd name="T11" fmla="*/ 286 h 287"/>
                <a:gd name="T12" fmla="*/ 125 w 216"/>
                <a:gd name="T13" fmla="*/ 286 h 287"/>
                <a:gd name="T14" fmla="*/ 202 w 216"/>
                <a:gd name="T15" fmla="*/ 286 h 287"/>
                <a:gd name="T16" fmla="*/ 202 w 216"/>
                <a:gd name="T17" fmla="*/ 286 h 287"/>
                <a:gd name="T18" fmla="*/ 215 w 216"/>
                <a:gd name="T19" fmla="*/ 275 h 287"/>
                <a:gd name="T20" fmla="*/ 215 w 216"/>
                <a:gd name="T21" fmla="*/ 275 h 287"/>
                <a:gd name="T22" fmla="*/ 215 w 216"/>
                <a:gd name="T23" fmla="*/ 15 h 287"/>
                <a:gd name="T24" fmla="*/ 215 w 216"/>
                <a:gd name="T25" fmla="*/ 15 h 287"/>
                <a:gd name="T26" fmla="*/ 202 w 216"/>
                <a:gd name="T27" fmla="*/ 3 h 287"/>
                <a:gd name="T28" fmla="*/ 202 w 216"/>
                <a:gd name="T29" fmla="*/ 3 h 287"/>
                <a:gd name="T30" fmla="*/ 13 w 216"/>
                <a:gd name="T31" fmla="*/ 0 h 287"/>
                <a:gd name="T32" fmla="*/ 13 w 216"/>
                <a:gd name="T33" fmla="*/ 0 h 287"/>
                <a:gd name="T34" fmla="*/ 0 w 216"/>
                <a:gd name="T35" fmla="*/ 11 h 287"/>
                <a:gd name="T36" fmla="*/ 13 w 216"/>
                <a:gd name="T37" fmla="*/ 24 h 287"/>
                <a:gd name="T38" fmla="*/ 13 w 216"/>
                <a:gd name="T39" fmla="*/ 24 h 287"/>
                <a:gd name="T40" fmla="*/ 191 w 216"/>
                <a:gd name="T41" fmla="*/ 27 h 287"/>
                <a:gd name="T42" fmla="*/ 191 w 216"/>
                <a:gd name="T43" fmla="*/ 264 h 287"/>
                <a:gd name="T44" fmla="*/ 125 w 216"/>
                <a:gd name="T45" fmla="*/ 264 h 2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16" h="287">
                  <a:moveTo>
                    <a:pt x="125" y="264"/>
                  </a:moveTo>
                  <a:lnTo>
                    <a:pt x="125" y="264"/>
                  </a:lnTo>
                  <a:lnTo>
                    <a:pt x="125" y="264"/>
                  </a:lnTo>
                  <a:lnTo>
                    <a:pt x="125" y="264"/>
                  </a:lnTo>
                  <a:cubicBezTo>
                    <a:pt x="120" y="264"/>
                    <a:pt x="114" y="268"/>
                    <a:pt x="114" y="275"/>
                  </a:cubicBezTo>
                  <a:cubicBezTo>
                    <a:pt x="114" y="282"/>
                    <a:pt x="120" y="286"/>
                    <a:pt x="125" y="286"/>
                  </a:cubicBezTo>
                  <a:lnTo>
                    <a:pt x="125" y="286"/>
                  </a:lnTo>
                  <a:lnTo>
                    <a:pt x="202" y="286"/>
                  </a:lnTo>
                  <a:lnTo>
                    <a:pt x="202" y="286"/>
                  </a:lnTo>
                  <a:cubicBezTo>
                    <a:pt x="209" y="286"/>
                    <a:pt x="215" y="282"/>
                    <a:pt x="215" y="275"/>
                  </a:cubicBezTo>
                  <a:lnTo>
                    <a:pt x="215" y="275"/>
                  </a:lnTo>
                  <a:lnTo>
                    <a:pt x="215" y="15"/>
                  </a:lnTo>
                  <a:lnTo>
                    <a:pt x="215" y="15"/>
                  </a:lnTo>
                  <a:cubicBezTo>
                    <a:pt x="215" y="9"/>
                    <a:pt x="209" y="3"/>
                    <a:pt x="202" y="3"/>
                  </a:cubicBezTo>
                  <a:lnTo>
                    <a:pt x="202" y="3"/>
                  </a:lnTo>
                  <a:lnTo>
                    <a:pt x="13" y="0"/>
                  </a:lnTo>
                  <a:lnTo>
                    <a:pt x="13" y="0"/>
                  </a:lnTo>
                  <a:cubicBezTo>
                    <a:pt x="6" y="0"/>
                    <a:pt x="2" y="6"/>
                    <a:pt x="0" y="11"/>
                  </a:cubicBezTo>
                  <a:cubicBezTo>
                    <a:pt x="0" y="19"/>
                    <a:pt x="6" y="24"/>
                    <a:pt x="13" y="24"/>
                  </a:cubicBezTo>
                  <a:lnTo>
                    <a:pt x="13" y="24"/>
                  </a:lnTo>
                  <a:lnTo>
                    <a:pt x="191" y="27"/>
                  </a:lnTo>
                  <a:lnTo>
                    <a:pt x="191" y="264"/>
                  </a:lnTo>
                  <a:lnTo>
                    <a:pt x="125" y="264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a-DK"/>
            </a:p>
          </p:txBody>
        </p:sp>
        <p:sp>
          <p:nvSpPr>
            <p:cNvPr id="28" name="Freeform 1213">
              <a:extLst>
                <a:ext uri="{FF2B5EF4-FFF2-40B4-BE49-F238E27FC236}">
                  <a16:creationId xmlns:a16="http://schemas.microsoft.com/office/drawing/2014/main" id="{9FAB9274-C645-754A-A133-4A3E7DC9D39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391525" y="3687763"/>
              <a:ext cx="219075" cy="182562"/>
            </a:xfrm>
            <a:custGeom>
              <a:avLst/>
              <a:gdLst>
                <a:gd name="T0" fmla="*/ 493 w 609"/>
                <a:gd name="T1" fmla="*/ 482 h 507"/>
                <a:gd name="T2" fmla="*/ 316 w 609"/>
                <a:gd name="T3" fmla="*/ 482 h 507"/>
                <a:gd name="T4" fmla="*/ 493 w 609"/>
                <a:gd name="T5" fmla="*/ 299 h 507"/>
                <a:gd name="T6" fmla="*/ 585 w 609"/>
                <a:gd name="T7" fmla="*/ 391 h 507"/>
                <a:gd name="T8" fmla="*/ 24 w 609"/>
                <a:gd name="T9" fmla="*/ 391 h 507"/>
                <a:gd name="T10" fmla="*/ 24 w 609"/>
                <a:gd name="T11" fmla="*/ 391 h 507"/>
                <a:gd name="T12" fmla="*/ 51 w 609"/>
                <a:gd name="T13" fmla="*/ 326 h 507"/>
                <a:gd name="T14" fmla="*/ 52 w 609"/>
                <a:gd name="T15" fmla="*/ 325 h 507"/>
                <a:gd name="T16" fmla="*/ 115 w 609"/>
                <a:gd name="T17" fmla="*/ 299 h 507"/>
                <a:gd name="T18" fmla="*/ 294 w 609"/>
                <a:gd name="T19" fmla="*/ 299 h 507"/>
                <a:gd name="T20" fmla="*/ 115 w 609"/>
                <a:gd name="T21" fmla="*/ 482 h 507"/>
                <a:gd name="T22" fmla="*/ 24 w 609"/>
                <a:gd name="T23" fmla="*/ 391 h 507"/>
                <a:gd name="T24" fmla="*/ 176 w 609"/>
                <a:gd name="T25" fmla="*/ 202 h 507"/>
                <a:gd name="T26" fmla="*/ 248 w 609"/>
                <a:gd name="T27" fmla="*/ 276 h 507"/>
                <a:gd name="T28" fmla="*/ 115 w 609"/>
                <a:gd name="T29" fmla="*/ 276 h 507"/>
                <a:gd name="T30" fmla="*/ 101 w 609"/>
                <a:gd name="T31" fmla="*/ 277 h 507"/>
                <a:gd name="T32" fmla="*/ 317 w 609"/>
                <a:gd name="T33" fmla="*/ 61 h 507"/>
                <a:gd name="T34" fmla="*/ 317 w 609"/>
                <a:gd name="T35" fmla="*/ 61 h 507"/>
                <a:gd name="T36" fmla="*/ 448 w 609"/>
                <a:gd name="T37" fmla="*/ 61 h 507"/>
                <a:gd name="T38" fmla="*/ 448 w 609"/>
                <a:gd name="T39" fmla="*/ 190 h 507"/>
                <a:gd name="T40" fmla="*/ 362 w 609"/>
                <a:gd name="T41" fmla="*/ 276 h 507"/>
                <a:gd name="T42" fmla="*/ 192 w 609"/>
                <a:gd name="T43" fmla="*/ 186 h 507"/>
                <a:gd name="T44" fmla="*/ 493 w 609"/>
                <a:gd name="T45" fmla="*/ 276 h 507"/>
                <a:gd name="T46" fmla="*/ 493 w 609"/>
                <a:gd name="T47" fmla="*/ 276 h 507"/>
                <a:gd name="T48" fmla="*/ 463 w 609"/>
                <a:gd name="T49" fmla="*/ 207 h 507"/>
                <a:gd name="T50" fmla="*/ 497 w 609"/>
                <a:gd name="T51" fmla="*/ 126 h 507"/>
                <a:gd name="T52" fmla="*/ 302 w 609"/>
                <a:gd name="T53" fmla="*/ 45 h 507"/>
                <a:gd name="T54" fmla="*/ 35 w 609"/>
                <a:gd name="T55" fmla="*/ 308 h 507"/>
                <a:gd name="T56" fmla="*/ 34 w 609"/>
                <a:gd name="T57" fmla="*/ 311 h 507"/>
                <a:gd name="T58" fmla="*/ 34 w 609"/>
                <a:gd name="T59" fmla="*/ 311 h 507"/>
                <a:gd name="T60" fmla="*/ 34 w 609"/>
                <a:gd name="T61" fmla="*/ 311 h 507"/>
                <a:gd name="T62" fmla="*/ 115 w 609"/>
                <a:gd name="T63" fmla="*/ 506 h 507"/>
                <a:gd name="T64" fmla="*/ 493 w 609"/>
                <a:gd name="T65" fmla="*/ 506 h 507"/>
                <a:gd name="T66" fmla="*/ 608 w 609"/>
                <a:gd name="T67" fmla="*/ 391 h 5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609" h="507">
                  <a:moveTo>
                    <a:pt x="493" y="482"/>
                  </a:moveTo>
                  <a:lnTo>
                    <a:pt x="493" y="482"/>
                  </a:lnTo>
                  <a:lnTo>
                    <a:pt x="493" y="482"/>
                  </a:lnTo>
                  <a:lnTo>
                    <a:pt x="316" y="482"/>
                  </a:lnTo>
                  <a:lnTo>
                    <a:pt x="316" y="299"/>
                  </a:lnTo>
                  <a:lnTo>
                    <a:pt x="493" y="299"/>
                  </a:lnTo>
                  <a:lnTo>
                    <a:pt x="493" y="299"/>
                  </a:lnTo>
                  <a:cubicBezTo>
                    <a:pt x="543" y="299"/>
                    <a:pt x="585" y="341"/>
                    <a:pt x="585" y="391"/>
                  </a:cubicBezTo>
                  <a:cubicBezTo>
                    <a:pt x="585" y="441"/>
                    <a:pt x="543" y="482"/>
                    <a:pt x="493" y="482"/>
                  </a:cubicBezTo>
                  <a:close/>
                  <a:moveTo>
                    <a:pt x="24" y="391"/>
                  </a:moveTo>
                  <a:lnTo>
                    <a:pt x="24" y="391"/>
                  </a:lnTo>
                  <a:lnTo>
                    <a:pt x="24" y="391"/>
                  </a:lnTo>
                  <a:lnTo>
                    <a:pt x="24" y="391"/>
                  </a:lnTo>
                  <a:cubicBezTo>
                    <a:pt x="24" y="366"/>
                    <a:pt x="34" y="343"/>
                    <a:pt x="51" y="326"/>
                  </a:cubicBezTo>
                  <a:lnTo>
                    <a:pt x="51" y="326"/>
                  </a:lnTo>
                  <a:lnTo>
                    <a:pt x="52" y="325"/>
                  </a:lnTo>
                  <a:lnTo>
                    <a:pt x="52" y="325"/>
                  </a:lnTo>
                  <a:cubicBezTo>
                    <a:pt x="69" y="310"/>
                    <a:pt x="92" y="299"/>
                    <a:pt x="115" y="299"/>
                  </a:cubicBezTo>
                  <a:lnTo>
                    <a:pt x="115" y="299"/>
                  </a:lnTo>
                  <a:lnTo>
                    <a:pt x="294" y="299"/>
                  </a:lnTo>
                  <a:lnTo>
                    <a:pt x="294" y="482"/>
                  </a:lnTo>
                  <a:lnTo>
                    <a:pt x="115" y="482"/>
                  </a:lnTo>
                  <a:lnTo>
                    <a:pt x="115" y="482"/>
                  </a:lnTo>
                  <a:cubicBezTo>
                    <a:pt x="65" y="482"/>
                    <a:pt x="24" y="441"/>
                    <a:pt x="24" y="391"/>
                  </a:cubicBezTo>
                  <a:close/>
                  <a:moveTo>
                    <a:pt x="176" y="202"/>
                  </a:moveTo>
                  <a:lnTo>
                    <a:pt x="176" y="202"/>
                  </a:lnTo>
                  <a:lnTo>
                    <a:pt x="176" y="202"/>
                  </a:lnTo>
                  <a:lnTo>
                    <a:pt x="248" y="276"/>
                  </a:lnTo>
                  <a:lnTo>
                    <a:pt x="115" y="276"/>
                  </a:lnTo>
                  <a:lnTo>
                    <a:pt x="115" y="276"/>
                  </a:lnTo>
                  <a:cubicBezTo>
                    <a:pt x="111" y="276"/>
                    <a:pt x="105" y="276"/>
                    <a:pt x="101" y="277"/>
                  </a:cubicBezTo>
                  <a:lnTo>
                    <a:pt x="101" y="277"/>
                  </a:lnTo>
                  <a:lnTo>
                    <a:pt x="176" y="202"/>
                  </a:lnTo>
                  <a:close/>
                  <a:moveTo>
                    <a:pt x="317" y="61"/>
                  </a:moveTo>
                  <a:lnTo>
                    <a:pt x="317" y="61"/>
                  </a:lnTo>
                  <a:lnTo>
                    <a:pt x="317" y="61"/>
                  </a:lnTo>
                  <a:lnTo>
                    <a:pt x="317" y="61"/>
                  </a:lnTo>
                  <a:cubicBezTo>
                    <a:pt x="354" y="25"/>
                    <a:pt x="411" y="25"/>
                    <a:pt x="448" y="61"/>
                  </a:cubicBezTo>
                  <a:cubicBezTo>
                    <a:pt x="465" y="78"/>
                    <a:pt x="474" y="100"/>
                    <a:pt x="474" y="126"/>
                  </a:cubicBezTo>
                  <a:cubicBezTo>
                    <a:pt x="474" y="150"/>
                    <a:pt x="465" y="174"/>
                    <a:pt x="448" y="190"/>
                  </a:cubicBezTo>
                  <a:lnTo>
                    <a:pt x="448" y="190"/>
                  </a:lnTo>
                  <a:lnTo>
                    <a:pt x="362" y="276"/>
                  </a:lnTo>
                  <a:lnTo>
                    <a:pt x="282" y="276"/>
                  </a:lnTo>
                  <a:lnTo>
                    <a:pt x="192" y="186"/>
                  </a:lnTo>
                  <a:lnTo>
                    <a:pt x="317" y="61"/>
                  </a:lnTo>
                  <a:close/>
                  <a:moveTo>
                    <a:pt x="493" y="276"/>
                  </a:moveTo>
                  <a:lnTo>
                    <a:pt x="493" y="276"/>
                  </a:lnTo>
                  <a:lnTo>
                    <a:pt x="493" y="276"/>
                  </a:lnTo>
                  <a:lnTo>
                    <a:pt x="394" y="276"/>
                  </a:lnTo>
                  <a:lnTo>
                    <a:pt x="463" y="207"/>
                  </a:lnTo>
                  <a:lnTo>
                    <a:pt x="463" y="207"/>
                  </a:lnTo>
                  <a:cubicBezTo>
                    <a:pt x="485" y="185"/>
                    <a:pt x="497" y="157"/>
                    <a:pt x="497" y="126"/>
                  </a:cubicBezTo>
                  <a:cubicBezTo>
                    <a:pt x="497" y="95"/>
                    <a:pt x="485" y="65"/>
                    <a:pt x="463" y="45"/>
                  </a:cubicBezTo>
                  <a:cubicBezTo>
                    <a:pt x="420" y="0"/>
                    <a:pt x="347" y="0"/>
                    <a:pt x="302" y="45"/>
                  </a:cubicBezTo>
                  <a:lnTo>
                    <a:pt x="302" y="45"/>
                  </a:lnTo>
                  <a:lnTo>
                    <a:pt x="35" y="308"/>
                  </a:lnTo>
                  <a:lnTo>
                    <a:pt x="35" y="308"/>
                  </a:lnTo>
                  <a:cubicBezTo>
                    <a:pt x="35" y="308"/>
                    <a:pt x="34" y="310"/>
                    <a:pt x="34" y="311"/>
                  </a:cubicBezTo>
                  <a:lnTo>
                    <a:pt x="34" y="311"/>
                  </a:lnTo>
                  <a:lnTo>
                    <a:pt x="34" y="311"/>
                  </a:lnTo>
                  <a:lnTo>
                    <a:pt x="34" y="311"/>
                  </a:lnTo>
                  <a:lnTo>
                    <a:pt x="34" y="311"/>
                  </a:lnTo>
                  <a:cubicBezTo>
                    <a:pt x="13" y="332"/>
                    <a:pt x="0" y="360"/>
                    <a:pt x="0" y="391"/>
                  </a:cubicBezTo>
                  <a:cubicBezTo>
                    <a:pt x="0" y="454"/>
                    <a:pt x="52" y="506"/>
                    <a:pt x="115" y="506"/>
                  </a:cubicBezTo>
                  <a:lnTo>
                    <a:pt x="115" y="506"/>
                  </a:lnTo>
                  <a:lnTo>
                    <a:pt x="493" y="506"/>
                  </a:lnTo>
                  <a:lnTo>
                    <a:pt x="493" y="506"/>
                  </a:lnTo>
                  <a:cubicBezTo>
                    <a:pt x="557" y="506"/>
                    <a:pt x="608" y="454"/>
                    <a:pt x="608" y="391"/>
                  </a:cubicBezTo>
                  <a:cubicBezTo>
                    <a:pt x="608" y="328"/>
                    <a:pt x="557" y="276"/>
                    <a:pt x="493" y="276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a-DK"/>
            </a:p>
          </p:txBody>
        </p:sp>
        <p:sp>
          <p:nvSpPr>
            <p:cNvPr id="29" name="Freeform 1214">
              <a:extLst>
                <a:ext uri="{FF2B5EF4-FFF2-40B4-BE49-F238E27FC236}">
                  <a16:creationId xmlns:a16="http://schemas.microsoft.com/office/drawing/2014/main" id="{6752678C-D9D2-024F-87FA-0EFF241229A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512175" y="3803650"/>
              <a:ext cx="80963" cy="26988"/>
            </a:xfrm>
            <a:custGeom>
              <a:avLst/>
              <a:gdLst>
                <a:gd name="T0" fmla="*/ 160 w 224"/>
                <a:gd name="T1" fmla="*/ 0 h 77"/>
                <a:gd name="T2" fmla="*/ 160 w 224"/>
                <a:gd name="T3" fmla="*/ 0 h 77"/>
                <a:gd name="T4" fmla="*/ 160 w 224"/>
                <a:gd name="T5" fmla="*/ 0 h 77"/>
                <a:gd name="T6" fmla="*/ 11 w 224"/>
                <a:gd name="T7" fmla="*/ 0 h 77"/>
                <a:gd name="T8" fmla="*/ 11 w 224"/>
                <a:gd name="T9" fmla="*/ 0 h 77"/>
                <a:gd name="T10" fmla="*/ 0 w 224"/>
                <a:gd name="T11" fmla="*/ 11 h 77"/>
                <a:gd name="T12" fmla="*/ 11 w 224"/>
                <a:gd name="T13" fmla="*/ 24 h 77"/>
                <a:gd name="T14" fmla="*/ 11 w 224"/>
                <a:gd name="T15" fmla="*/ 24 h 77"/>
                <a:gd name="T16" fmla="*/ 160 w 224"/>
                <a:gd name="T17" fmla="*/ 24 h 77"/>
                <a:gd name="T18" fmla="*/ 160 w 224"/>
                <a:gd name="T19" fmla="*/ 24 h 77"/>
                <a:gd name="T20" fmla="*/ 201 w 224"/>
                <a:gd name="T21" fmla="*/ 65 h 77"/>
                <a:gd name="T22" fmla="*/ 212 w 224"/>
                <a:gd name="T23" fmla="*/ 76 h 77"/>
                <a:gd name="T24" fmla="*/ 223 w 224"/>
                <a:gd name="T25" fmla="*/ 65 h 77"/>
                <a:gd name="T26" fmla="*/ 160 w 224"/>
                <a:gd name="T27" fmla="*/ 0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24" h="77">
                  <a:moveTo>
                    <a:pt x="160" y="0"/>
                  </a:moveTo>
                  <a:lnTo>
                    <a:pt x="160" y="0"/>
                  </a:lnTo>
                  <a:lnTo>
                    <a:pt x="160" y="0"/>
                  </a:lnTo>
                  <a:lnTo>
                    <a:pt x="11" y="0"/>
                  </a:lnTo>
                  <a:lnTo>
                    <a:pt x="11" y="0"/>
                  </a:lnTo>
                  <a:cubicBezTo>
                    <a:pt x="5" y="0"/>
                    <a:pt x="0" y="5"/>
                    <a:pt x="0" y="11"/>
                  </a:cubicBezTo>
                  <a:cubicBezTo>
                    <a:pt x="0" y="18"/>
                    <a:pt x="5" y="24"/>
                    <a:pt x="11" y="24"/>
                  </a:cubicBezTo>
                  <a:lnTo>
                    <a:pt x="11" y="24"/>
                  </a:lnTo>
                  <a:lnTo>
                    <a:pt x="160" y="24"/>
                  </a:lnTo>
                  <a:lnTo>
                    <a:pt x="160" y="24"/>
                  </a:lnTo>
                  <a:cubicBezTo>
                    <a:pt x="183" y="24"/>
                    <a:pt x="201" y="42"/>
                    <a:pt x="201" y="65"/>
                  </a:cubicBezTo>
                  <a:cubicBezTo>
                    <a:pt x="201" y="70"/>
                    <a:pt x="206" y="76"/>
                    <a:pt x="212" y="76"/>
                  </a:cubicBezTo>
                  <a:cubicBezTo>
                    <a:pt x="219" y="76"/>
                    <a:pt x="223" y="70"/>
                    <a:pt x="223" y="65"/>
                  </a:cubicBezTo>
                  <a:cubicBezTo>
                    <a:pt x="223" y="28"/>
                    <a:pt x="195" y="0"/>
                    <a:pt x="160" y="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a-DK"/>
            </a:p>
          </p:txBody>
        </p:sp>
        <p:sp>
          <p:nvSpPr>
            <p:cNvPr id="30" name="Freeform 1215">
              <a:extLst>
                <a:ext uri="{FF2B5EF4-FFF2-40B4-BE49-F238E27FC236}">
                  <a16:creationId xmlns:a16="http://schemas.microsoft.com/office/drawing/2014/main" id="{73D146C0-6953-0E41-9200-943E4A9A22A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472488" y="3705225"/>
              <a:ext cx="74612" cy="53975"/>
            </a:xfrm>
            <a:custGeom>
              <a:avLst/>
              <a:gdLst>
                <a:gd name="T0" fmla="*/ 5 w 207"/>
                <a:gd name="T1" fmla="*/ 148 h 151"/>
                <a:gd name="T2" fmla="*/ 5 w 207"/>
                <a:gd name="T3" fmla="*/ 148 h 151"/>
                <a:gd name="T4" fmla="*/ 5 w 207"/>
                <a:gd name="T5" fmla="*/ 148 h 151"/>
                <a:gd name="T6" fmla="*/ 5 w 207"/>
                <a:gd name="T7" fmla="*/ 148 h 151"/>
                <a:gd name="T8" fmla="*/ 13 w 207"/>
                <a:gd name="T9" fmla="*/ 150 h 151"/>
                <a:gd name="T10" fmla="*/ 20 w 207"/>
                <a:gd name="T11" fmla="*/ 148 h 151"/>
                <a:gd name="T12" fmla="*/ 20 w 207"/>
                <a:gd name="T13" fmla="*/ 148 h 151"/>
                <a:gd name="T14" fmla="*/ 126 w 207"/>
                <a:gd name="T15" fmla="*/ 42 h 151"/>
                <a:gd name="T16" fmla="*/ 126 w 207"/>
                <a:gd name="T17" fmla="*/ 42 h 151"/>
                <a:gd name="T18" fmla="*/ 183 w 207"/>
                <a:gd name="T19" fmla="*/ 42 h 151"/>
                <a:gd name="T20" fmla="*/ 200 w 207"/>
                <a:gd name="T21" fmla="*/ 42 h 151"/>
                <a:gd name="T22" fmla="*/ 200 w 207"/>
                <a:gd name="T23" fmla="*/ 26 h 151"/>
                <a:gd name="T24" fmla="*/ 109 w 207"/>
                <a:gd name="T25" fmla="*/ 26 h 151"/>
                <a:gd name="T26" fmla="*/ 109 w 207"/>
                <a:gd name="T27" fmla="*/ 26 h 151"/>
                <a:gd name="T28" fmla="*/ 5 w 207"/>
                <a:gd name="T29" fmla="*/ 131 h 151"/>
                <a:gd name="T30" fmla="*/ 5 w 207"/>
                <a:gd name="T31" fmla="*/ 131 h 151"/>
                <a:gd name="T32" fmla="*/ 5 w 207"/>
                <a:gd name="T33" fmla="*/ 148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07" h="151">
                  <a:moveTo>
                    <a:pt x="5" y="148"/>
                  </a:moveTo>
                  <a:lnTo>
                    <a:pt x="5" y="148"/>
                  </a:lnTo>
                  <a:lnTo>
                    <a:pt x="5" y="148"/>
                  </a:lnTo>
                  <a:lnTo>
                    <a:pt x="5" y="148"/>
                  </a:lnTo>
                  <a:cubicBezTo>
                    <a:pt x="6" y="149"/>
                    <a:pt x="9" y="150"/>
                    <a:pt x="13" y="150"/>
                  </a:cubicBezTo>
                  <a:cubicBezTo>
                    <a:pt x="16" y="150"/>
                    <a:pt x="19" y="149"/>
                    <a:pt x="20" y="148"/>
                  </a:cubicBezTo>
                  <a:lnTo>
                    <a:pt x="20" y="148"/>
                  </a:lnTo>
                  <a:lnTo>
                    <a:pt x="126" y="42"/>
                  </a:lnTo>
                  <a:lnTo>
                    <a:pt x="126" y="42"/>
                  </a:lnTo>
                  <a:cubicBezTo>
                    <a:pt x="142" y="27"/>
                    <a:pt x="168" y="27"/>
                    <a:pt x="183" y="42"/>
                  </a:cubicBezTo>
                  <a:cubicBezTo>
                    <a:pt x="189" y="46"/>
                    <a:pt x="196" y="46"/>
                    <a:pt x="200" y="42"/>
                  </a:cubicBezTo>
                  <a:cubicBezTo>
                    <a:pt x="206" y="38"/>
                    <a:pt x="206" y="31"/>
                    <a:pt x="200" y="26"/>
                  </a:cubicBezTo>
                  <a:cubicBezTo>
                    <a:pt x="174" y="0"/>
                    <a:pt x="134" y="0"/>
                    <a:pt x="109" y="26"/>
                  </a:cubicBezTo>
                  <a:lnTo>
                    <a:pt x="109" y="26"/>
                  </a:lnTo>
                  <a:lnTo>
                    <a:pt x="5" y="131"/>
                  </a:lnTo>
                  <a:lnTo>
                    <a:pt x="5" y="131"/>
                  </a:lnTo>
                  <a:cubicBezTo>
                    <a:pt x="0" y="135"/>
                    <a:pt x="0" y="142"/>
                    <a:pt x="5" y="148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a-DK"/>
            </a:p>
          </p:txBody>
        </p:sp>
      </p:grpSp>
      <p:grpSp>
        <p:nvGrpSpPr>
          <p:cNvPr id="32" name="Group 1391">
            <a:extLst>
              <a:ext uri="{FF2B5EF4-FFF2-40B4-BE49-F238E27FC236}">
                <a16:creationId xmlns:a16="http://schemas.microsoft.com/office/drawing/2014/main" id="{512DED03-06B1-5047-BDBD-712F60651499}"/>
              </a:ext>
            </a:extLst>
          </p:cNvPr>
          <p:cNvGrpSpPr/>
          <p:nvPr/>
        </p:nvGrpSpPr>
        <p:grpSpPr>
          <a:xfrm>
            <a:off x="5402485" y="2589908"/>
            <a:ext cx="292100" cy="290512"/>
            <a:chOff x="8391525" y="3579813"/>
            <a:chExt cx="292100" cy="290512"/>
          </a:xfrm>
          <a:solidFill>
            <a:schemeClr val="accent2"/>
          </a:solidFill>
        </p:grpSpPr>
        <p:sp>
          <p:nvSpPr>
            <p:cNvPr id="33" name="Freeform 1211">
              <a:extLst>
                <a:ext uri="{FF2B5EF4-FFF2-40B4-BE49-F238E27FC236}">
                  <a16:creationId xmlns:a16="http://schemas.microsoft.com/office/drawing/2014/main" id="{6435D141-8903-CD40-BF8D-DCF2603B750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516938" y="3579813"/>
              <a:ext cx="166687" cy="290512"/>
            </a:xfrm>
            <a:custGeom>
              <a:avLst/>
              <a:gdLst>
                <a:gd name="T0" fmla="*/ 321 w 461"/>
                <a:gd name="T1" fmla="*/ 22 h 807"/>
                <a:gd name="T2" fmla="*/ 350 w 461"/>
                <a:gd name="T3" fmla="*/ 22 h 807"/>
                <a:gd name="T4" fmla="*/ 321 w 461"/>
                <a:gd name="T5" fmla="*/ 196 h 807"/>
                <a:gd name="T6" fmla="*/ 109 w 461"/>
                <a:gd name="T7" fmla="*/ 22 h 807"/>
                <a:gd name="T8" fmla="*/ 109 w 461"/>
                <a:gd name="T9" fmla="*/ 22 h 807"/>
                <a:gd name="T10" fmla="*/ 140 w 461"/>
                <a:gd name="T11" fmla="*/ 196 h 807"/>
                <a:gd name="T12" fmla="*/ 109 w 461"/>
                <a:gd name="T13" fmla="*/ 22 h 807"/>
                <a:gd name="T14" fmla="*/ 268 w 461"/>
                <a:gd name="T15" fmla="*/ 22 h 807"/>
                <a:gd name="T16" fmla="*/ 297 w 461"/>
                <a:gd name="T17" fmla="*/ 22 h 807"/>
                <a:gd name="T18" fmla="*/ 268 w 461"/>
                <a:gd name="T19" fmla="*/ 196 h 807"/>
                <a:gd name="T20" fmla="*/ 192 w 461"/>
                <a:gd name="T21" fmla="*/ 196 h 807"/>
                <a:gd name="T22" fmla="*/ 192 w 461"/>
                <a:gd name="T23" fmla="*/ 196 h 807"/>
                <a:gd name="T24" fmla="*/ 162 w 461"/>
                <a:gd name="T25" fmla="*/ 22 h 807"/>
                <a:gd name="T26" fmla="*/ 192 w 461"/>
                <a:gd name="T27" fmla="*/ 196 h 807"/>
                <a:gd name="T28" fmla="*/ 216 w 461"/>
                <a:gd name="T29" fmla="*/ 22 h 807"/>
                <a:gd name="T30" fmla="*/ 245 w 461"/>
                <a:gd name="T31" fmla="*/ 22 h 807"/>
                <a:gd name="T32" fmla="*/ 216 w 461"/>
                <a:gd name="T33" fmla="*/ 196 h 807"/>
                <a:gd name="T34" fmla="*/ 377 w 461"/>
                <a:gd name="T35" fmla="*/ 196 h 807"/>
                <a:gd name="T36" fmla="*/ 377 w 461"/>
                <a:gd name="T37" fmla="*/ 196 h 807"/>
                <a:gd name="T38" fmla="*/ 374 w 461"/>
                <a:gd name="T39" fmla="*/ 11 h 807"/>
                <a:gd name="T40" fmla="*/ 363 w 461"/>
                <a:gd name="T41" fmla="*/ 0 h 807"/>
                <a:gd name="T42" fmla="*/ 98 w 461"/>
                <a:gd name="T43" fmla="*/ 0 h 807"/>
                <a:gd name="T44" fmla="*/ 85 w 461"/>
                <a:gd name="T45" fmla="*/ 11 h 807"/>
                <a:gd name="T46" fmla="*/ 85 w 461"/>
                <a:gd name="T47" fmla="*/ 196 h 807"/>
                <a:gd name="T48" fmla="*/ 83 w 461"/>
                <a:gd name="T49" fmla="*/ 196 h 807"/>
                <a:gd name="T50" fmla="*/ 0 w 461"/>
                <a:gd name="T51" fmla="*/ 280 h 807"/>
                <a:gd name="T52" fmla="*/ 0 w 461"/>
                <a:gd name="T53" fmla="*/ 322 h 807"/>
                <a:gd name="T54" fmla="*/ 23 w 461"/>
                <a:gd name="T55" fmla="*/ 322 h 807"/>
                <a:gd name="T56" fmla="*/ 23 w 461"/>
                <a:gd name="T57" fmla="*/ 280 h 807"/>
                <a:gd name="T58" fmla="*/ 83 w 461"/>
                <a:gd name="T59" fmla="*/ 220 h 807"/>
                <a:gd name="T60" fmla="*/ 98 w 461"/>
                <a:gd name="T61" fmla="*/ 220 h 807"/>
                <a:gd name="T62" fmla="*/ 377 w 461"/>
                <a:gd name="T63" fmla="*/ 220 h 807"/>
                <a:gd name="T64" fmla="*/ 437 w 461"/>
                <a:gd name="T65" fmla="*/ 280 h 807"/>
                <a:gd name="T66" fmla="*/ 437 w 461"/>
                <a:gd name="T67" fmla="*/ 722 h 807"/>
                <a:gd name="T68" fmla="*/ 377 w 461"/>
                <a:gd name="T69" fmla="*/ 782 h 807"/>
                <a:gd name="T70" fmla="*/ 83 w 461"/>
                <a:gd name="T71" fmla="*/ 782 h 807"/>
                <a:gd name="T72" fmla="*/ 71 w 461"/>
                <a:gd name="T73" fmla="*/ 793 h 807"/>
                <a:gd name="T74" fmla="*/ 83 w 461"/>
                <a:gd name="T75" fmla="*/ 806 h 807"/>
                <a:gd name="T76" fmla="*/ 377 w 461"/>
                <a:gd name="T77" fmla="*/ 806 h 807"/>
                <a:gd name="T78" fmla="*/ 460 w 461"/>
                <a:gd name="T79" fmla="*/ 722 h 807"/>
                <a:gd name="T80" fmla="*/ 460 w 461"/>
                <a:gd name="T81" fmla="*/ 280 h 8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61" h="807">
                  <a:moveTo>
                    <a:pt x="321" y="22"/>
                  </a:moveTo>
                  <a:lnTo>
                    <a:pt x="321" y="22"/>
                  </a:lnTo>
                  <a:lnTo>
                    <a:pt x="321" y="22"/>
                  </a:lnTo>
                  <a:lnTo>
                    <a:pt x="350" y="22"/>
                  </a:lnTo>
                  <a:lnTo>
                    <a:pt x="350" y="196"/>
                  </a:lnTo>
                  <a:lnTo>
                    <a:pt x="321" y="196"/>
                  </a:lnTo>
                  <a:lnTo>
                    <a:pt x="321" y="22"/>
                  </a:lnTo>
                  <a:close/>
                  <a:moveTo>
                    <a:pt x="109" y="22"/>
                  </a:moveTo>
                  <a:lnTo>
                    <a:pt x="109" y="22"/>
                  </a:lnTo>
                  <a:lnTo>
                    <a:pt x="109" y="22"/>
                  </a:lnTo>
                  <a:lnTo>
                    <a:pt x="140" y="22"/>
                  </a:lnTo>
                  <a:lnTo>
                    <a:pt x="140" y="196"/>
                  </a:lnTo>
                  <a:lnTo>
                    <a:pt x="109" y="196"/>
                  </a:lnTo>
                  <a:lnTo>
                    <a:pt x="109" y="22"/>
                  </a:lnTo>
                  <a:close/>
                  <a:moveTo>
                    <a:pt x="268" y="22"/>
                  </a:moveTo>
                  <a:lnTo>
                    <a:pt x="268" y="22"/>
                  </a:lnTo>
                  <a:lnTo>
                    <a:pt x="268" y="22"/>
                  </a:lnTo>
                  <a:lnTo>
                    <a:pt x="297" y="22"/>
                  </a:lnTo>
                  <a:lnTo>
                    <a:pt x="297" y="196"/>
                  </a:lnTo>
                  <a:lnTo>
                    <a:pt x="268" y="196"/>
                  </a:lnTo>
                  <a:lnTo>
                    <a:pt x="268" y="22"/>
                  </a:lnTo>
                  <a:close/>
                  <a:moveTo>
                    <a:pt x="192" y="196"/>
                  </a:moveTo>
                  <a:lnTo>
                    <a:pt x="192" y="196"/>
                  </a:lnTo>
                  <a:lnTo>
                    <a:pt x="192" y="196"/>
                  </a:lnTo>
                  <a:lnTo>
                    <a:pt x="162" y="196"/>
                  </a:lnTo>
                  <a:lnTo>
                    <a:pt x="162" y="22"/>
                  </a:lnTo>
                  <a:lnTo>
                    <a:pt x="192" y="22"/>
                  </a:lnTo>
                  <a:lnTo>
                    <a:pt x="192" y="196"/>
                  </a:lnTo>
                  <a:close/>
                  <a:moveTo>
                    <a:pt x="216" y="22"/>
                  </a:moveTo>
                  <a:lnTo>
                    <a:pt x="216" y="22"/>
                  </a:lnTo>
                  <a:lnTo>
                    <a:pt x="216" y="22"/>
                  </a:lnTo>
                  <a:lnTo>
                    <a:pt x="245" y="22"/>
                  </a:lnTo>
                  <a:lnTo>
                    <a:pt x="245" y="196"/>
                  </a:lnTo>
                  <a:lnTo>
                    <a:pt x="216" y="196"/>
                  </a:lnTo>
                  <a:lnTo>
                    <a:pt x="216" y="22"/>
                  </a:lnTo>
                  <a:close/>
                  <a:moveTo>
                    <a:pt x="377" y="196"/>
                  </a:moveTo>
                  <a:lnTo>
                    <a:pt x="377" y="196"/>
                  </a:lnTo>
                  <a:lnTo>
                    <a:pt x="377" y="196"/>
                  </a:lnTo>
                  <a:lnTo>
                    <a:pt x="374" y="196"/>
                  </a:lnTo>
                  <a:lnTo>
                    <a:pt x="374" y="11"/>
                  </a:lnTo>
                  <a:lnTo>
                    <a:pt x="374" y="11"/>
                  </a:lnTo>
                  <a:cubicBezTo>
                    <a:pt x="374" y="4"/>
                    <a:pt x="368" y="0"/>
                    <a:pt x="363" y="0"/>
                  </a:cubicBezTo>
                  <a:lnTo>
                    <a:pt x="363" y="0"/>
                  </a:lnTo>
                  <a:lnTo>
                    <a:pt x="98" y="0"/>
                  </a:lnTo>
                  <a:lnTo>
                    <a:pt x="98" y="0"/>
                  </a:lnTo>
                  <a:cubicBezTo>
                    <a:pt x="91" y="0"/>
                    <a:pt x="85" y="4"/>
                    <a:pt x="85" y="11"/>
                  </a:cubicBezTo>
                  <a:lnTo>
                    <a:pt x="85" y="11"/>
                  </a:lnTo>
                  <a:lnTo>
                    <a:pt x="85" y="196"/>
                  </a:lnTo>
                  <a:lnTo>
                    <a:pt x="83" y="196"/>
                  </a:lnTo>
                  <a:lnTo>
                    <a:pt x="83" y="196"/>
                  </a:lnTo>
                  <a:cubicBezTo>
                    <a:pt x="38" y="196"/>
                    <a:pt x="0" y="234"/>
                    <a:pt x="0" y="280"/>
                  </a:cubicBezTo>
                  <a:lnTo>
                    <a:pt x="0" y="280"/>
                  </a:lnTo>
                  <a:lnTo>
                    <a:pt x="0" y="322"/>
                  </a:lnTo>
                  <a:lnTo>
                    <a:pt x="0" y="322"/>
                  </a:lnTo>
                  <a:cubicBezTo>
                    <a:pt x="0" y="329"/>
                    <a:pt x="5" y="335"/>
                    <a:pt x="11" y="335"/>
                  </a:cubicBezTo>
                  <a:cubicBezTo>
                    <a:pt x="18" y="335"/>
                    <a:pt x="23" y="329"/>
                    <a:pt x="23" y="322"/>
                  </a:cubicBezTo>
                  <a:lnTo>
                    <a:pt x="23" y="322"/>
                  </a:lnTo>
                  <a:lnTo>
                    <a:pt x="23" y="280"/>
                  </a:lnTo>
                  <a:lnTo>
                    <a:pt x="23" y="280"/>
                  </a:lnTo>
                  <a:cubicBezTo>
                    <a:pt x="23" y="246"/>
                    <a:pt x="50" y="220"/>
                    <a:pt x="83" y="220"/>
                  </a:cubicBezTo>
                  <a:lnTo>
                    <a:pt x="83" y="220"/>
                  </a:lnTo>
                  <a:lnTo>
                    <a:pt x="98" y="220"/>
                  </a:lnTo>
                  <a:lnTo>
                    <a:pt x="363" y="220"/>
                  </a:lnTo>
                  <a:lnTo>
                    <a:pt x="377" y="220"/>
                  </a:lnTo>
                  <a:lnTo>
                    <a:pt x="377" y="220"/>
                  </a:lnTo>
                  <a:cubicBezTo>
                    <a:pt x="409" y="220"/>
                    <a:pt x="437" y="246"/>
                    <a:pt x="437" y="280"/>
                  </a:cubicBezTo>
                  <a:lnTo>
                    <a:pt x="437" y="280"/>
                  </a:lnTo>
                  <a:lnTo>
                    <a:pt x="437" y="722"/>
                  </a:lnTo>
                  <a:lnTo>
                    <a:pt x="437" y="722"/>
                  </a:lnTo>
                  <a:cubicBezTo>
                    <a:pt x="437" y="756"/>
                    <a:pt x="409" y="782"/>
                    <a:pt x="377" y="782"/>
                  </a:cubicBezTo>
                  <a:lnTo>
                    <a:pt x="377" y="782"/>
                  </a:lnTo>
                  <a:lnTo>
                    <a:pt x="83" y="782"/>
                  </a:lnTo>
                  <a:lnTo>
                    <a:pt x="83" y="782"/>
                  </a:lnTo>
                  <a:cubicBezTo>
                    <a:pt x="77" y="782"/>
                    <a:pt x="71" y="788"/>
                    <a:pt x="71" y="793"/>
                  </a:cubicBezTo>
                  <a:cubicBezTo>
                    <a:pt x="71" y="801"/>
                    <a:pt x="77" y="806"/>
                    <a:pt x="83" y="806"/>
                  </a:cubicBezTo>
                  <a:lnTo>
                    <a:pt x="83" y="806"/>
                  </a:lnTo>
                  <a:lnTo>
                    <a:pt x="377" y="806"/>
                  </a:lnTo>
                  <a:lnTo>
                    <a:pt x="377" y="806"/>
                  </a:lnTo>
                  <a:cubicBezTo>
                    <a:pt x="424" y="806"/>
                    <a:pt x="460" y="768"/>
                    <a:pt x="460" y="722"/>
                  </a:cubicBezTo>
                  <a:lnTo>
                    <a:pt x="460" y="722"/>
                  </a:lnTo>
                  <a:lnTo>
                    <a:pt x="460" y="280"/>
                  </a:lnTo>
                  <a:lnTo>
                    <a:pt x="460" y="280"/>
                  </a:lnTo>
                  <a:cubicBezTo>
                    <a:pt x="460" y="234"/>
                    <a:pt x="424" y="196"/>
                    <a:pt x="377" y="196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a-DK"/>
            </a:p>
          </p:txBody>
        </p:sp>
        <p:sp>
          <p:nvSpPr>
            <p:cNvPr id="34" name="Freeform 1212">
              <a:extLst>
                <a:ext uri="{FF2B5EF4-FFF2-40B4-BE49-F238E27FC236}">
                  <a16:creationId xmlns:a16="http://schemas.microsoft.com/office/drawing/2014/main" id="{07D3AFEE-FD0F-AC4E-8281-1CCC591B09C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559800" y="3716338"/>
              <a:ext cx="77788" cy="103187"/>
            </a:xfrm>
            <a:custGeom>
              <a:avLst/>
              <a:gdLst>
                <a:gd name="T0" fmla="*/ 125 w 216"/>
                <a:gd name="T1" fmla="*/ 264 h 287"/>
                <a:gd name="T2" fmla="*/ 125 w 216"/>
                <a:gd name="T3" fmla="*/ 264 h 287"/>
                <a:gd name="T4" fmla="*/ 125 w 216"/>
                <a:gd name="T5" fmla="*/ 264 h 287"/>
                <a:gd name="T6" fmla="*/ 125 w 216"/>
                <a:gd name="T7" fmla="*/ 264 h 287"/>
                <a:gd name="T8" fmla="*/ 114 w 216"/>
                <a:gd name="T9" fmla="*/ 275 h 287"/>
                <a:gd name="T10" fmla="*/ 125 w 216"/>
                <a:gd name="T11" fmla="*/ 286 h 287"/>
                <a:gd name="T12" fmla="*/ 125 w 216"/>
                <a:gd name="T13" fmla="*/ 286 h 287"/>
                <a:gd name="T14" fmla="*/ 202 w 216"/>
                <a:gd name="T15" fmla="*/ 286 h 287"/>
                <a:gd name="T16" fmla="*/ 202 w 216"/>
                <a:gd name="T17" fmla="*/ 286 h 287"/>
                <a:gd name="T18" fmla="*/ 215 w 216"/>
                <a:gd name="T19" fmla="*/ 275 h 287"/>
                <a:gd name="T20" fmla="*/ 215 w 216"/>
                <a:gd name="T21" fmla="*/ 275 h 287"/>
                <a:gd name="T22" fmla="*/ 215 w 216"/>
                <a:gd name="T23" fmla="*/ 15 h 287"/>
                <a:gd name="T24" fmla="*/ 215 w 216"/>
                <a:gd name="T25" fmla="*/ 15 h 287"/>
                <a:gd name="T26" fmla="*/ 202 w 216"/>
                <a:gd name="T27" fmla="*/ 3 h 287"/>
                <a:gd name="T28" fmla="*/ 202 w 216"/>
                <a:gd name="T29" fmla="*/ 3 h 287"/>
                <a:gd name="T30" fmla="*/ 13 w 216"/>
                <a:gd name="T31" fmla="*/ 0 h 287"/>
                <a:gd name="T32" fmla="*/ 13 w 216"/>
                <a:gd name="T33" fmla="*/ 0 h 287"/>
                <a:gd name="T34" fmla="*/ 0 w 216"/>
                <a:gd name="T35" fmla="*/ 11 h 287"/>
                <a:gd name="T36" fmla="*/ 13 w 216"/>
                <a:gd name="T37" fmla="*/ 24 h 287"/>
                <a:gd name="T38" fmla="*/ 13 w 216"/>
                <a:gd name="T39" fmla="*/ 24 h 287"/>
                <a:gd name="T40" fmla="*/ 191 w 216"/>
                <a:gd name="T41" fmla="*/ 27 h 287"/>
                <a:gd name="T42" fmla="*/ 191 w 216"/>
                <a:gd name="T43" fmla="*/ 264 h 287"/>
                <a:gd name="T44" fmla="*/ 125 w 216"/>
                <a:gd name="T45" fmla="*/ 264 h 2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16" h="287">
                  <a:moveTo>
                    <a:pt x="125" y="264"/>
                  </a:moveTo>
                  <a:lnTo>
                    <a:pt x="125" y="264"/>
                  </a:lnTo>
                  <a:lnTo>
                    <a:pt x="125" y="264"/>
                  </a:lnTo>
                  <a:lnTo>
                    <a:pt x="125" y="264"/>
                  </a:lnTo>
                  <a:cubicBezTo>
                    <a:pt x="120" y="264"/>
                    <a:pt x="114" y="268"/>
                    <a:pt x="114" y="275"/>
                  </a:cubicBezTo>
                  <a:cubicBezTo>
                    <a:pt x="114" y="282"/>
                    <a:pt x="120" y="286"/>
                    <a:pt x="125" y="286"/>
                  </a:cubicBezTo>
                  <a:lnTo>
                    <a:pt x="125" y="286"/>
                  </a:lnTo>
                  <a:lnTo>
                    <a:pt x="202" y="286"/>
                  </a:lnTo>
                  <a:lnTo>
                    <a:pt x="202" y="286"/>
                  </a:lnTo>
                  <a:cubicBezTo>
                    <a:pt x="209" y="286"/>
                    <a:pt x="215" y="282"/>
                    <a:pt x="215" y="275"/>
                  </a:cubicBezTo>
                  <a:lnTo>
                    <a:pt x="215" y="275"/>
                  </a:lnTo>
                  <a:lnTo>
                    <a:pt x="215" y="15"/>
                  </a:lnTo>
                  <a:lnTo>
                    <a:pt x="215" y="15"/>
                  </a:lnTo>
                  <a:cubicBezTo>
                    <a:pt x="215" y="9"/>
                    <a:pt x="209" y="3"/>
                    <a:pt x="202" y="3"/>
                  </a:cubicBezTo>
                  <a:lnTo>
                    <a:pt x="202" y="3"/>
                  </a:lnTo>
                  <a:lnTo>
                    <a:pt x="13" y="0"/>
                  </a:lnTo>
                  <a:lnTo>
                    <a:pt x="13" y="0"/>
                  </a:lnTo>
                  <a:cubicBezTo>
                    <a:pt x="6" y="0"/>
                    <a:pt x="2" y="6"/>
                    <a:pt x="0" y="11"/>
                  </a:cubicBezTo>
                  <a:cubicBezTo>
                    <a:pt x="0" y="19"/>
                    <a:pt x="6" y="24"/>
                    <a:pt x="13" y="24"/>
                  </a:cubicBezTo>
                  <a:lnTo>
                    <a:pt x="13" y="24"/>
                  </a:lnTo>
                  <a:lnTo>
                    <a:pt x="191" y="27"/>
                  </a:lnTo>
                  <a:lnTo>
                    <a:pt x="191" y="264"/>
                  </a:lnTo>
                  <a:lnTo>
                    <a:pt x="125" y="264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a-DK"/>
            </a:p>
          </p:txBody>
        </p:sp>
        <p:sp>
          <p:nvSpPr>
            <p:cNvPr id="35" name="Freeform 1213">
              <a:extLst>
                <a:ext uri="{FF2B5EF4-FFF2-40B4-BE49-F238E27FC236}">
                  <a16:creationId xmlns:a16="http://schemas.microsoft.com/office/drawing/2014/main" id="{9FAB9274-C645-754A-A133-4A3E7DC9D39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391525" y="3687763"/>
              <a:ext cx="219075" cy="182562"/>
            </a:xfrm>
            <a:custGeom>
              <a:avLst/>
              <a:gdLst>
                <a:gd name="T0" fmla="*/ 493 w 609"/>
                <a:gd name="T1" fmla="*/ 482 h 507"/>
                <a:gd name="T2" fmla="*/ 316 w 609"/>
                <a:gd name="T3" fmla="*/ 482 h 507"/>
                <a:gd name="T4" fmla="*/ 493 w 609"/>
                <a:gd name="T5" fmla="*/ 299 h 507"/>
                <a:gd name="T6" fmla="*/ 585 w 609"/>
                <a:gd name="T7" fmla="*/ 391 h 507"/>
                <a:gd name="T8" fmla="*/ 24 w 609"/>
                <a:gd name="T9" fmla="*/ 391 h 507"/>
                <a:gd name="T10" fmla="*/ 24 w 609"/>
                <a:gd name="T11" fmla="*/ 391 h 507"/>
                <a:gd name="T12" fmla="*/ 51 w 609"/>
                <a:gd name="T13" fmla="*/ 326 h 507"/>
                <a:gd name="T14" fmla="*/ 52 w 609"/>
                <a:gd name="T15" fmla="*/ 325 h 507"/>
                <a:gd name="T16" fmla="*/ 115 w 609"/>
                <a:gd name="T17" fmla="*/ 299 h 507"/>
                <a:gd name="T18" fmla="*/ 294 w 609"/>
                <a:gd name="T19" fmla="*/ 299 h 507"/>
                <a:gd name="T20" fmla="*/ 115 w 609"/>
                <a:gd name="T21" fmla="*/ 482 h 507"/>
                <a:gd name="T22" fmla="*/ 24 w 609"/>
                <a:gd name="T23" fmla="*/ 391 h 507"/>
                <a:gd name="T24" fmla="*/ 176 w 609"/>
                <a:gd name="T25" fmla="*/ 202 h 507"/>
                <a:gd name="T26" fmla="*/ 248 w 609"/>
                <a:gd name="T27" fmla="*/ 276 h 507"/>
                <a:gd name="T28" fmla="*/ 115 w 609"/>
                <a:gd name="T29" fmla="*/ 276 h 507"/>
                <a:gd name="T30" fmla="*/ 101 w 609"/>
                <a:gd name="T31" fmla="*/ 277 h 507"/>
                <a:gd name="T32" fmla="*/ 317 w 609"/>
                <a:gd name="T33" fmla="*/ 61 h 507"/>
                <a:gd name="T34" fmla="*/ 317 w 609"/>
                <a:gd name="T35" fmla="*/ 61 h 507"/>
                <a:gd name="T36" fmla="*/ 448 w 609"/>
                <a:gd name="T37" fmla="*/ 61 h 507"/>
                <a:gd name="T38" fmla="*/ 448 w 609"/>
                <a:gd name="T39" fmla="*/ 190 h 507"/>
                <a:gd name="T40" fmla="*/ 362 w 609"/>
                <a:gd name="T41" fmla="*/ 276 h 507"/>
                <a:gd name="T42" fmla="*/ 192 w 609"/>
                <a:gd name="T43" fmla="*/ 186 h 507"/>
                <a:gd name="T44" fmla="*/ 493 w 609"/>
                <a:gd name="T45" fmla="*/ 276 h 507"/>
                <a:gd name="T46" fmla="*/ 493 w 609"/>
                <a:gd name="T47" fmla="*/ 276 h 507"/>
                <a:gd name="T48" fmla="*/ 463 w 609"/>
                <a:gd name="T49" fmla="*/ 207 h 507"/>
                <a:gd name="T50" fmla="*/ 497 w 609"/>
                <a:gd name="T51" fmla="*/ 126 h 507"/>
                <a:gd name="T52" fmla="*/ 302 w 609"/>
                <a:gd name="T53" fmla="*/ 45 h 507"/>
                <a:gd name="T54" fmla="*/ 35 w 609"/>
                <a:gd name="T55" fmla="*/ 308 h 507"/>
                <a:gd name="T56" fmla="*/ 34 w 609"/>
                <a:gd name="T57" fmla="*/ 311 h 507"/>
                <a:gd name="T58" fmla="*/ 34 w 609"/>
                <a:gd name="T59" fmla="*/ 311 h 507"/>
                <a:gd name="T60" fmla="*/ 34 w 609"/>
                <a:gd name="T61" fmla="*/ 311 h 507"/>
                <a:gd name="T62" fmla="*/ 115 w 609"/>
                <a:gd name="T63" fmla="*/ 506 h 507"/>
                <a:gd name="T64" fmla="*/ 493 w 609"/>
                <a:gd name="T65" fmla="*/ 506 h 507"/>
                <a:gd name="T66" fmla="*/ 608 w 609"/>
                <a:gd name="T67" fmla="*/ 391 h 5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609" h="507">
                  <a:moveTo>
                    <a:pt x="493" y="482"/>
                  </a:moveTo>
                  <a:lnTo>
                    <a:pt x="493" y="482"/>
                  </a:lnTo>
                  <a:lnTo>
                    <a:pt x="493" y="482"/>
                  </a:lnTo>
                  <a:lnTo>
                    <a:pt x="316" y="482"/>
                  </a:lnTo>
                  <a:lnTo>
                    <a:pt x="316" y="299"/>
                  </a:lnTo>
                  <a:lnTo>
                    <a:pt x="493" y="299"/>
                  </a:lnTo>
                  <a:lnTo>
                    <a:pt x="493" y="299"/>
                  </a:lnTo>
                  <a:cubicBezTo>
                    <a:pt x="543" y="299"/>
                    <a:pt x="585" y="341"/>
                    <a:pt x="585" y="391"/>
                  </a:cubicBezTo>
                  <a:cubicBezTo>
                    <a:pt x="585" y="441"/>
                    <a:pt x="543" y="482"/>
                    <a:pt x="493" y="482"/>
                  </a:cubicBezTo>
                  <a:close/>
                  <a:moveTo>
                    <a:pt x="24" y="391"/>
                  </a:moveTo>
                  <a:lnTo>
                    <a:pt x="24" y="391"/>
                  </a:lnTo>
                  <a:lnTo>
                    <a:pt x="24" y="391"/>
                  </a:lnTo>
                  <a:lnTo>
                    <a:pt x="24" y="391"/>
                  </a:lnTo>
                  <a:cubicBezTo>
                    <a:pt x="24" y="366"/>
                    <a:pt x="34" y="343"/>
                    <a:pt x="51" y="326"/>
                  </a:cubicBezTo>
                  <a:lnTo>
                    <a:pt x="51" y="326"/>
                  </a:lnTo>
                  <a:lnTo>
                    <a:pt x="52" y="325"/>
                  </a:lnTo>
                  <a:lnTo>
                    <a:pt x="52" y="325"/>
                  </a:lnTo>
                  <a:cubicBezTo>
                    <a:pt x="69" y="310"/>
                    <a:pt x="92" y="299"/>
                    <a:pt x="115" y="299"/>
                  </a:cubicBezTo>
                  <a:lnTo>
                    <a:pt x="115" y="299"/>
                  </a:lnTo>
                  <a:lnTo>
                    <a:pt x="294" y="299"/>
                  </a:lnTo>
                  <a:lnTo>
                    <a:pt x="294" y="482"/>
                  </a:lnTo>
                  <a:lnTo>
                    <a:pt x="115" y="482"/>
                  </a:lnTo>
                  <a:lnTo>
                    <a:pt x="115" y="482"/>
                  </a:lnTo>
                  <a:cubicBezTo>
                    <a:pt x="65" y="482"/>
                    <a:pt x="24" y="441"/>
                    <a:pt x="24" y="391"/>
                  </a:cubicBezTo>
                  <a:close/>
                  <a:moveTo>
                    <a:pt x="176" y="202"/>
                  </a:moveTo>
                  <a:lnTo>
                    <a:pt x="176" y="202"/>
                  </a:lnTo>
                  <a:lnTo>
                    <a:pt x="176" y="202"/>
                  </a:lnTo>
                  <a:lnTo>
                    <a:pt x="248" y="276"/>
                  </a:lnTo>
                  <a:lnTo>
                    <a:pt x="115" y="276"/>
                  </a:lnTo>
                  <a:lnTo>
                    <a:pt x="115" y="276"/>
                  </a:lnTo>
                  <a:cubicBezTo>
                    <a:pt x="111" y="276"/>
                    <a:pt x="105" y="276"/>
                    <a:pt x="101" y="277"/>
                  </a:cubicBezTo>
                  <a:lnTo>
                    <a:pt x="101" y="277"/>
                  </a:lnTo>
                  <a:lnTo>
                    <a:pt x="176" y="202"/>
                  </a:lnTo>
                  <a:close/>
                  <a:moveTo>
                    <a:pt x="317" y="61"/>
                  </a:moveTo>
                  <a:lnTo>
                    <a:pt x="317" y="61"/>
                  </a:lnTo>
                  <a:lnTo>
                    <a:pt x="317" y="61"/>
                  </a:lnTo>
                  <a:lnTo>
                    <a:pt x="317" y="61"/>
                  </a:lnTo>
                  <a:cubicBezTo>
                    <a:pt x="354" y="25"/>
                    <a:pt x="411" y="25"/>
                    <a:pt x="448" y="61"/>
                  </a:cubicBezTo>
                  <a:cubicBezTo>
                    <a:pt x="465" y="78"/>
                    <a:pt x="474" y="100"/>
                    <a:pt x="474" y="126"/>
                  </a:cubicBezTo>
                  <a:cubicBezTo>
                    <a:pt x="474" y="150"/>
                    <a:pt x="465" y="174"/>
                    <a:pt x="448" y="190"/>
                  </a:cubicBezTo>
                  <a:lnTo>
                    <a:pt x="448" y="190"/>
                  </a:lnTo>
                  <a:lnTo>
                    <a:pt x="362" y="276"/>
                  </a:lnTo>
                  <a:lnTo>
                    <a:pt x="282" y="276"/>
                  </a:lnTo>
                  <a:lnTo>
                    <a:pt x="192" y="186"/>
                  </a:lnTo>
                  <a:lnTo>
                    <a:pt x="317" y="61"/>
                  </a:lnTo>
                  <a:close/>
                  <a:moveTo>
                    <a:pt x="493" y="276"/>
                  </a:moveTo>
                  <a:lnTo>
                    <a:pt x="493" y="276"/>
                  </a:lnTo>
                  <a:lnTo>
                    <a:pt x="493" y="276"/>
                  </a:lnTo>
                  <a:lnTo>
                    <a:pt x="394" y="276"/>
                  </a:lnTo>
                  <a:lnTo>
                    <a:pt x="463" y="207"/>
                  </a:lnTo>
                  <a:lnTo>
                    <a:pt x="463" y="207"/>
                  </a:lnTo>
                  <a:cubicBezTo>
                    <a:pt x="485" y="185"/>
                    <a:pt x="497" y="157"/>
                    <a:pt x="497" y="126"/>
                  </a:cubicBezTo>
                  <a:cubicBezTo>
                    <a:pt x="497" y="95"/>
                    <a:pt x="485" y="65"/>
                    <a:pt x="463" y="45"/>
                  </a:cubicBezTo>
                  <a:cubicBezTo>
                    <a:pt x="420" y="0"/>
                    <a:pt x="347" y="0"/>
                    <a:pt x="302" y="45"/>
                  </a:cubicBezTo>
                  <a:lnTo>
                    <a:pt x="302" y="45"/>
                  </a:lnTo>
                  <a:lnTo>
                    <a:pt x="35" y="308"/>
                  </a:lnTo>
                  <a:lnTo>
                    <a:pt x="35" y="308"/>
                  </a:lnTo>
                  <a:cubicBezTo>
                    <a:pt x="35" y="308"/>
                    <a:pt x="34" y="310"/>
                    <a:pt x="34" y="311"/>
                  </a:cubicBezTo>
                  <a:lnTo>
                    <a:pt x="34" y="311"/>
                  </a:lnTo>
                  <a:lnTo>
                    <a:pt x="34" y="311"/>
                  </a:lnTo>
                  <a:lnTo>
                    <a:pt x="34" y="311"/>
                  </a:lnTo>
                  <a:lnTo>
                    <a:pt x="34" y="311"/>
                  </a:lnTo>
                  <a:cubicBezTo>
                    <a:pt x="13" y="332"/>
                    <a:pt x="0" y="360"/>
                    <a:pt x="0" y="391"/>
                  </a:cubicBezTo>
                  <a:cubicBezTo>
                    <a:pt x="0" y="454"/>
                    <a:pt x="52" y="506"/>
                    <a:pt x="115" y="506"/>
                  </a:cubicBezTo>
                  <a:lnTo>
                    <a:pt x="115" y="506"/>
                  </a:lnTo>
                  <a:lnTo>
                    <a:pt x="493" y="506"/>
                  </a:lnTo>
                  <a:lnTo>
                    <a:pt x="493" y="506"/>
                  </a:lnTo>
                  <a:cubicBezTo>
                    <a:pt x="557" y="506"/>
                    <a:pt x="608" y="454"/>
                    <a:pt x="608" y="391"/>
                  </a:cubicBezTo>
                  <a:cubicBezTo>
                    <a:pt x="608" y="328"/>
                    <a:pt x="557" y="276"/>
                    <a:pt x="493" y="276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a-DK"/>
            </a:p>
          </p:txBody>
        </p:sp>
        <p:sp>
          <p:nvSpPr>
            <p:cNvPr id="36" name="Freeform 1214">
              <a:extLst>
                <a:ext uri="{FF2B5EF4-FFF2-40B4-BE49-F238E27FC236}">
                  <a16:creationId xmlns:a16="http://schemas.microsoft.com/office/drawing/2014/main" id="{6752678C-D9D2-024F-87FA-0EFF241229A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512175" y="3803650"/>
              <a:ext cx="80963" cy="26988"/>
            </a:xfrm>
            <a:custGeom>
              <a:avLst/>
              <a:gdLst>
                <a:gd name="T0" fmla="*/ 160 w 224"/>
                <a:gd name="T1" fmla="*/ 0 h 77"/>
                <a:gd name="T2" fmla="*/ 160 w 224"/>
                <a:gd name="T3" fmla="*/ 0 h 77"/>
                <a:gd name="T4" fmla="*/ 160 w 224"/>
                <a:gd name="T5" fmla="*/ 0 h 77"/>
                <a:gd name="T6" fmla="*/ 11 w 224"/>
                <a:gd name="T7" fmla="*/ 0 h 77"/>
                <a:gd name="T8" fmla="*/ 11 w 224"/>
                <a:gd name="T9" fmla="*/ 0 h 77"/>
                <a:gd name="T10" fmla="*/ 0 w 224"/>
                <a:gd name="T11" fmla="*/ 11 h 77"/>
                <a:gd name="T12" fmla="*/ 11 w 224"/>
                <a:gd name="T13" fmla="*/ 24 h 77"/>
                <a:gd name="T14" fmla="*/ 11 w 224"/>
                <a:gd name="T15" fmla="*/ 24 h 77"/>
                <a:gd name="T16" fmla="*/ 160 w 224"/>
                <a:gd name="T17" fmla="*/ 24 h 77"/>
                <a:gd name="T18" fmla="*/ 160 w 224"/>
                <a:gd name="T19" fmla="*/ 24 h 77"/>
                <a:gd name="T20" fmla="*/ 201 w 224"/>
                <a:gd name="T21" fmla="*/ 65 h 77"/>
                <a:gd name="T22" fmla="*/ 212 w 224"/>
                <a:gd name="T23" fmla="*/ 76 h 77"/>
                <a:gd name="T24" fmla="*/ 223 w 224"/>
                <a:gd name="T25" fmla="*/ 65 h 77"/>
                <a:gd name="T26" fmla="*/ 160 w 224"/>
                <a:gd name="T27" fmla="*/ 0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24" h="77">
                  <a:moveTo>
                    <a:pt x="160" y="0"/>
                  </a:moveTo>
                  <a:lnTo>
                    <a:pt x="160" y="0"/>
                  </a:lnTo>
                  <a:lnTo>
                    <a:pt x="160" y="0"/>
                  </a:lnTo>
                  <a:lnTo>
                    <a:pt x="11" y="0"/>
                  </a:lnTo>
                  <a:lnTo>
                    <a:pt x="11" y="0"/>
                  </a:lnTo>
                  <a:cubicBezTo>
                    <a:pt x="5" y="0"/>
                    <a:pt x="0" y="5"/>
                    <a:pt x="0" y="11"/>
                  </a:cubicBezTo>
                  <a:cubicBezTo>
                    <a:pt x="0" y="18"/>
                    <a:pt x="5" y="24"/>
                    <a:pt x="11" y="24"/>
                  </a:cubicBezTo>
                  <a:lnTo>
                    <a:pt x="11" y="24"/>
                  </a:lnTo>
                  <a:lnTo>
                    <a:pt x="160" y="24"/>
                  </a:lnTo>
                  <a:lnTo>
                    <a:pt x="160" y="24"/>
                  </a:lnTo>
                  <a:cubicBezTo>
                    <a:pt x="183" y="24"/>
                    <a:pt x="201" y="42"/>
                    <a:pt x="201" y="65"/>
                  </a:cubicBezTo>
                  <a:cubicBezTo>
                    <a:pt x="201" y="70"/>
                    <a:pt x="206" y="76"/>
                    <a:pt x="212" y="76"/>
                  </a:cubicBezTo>
                  <a:cubicBezTo>
                    <a:pt x="219" y="76"/>
                    <a:pt x="223" y="70"/>
                    <a:pt x="223" y="65"/>
                  </a:cubicBezTo>
                  <a:cubicBezTo>
                    <a:pt x="223" y="28"/>
                    <a:pt x="195" y="0"/>
                    <a:pt x="160" y="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a-DK"/>
            </a:p>
          </p:txBody>
        </p:sp>
        <p:sp>
          <p:nvSpPr>
            <p:cNvPr id="37" name="Freeform 1215">
              <a:extLst>
                <a:ext uri="{FF2B5EF4-FFF2-40B4-BE49-F238E27FC236}">
                  <a16:creationId xmlns:a16="http://schemas.microsoft.com/office/drawing/2014/main" id="{73D146C0-6953-0E41-9200-943E4A9A22A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472488" y="3705225"/>
              <a:ext cx="74612" cy="53975"/>
            </a:xfrm>
            <a:custGeom>
              <a:avLst/>
              <a:gdLst>
                <a:gd name="T0" fmla="*/ 5 w 207"/>
                <a:gd name="T1" fmla="*/ 148 h 151"/>
                <a:gd name="T2" fmla="*/ 5 w 207"/>
                <a:gd name="T3" fmla="*/ 148 h 151"/>
                <a:gd name="T4" fmla="*/ 5 w 207"/>
                <a:gd name="T5" fmla="*/ 148 h 151"/>
                <a:gd name="T6" fmla="*/ 5 w 207"/>
                <a:gd name="T7" fmla="*/ 148 h 151"/>
                <a:gd name="T8" fmla="*/ 13 w 207"/>
                <a:gd name="T9" fmla="*/ 150 h 151"/>
                <a:gd name="T10" fmla="*/ 20 w 207"/>
                <a:gd name="T11" fmla="*/ 148 h 151"/>
                <a:gd name="T12" fmla="*/ 20 w 207"/>
                <a:gd name="T13" fmla="*/ 148 h 151"/>
                <a:gd name="T14" fmla="*/ 126 w 207"/>
                <a:gd name="T15" fmla="*/ 42 h 151"/>
                <a:gd name="T16" fmla="*/ 126 w 207"/>
                <a:gd name="T17" fmla="*/ 42 h 151"/>
                <a:gd name="T18" fmla="*/ 183 w 207"/>
                <a:gd name="T19" fmla="*/ 42 h 151"/>
                <a:gd name="T20" fmla="*/ 200 w 207"/>
                <a:gd name="T21" fmla="*/ 42 h 151"/>
                <a:gd name="T22" fmla="*/ 200 w 207"/>
                <a:gd name="T23" fmla="*/ 26 h 151"/>
                <a:gd name="T24" fmla="*/ 109 w 207"/>
                <a:gd name="T25" fmla="*/ 26 h 151"/>
                <a:gd name="T26" fmla="*/ 109 w 207"/>
                <a:gd name="T27" fmla="*/ 26 h 151"/>
                <a:gd name="T28" fmla="*/ 5 w 207"/>
                <a:gd name="T29" fmla="*/ 131 h 151"/>
                <a:gd name="T30" fmla="*/ 5 w 207"/>
                <a:gd name="T31" fmla="*/ 131 h 151"/>
                <a:gd name="T32" fmla="*/ 5 w 207"/>
                <a:gd name="T33" fmla="*/ 148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07" h="151">
                  <a:moveTo>
                    <a:pt x="5" y="148"/>
                  </a:moveTo>
                  <a:lnTo>
                    <a:pt x="5" y="148"/>
                  </a:lnTo>
                  <a:lnTo>
                    <a:pt x="5" y="148"/>
                  </a:lnTo>
                  <a:lnTo>
                    <a:pt x="5" y="148"/>
                  </a:lnTo>
                  <a:cubicBezTo>
                    <a:pt x="6" y="149"/>
                    <a:pt x="9" y="150"/>
                    <a:pt x="13" y="150"/>
                  </a:cubicBezTo>
                  <a:cubicBezTo>
                    <a:pt x="16" y="150"/>
                    <a:pt x="19" y="149"/>
                    <a:pt x="20" y="148"/>
                  </a:cubicBezTo>
                  <a:lnTo>
                    <a:pt x="20" y="148"/>
                  </a:lnTo>
                  <a:lnTo>
                    <a:pt x="126" y="42"/>
                  </a:lnTo>
                  <a:lnTo>
                    <a:pt x="126" y="42"/>
                  </a:lnTo>
                  <a:cubicBezTo>
                    <a:pt x="142" y="27"/>
                    <a:pt x="168" y="27"/>
                    <a:pt x="183" y="42"/>
                  </a:cubicBezTo>
                  <a:cubicBezTo>
                    <a:pt x="189" y="46"/>
                    <a:pt x="196" y="46"/>
                    <a:pt x="200" y="42"/>
                  </a:cubicBezTo>
                  <a:cubicBezTo>
                    <a:pt x="206" y="38"/>
                    <a:pt x="206" y="31"/>
                    <a:pt x="200" y="26"/>
                  </a:cubicBezTo>
                  <a:cubicBezTo>
                    <a:pt x="174" y="0"/>
                    <a:pt x="134" y="0"/>
                    <a:pt x="109" y="26"/>
                  </a:cubicBezTo>
                  <a:lnTo>
                    <a:pt x="109" y="26"/>
                  </a:lnTo>
                  <a:lnTo>
                    <a:pt x="5" y="131"/>
                  </a:lnTo>
                  <a:lnTo>
                    <a:pt x="5" y="131"/>
                  </a:lnTo>
                  <a:cubicBezTo>
                    <a:pt x="0" y="135"/>
                    <a:pt x="0" y="142"/>
                    <a:pt x="5" y="148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a-DK"/>
            </a:p>
          </p:txBody>
        </p:sp>
      </p:grpSp>
      <p:cxnSp>
        <p:nvCxnSpPr>
          <p:cNvPr id="38" name="Lige forbindelse 37"/>
          <p:cNvCxnSpPr/>
          <p:nvPr/>
        </p:nvCxnSpPr>
        <p:spPr>
          <a:xfrm flipH="1">
            <a:off x="3637058" y="2874182"/>
            <a:ext cx="17052" cy="2915621"/>
          </a:xfrm>
          <a:prstGeom prst="line">
            <a:avLst/>
          </a:prstGeom>
          <a:ln w="254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4" name="Group 1391">
            <a:extLst>
              <a:ext uri="{FF2B5EF4-FFF2-40B4-BE49-F238E27FC236}">
                <a16:creationId xmlns:a16="http://schemas.microsoft.com/office/drawing/2014/main" id="{512DED03-06B1-5047-BDBD-712F60651499}"/>
              </a:ext>
            </a:extLst>
          </p:cNvPr>
          <p:cNvGrpSpPr/>
          <p:nvPr/>
        </p:nvGrpSpPr>
        <p:grpSpPr>
          <a:xfrm>
            <a:off x="8439646" y="2632770"/>
            <a:ext cx="292100" cy="290512"/>
            <a:chOff x="8391525" y="3579813"/>
            <a:chExt cx="292100" cy="290512"/>
          </a:xfrm>
          <a:solidFill>
            <a:schemeClr val="accent2"/>
          </a:solidFill>
        </p:grpSpPr>
        <p:sp>
          <p:nvSpPr>
            <p:cNvPr id="55" name="Freeform 1211">
              <a:extLst>
                <a:ext uri="{FF2B5EF4-FFF2-40B4-BE49-F238E27FC236}">
                  <a16:creationId xmlns:a16="http://schemas.microsoft.com/office/drawing/2014/main" id="{6435D141-8903-CD40-BF8D-DCF2603B750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516938" y="3579813"/>
              <a:ext cx="166687" cy="290512"/>
            </a:xfrm>
            <a:custGeom>
              <a:avLst/>
              <a:gdLst>
                <a:gd name="T0" fmla="*/ 321 w 461"/>
                <a:gd name="T1" fmla="*/ 22 h 807"/>
                <a:gd name="T2" fmla="*/ 350 w 461"/>
                <a:gd name="T3" fmla="*/ 22 h 807"/>
                <a:gd name="T4" fmla="*/ 321 w 461"/>
                <a:gd name="T5" fmla="*/ 196 h 807"/>
                <a:gd name="T6" fmla="*/ 109 w 461"/>
                <a:gd name="T7" fmla="*/ 22 h 807"/>
                <a:gd name="T8" fmla="*/ 109 w 461"/>
                <a:gd name="T9" fmla="*/ 22 h 807"/>
                <a:gd name="T10" fmla="*/ 140 w 461"/>
                <a:gd name="T11" fmla="*/ 196 h 807"/>
                <a:gd name="T12" fmla="*/ 109 w 461"/>
                <a:gd name="T13" fmla="*/ 22 h 807"/>
                <a:gd name="T14" fmla="*/ 268 w 461"/>
                <a:gd name="T15" fmla="*/ 22 h 807"/>
                <a:gd name="T16" fmla="*/ 297 w 461"/>
                <a:gd name="T17" fmla="*/ 22 h 807"/>
                <a:gd name="T18" fmla="*/ 268 w 461"/>
                <a:gd name="T19" fmla="*/ 196 h 807"/>
                <a:gd name="T20" fmla="*/ 192 w 461"/>
                <a:gd name="T21" fmla="*/ 196 h 807"/>
                <a:gd name="T22" fmla="*/ 192 w 461"/>
                <a:gd name="T23" fmla="*/ 196 h 807"/>
                <a:gd name="T24" fmla="*/ 162 w 461"/>
                <a:gd name="T25" fmla="*/ 22 h 807"/>
                <a:gd name="T26" fmla="*/ 192 w 461"/>
                <a:gd name="T27" fmla="*/ 196 h 807"/>
                <a:gd name="T28" fmla="*/ 216 w 461"/>
                <a:gd name="T29" fmla="*/ 22 h 807"/>
                <a:gd name="T30" fmla="*/ 245 w 461"/>
                <a:gd name="T31" fmla="*/ 22 h 807"/>
                <a:gd name="T32" fmla="*/ 216 w 461"/>
                <a:gd name="T33" fmla="*/ 196 h 807"/>
                <a:gd name="T34" fmla="*/ 377 w 461"/>
                <a:gd name="T35" fmla="*/ 196 h 807"/>
                <a:gd name="T36" fmla="*/ 377 w 461"/>
                <a:gd name="T37" fmla="*/ 196 h 807"/>
                <a:gd name="T38" fmla="*/ 374 w 461"/>
                <a:gd name="T39" fmla="*/ 11 h 807"/>
                <a:gd name="T40" fmla="*/ 363 w 461"/>
                <a:gd name="T41" fmla="*/ 0 h 807"/>
                <a:gd name="T42" fmla="*/ 98 w 461"/>
                <a:gd name="T43" fmla="*/ 0 h 807"/>
                <a:gd name="T44" fmla="*/ 85 w 461"/>
                <a:gd name="T45" fmla="*/ 11 h 807"/>
                <a:gd name="T46" fmla="*/ 85 w 461"/>
                <a:gd name="T47" fmla="*/ 196 h 807"/>
                <a:gd name="T48" fmla="*/ 83 w 461"/>
                <a:gd name="T49" fmla="*/ 196 h 807"/>
                <a:gd name="T50" fmla="*/ 0 w 461"/>
                <a:gd name="T51" fmla="*/ 280 h 807"/>
                <a:gd name="T52" fmla="*/ 0 w 461"/>
                <a:gd name="T53" fmla="*/ 322 h 807"/>
                <a:gd name="T54" fmla="*/ 23 w 461"/>
                <a:gd name="T55" fmla="*/ 322 h 807"/>
                <a:gd name="T56" fmla="*/ 23 w 461"/>
                <a:gd name="T57" fmla="*/ 280 h 807"/>
                <a:gd name="T58" fmla="*/ 83 w 461"/>
                <a:gd name="T59" fmla="*/ 220 h 807"/>
                <a:gd name="T60" fmla="*/ 98 w 461"/>
                <a:gd name="T61" fmla="*/ 220 h 807"/>
                <a:gd name="T62" fmla="*/ 377 w 461"/>
                <a:gd name="T63" fmla="*/ 220 h 807"/>
                <a:gd name="T64" fmla="*/ 437 w 461"/>
                <a:gd name="T65" fmla="*/ 280 h 807"/>
                <a:gd name="T66" fmla="*/ 437 w 461"/>
                <a:gd name="T67" fmla="*/ 722 h 807"/>
                <a:gd name="T68" fmla="*/ 377 w 461"/>
                <a:gd name="T69" fmla="*/ 782 h 807"/>
                <a:gd name="T70" fmla="*/ 83 w 461"/>
                <a:gd name="T71" fmla="*/ 782 h 807"/>
                <a:gd name="T72" fmla="*/ 71 w 461"/>
                <a:gd name="T73" fmla="*/ 793 h 807"/>
                <a:gd name="T74" fmla="*/ 83 w 461"/>
                <a:gd name="T75" fmla="*/ 806 h 807"/>
                <a:gd name="T76" fmla="*/ 377 w 461"/>
                <a:gd name="T77" fmla="*/ 806 h 807"/>
                <a:gd name="T78" fmla="*/ 460 w 461"/>
                <a:gd name="T79" fmla="*/ 722 h 807"/>
                <a:gd name="T80" fmla="*/ 460 w 461"/>
                <a:gd name="T81" fmla="*/ 280 h 8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61" h="807">
                  <a:moveTo>
                    <a:pt x="321" y="22"/>
                  </a:moveTo>
                  <a:lnTo>
                    <a:pt x="321" y="22"/>
                  </a:lnTo>
                  <a:lnTo>
                    <a:pt x="321" y="22"/>
                  </a:lnTo>
                  <a:lnTo>
                    <a:pt x="350" y="22"/>
                  </a:lnTo>
                  <a:lnTo>
                    <a:pt x="350" y="196"/>
                  </a:lnTo>
                  <a:lnTo>
                    <a:pt x="321" y="196"/>
                  </a:lnTo>
                  <a:lnTo>
                    <a:pt x="321" y="22"/>
                  </a:lnTo>
                  <a:close/>
                  <a:moveTo>
                    <a:pt x="109" y="22"/>
                  </a:moveTo>
                  <a:lnTo>
                    <a:pt x="109" y="22"/>
                  </a:lnTo>
                  <a:lnTo>
                    <a:pt x="109" y="22"/>
                  </a:lnTo>
                  <a:lnTo>
                    <a:pt x="140" y="22"/>
                  </a:lnTo>
                  <a:lnTo>
                    <a:pt x="140" y="196"/>
                  </a:lnTo>
                  <a:lnTo>
                    <a:pt x="109" y="196"/>
                  </a:lnTo>
                  <a:lnTo>
                    <a:pt x="109" y="22"/>
                  </a:lnTo>
                  <a:close/>
                  <a:moveTo>
                    <a:pt x="268" y="22"/>
                  </a:moveTo>
                  <a:lnTo>
                    <a:pt x="268" y="22"/>
                  </a:lnTo>
                  <a:lnTo>
                    <a:pt x="268" y="22"/>
                  </a:lnTo>
                  <a:lnTo>
                    <a:pt x="297" y="22"/>
                  </a:lnTo>
                  <a:lnTo>
                    <a:pt x="297" y="196"/>
                  </a:lnTo>
                  <a:lnTo>
                    <a:pt x="268" y="196"/>
                  </a:lnTo>
                  <a:lnTo>
                    <a:pt x="268" y="22"/>
                  </a:lnTo>
                  <a:close/>
                  <a:moveTo>
                    <a:pt x="192" y="196"/>
                  </a:moveTo>
                  <a:lnTo>
                    <a:pt x="192" y="196"/>
                  </a:lnTo>
                  <a:lnTo>
                    <a:pt x="192" y="196"/>
                  </a:lnTo>
                  <a:lnTo>
                    <a:pt x="162" y="196"/>
                  </a:lnTo>
                  <a:lnTo>
                    <a:pt x="162" y="22"/>
                  </a:lnTo>
                  <a:lnTo>
                    <a:pt x="192" y="22"/>
                  </a:lnTo>
                  <a:lnTo>
                    <a:pt x="192" y="196"/>
                  </a:lnTo>
                  <a:close/>
                  <a:moveTo>
                    <a:pt x="216" y="22"/>
                  </a:moveTo>
                  <a:lnTo>
                    <a:pt x="216" y="22"/>
                  </a:lnTo>
                  <a:lnTo>
                    <a:pt x="216" y="22"/>
                  </a:lnTo>
                  <a:lnTo>
                    <a:pt x="245" y="22"/>
                  </a:lnTo>
                  <a:lnTo>
                    <a:pt x="245" y="196"/>
                  </a:lnTo>
                  <a:lnTo>
                    <a:pt x="216" y="196"/>
                  </a:lnTo>
                  <a:lnTo>
                    <a:pt x="216" y="22"/>
                  </a:lnTo>
                  <a:close/>
                  <a:moveTo>
                    <a:pt x="377" y="196"/>
                  </a:moveTo>
                  <a:lnTo>
                    <a:pt x="377" y="196"/>
                  </a:lnTo>
                  <a:lnTo>
                    <a:pt x="377" y="196"/>
                  </a:lnTo>
                  <a:lnTo>
                    <a:pt x="374" y="196"/>
                  </a:lnTo>
                  <a:lnTo>
                    <a:pt x="374" y="11"/>
                  </a:lnTo>
                  <a:lnTo>
                    <a:pt x="374" y="11"/>
                  </a:lnTo>
                  <a:cubicBezTo>
                    <a:pt x="374" y="4"/>
                    <a:pt x="368" y="0"/>
                    <a:pt x="363" y="0"/>
                  </a:cubicBezTo>
                  <a:lnTo>
                    <a:pt x="363" y="0"/>
                  </a:lnTo>
                  <a:lnTo>
                    <a:pt x="98" y="0"/>
                  </a:lnTo>
                  <a:lnTo>
                    <a:pt x="98" y="0"/>
                  </a:lnTo>
                  <a:cubicBezTo>
                    <a:pt x="91" y="0"/>
                    <a:pt x="85" y="4"/>
                    <a:pt x="85" y="11"/>
                  </a:cubicBezTo>
                  <a:lnTo>
                    <a:pt x="85" y="11"/>
                  </a:lnTo>
                  <a:lnTo>
                    <a:pt x="85" y="196"/>
                  </a:lnTo>
                  <a:lnTo>
                    <a:pt x="83" y="196"/>
                  </a:lnTo>
                  <a:lnTo>
                    <a:pt x="83" y="196"/>
                  </a:lnTo>
                  <a:cubicBezTo>
                    <a:pt x="38" y="196"/>
                    <a:pt x="0" y="234"/>
                    <a:pt x="0" y="280"/>
                  </a:cubicBezTo>
                  <a:lnTo>
                    <a:pt x="0" y="280"/>
                  </a:lnTo>
                  <a:lnTo>
                    <a:pt x="0" y="322"/>
                  </a:lnTo>
                  <a:lnTo>
                    <a:pt x="0" y="322"/>
                  </a:lnTo>
                  <a:cubicBezTo>
                    <a:pt x="0" y="329"/>
                    <a:pt x="5" y="335"/>
                    <a:pt x="11" y="335"/>
                  </a:cubicBezTo>
                  <a:cubicBezTo>
                    <a:pt x="18" y="335"/>
                    <a:pt x="23" y="329"/>
                    <a:pt x="23" y="322"/>
                  </a:cubicBezTo>
                  <a:lnTo>
                    <a:pt x="23" y="322"/>
                  </a:lnTo>
                  <a:lnTo>
                    <a:pt x="23" y="280"/>
                  </a:lnTo>
                  <a:lnTo>
                    <a:pt x="23" y="280"/>
                  </a:lnTo>
                  <a:cubicBezTo>
                    <a:pt x="23" y="246"/>
                    <a:pt x="50" y="220"/>
                    <a:pt x="83" y="220"/>
                  </a:cubicBezTo>
                  <a:lnTo>
                    <a:pt x="83" y="220"/>
                  </a:lnTo>
                  <a:lnTo>
                    <a:pt x="98" y="220"/>
                  </a:lnTo>
                  <a:lnTo>
                    <a:pt x="363" y="220"/>
                  </a:lnTo>
                  <a:lnTo>
                    <a:pt x="377" y="220"/>
                  </a:lnTo>
                  <a:lnTo>
                    <a:pt x="377" y="220"/>
                  </a:lnTo>
                  <a:cubicBezTo>
                    <a:pt x="409" y="220"/>
                    <a:pt x="437" y="246"/>
                    <a:pt x="437" y="280"/>
                  </a:cubicBezTo>
                  <a:lnTo>
                    <a:pt x="437" y="280"/>
                  </a:lnTo>
                  <a:lnTo>
                    <a:pt x="437" y="722"/>
                  </a:lnTo>
                  <a:lnTo>
                    <a:pt x="437" y="722"/>
                  </a:lnTo>
                  <a:cubicBezTo>
                    <a:pt x="437" y="756"/>
                    <a:pt x="409" y="782"/>
                    <a:pt x="377" y="782"/>
                  </a:cubicBezTo>
                  <a:lnTo>
                    <a:pt x="377" y="782"/>
                  </a:lnTo>
                  <a:lnTo>
                    <a:pt x="83" y="782"/>
                  </a:lnTo>
                  <a:lnTo>
                    <a:pt x="83" y="782"/>
                  </a:lnTo>
                  <a:cubicBezTo>
                    <a:pt x="77" y="782"/>
                    <a:pt x="71" y="788"/>
                    <a:pt x="71" y="793"/>
                  </a:cubicBezTo>
                  <a:cubicBezTo>
                    <a:pt x="71" y="801"/>
                    <a:pt x="77" y="806"/>
                    <a:pt x="83" y="806"/>
                  </a:cubicBezTo>
                  <a:lnTo>
                    <a:pt x="83" y="806"/>
                  </a:lnTo>
                  <a:lnTo>
                    <a:pt x="377" y="806"/>
                  </a:lnTo>
                  <a:lnTo>
                    <a:pt x="377" y="806"/>
                  </a:lnTo>
                  <a:cubicBezTo>
                    <a:pt x="424" y="806"/>
                    <a:pt x="460" y="768"/>
                    <a:pt x="460" y="722"/>
                  </a:cubicBezTo>
                  <a:lnTo>
                    <a:pt x="460" y="722"/>
                  </a:lnTo>
                  <a:lnTo>
                    <a:pt x="460" y="280"/>
                  </a:lnTo>
                  <a:lnTo>
                    <a:pt x="460" y="280"/>
                  </a:lnTo>
                  <a:cubicBezTo>
                    <a:pt x="460" y="234"/>
                    <a:pt x="424" y="196"/>
                    <a:pt x="377" y="196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a-DK"/>
            </a:p>
          </p:txBody>
        </p:sp>
        <p:sp>
          <p:nvSpPr>
            <p:cNvPr id="56" name="Freeform 1212">
              <a:extLst>
                <a:ext uri="{FF2B5EF4-FFF2-40B4-BE49-F238E27FC236}">
                  <a16:creationId xmlns:a16="http://schemas.microsoft.com/office/drawing/2014/main" id="{07D3AFEE-FD0F-AC4E-8281-1CCC591B09C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559800" y="3716338"/>
              <a:ext cx="77788" cy="103187"/>
            </a:xfrm>
            <a:custGeom>
              <a:avLst/>
              <a:gdLst>
                <a:gd name="T0" fmla="*/ 125 w 216"/>
                <a:gd name="T1" fmla="*/ 264 h 287"/>
                <a:gd name="T2" fmla="*/ 125 w 216"/>
                <a:gd name="T3" fmla="*/ 264 h 287"/>
                <a:gd name="T4" fmla="*/ 125 w 216"/>
                <a:gd name="T5" fmla="*/ 264 h 287"/>
                <a:gd name="T6" fmla="*/ 125 w 216"/>
                <a:gd name="T7" fmla="*/ 264 h 287"/>
                <a:gd name="T8" fmla="*/ 114 w 216"/>
                <a:gd name="T9" fmla="*/ 275 h 287"/>
                <a:gd name="T10" fmla="*/ 125 w 216"/>
                <a:gd name="T11" fmla="*/ 286 h 287"/>
                <a:gd name="T12" fmla="*/ 125 w 216"/>
                <a:gd name="T13" fmla="*/ 286 h 287"/>
                <a:gd name="T14" fmla="*/ 202 w 216"/>
                <a:gd name="T15" fmla="*/ 286 h 287"/>
                <a:gd name="T16" fmla="*/ 202 w 216"/>
                <a:gd name="T17" fmla="*/ 286 h 287"/>
                <a:gd name="T18" fmla="*/ 215 w 216"/>
                <a:gd name="T19" fmla="*/ 275 h 287"/>
                <a:gd name="T20" fmla="*/ 215 w 216"/>
                <a:gd name="T21" fmla="*/ 275 h 287"/>
                <a:gd name="T22" fmla="*/ 215 w 216"/>
                <a:gd name="T23" fmla="*/ 15 h 287"/>
                <a:gd name="T24" fmla="*/ 215 w 216"/>
                <a:gd name="T25" fmla="*/ 15 h 287"/>
                <a:gd name="T26" fmla="*/ 202 w 216"/>
                <a:gd name="T27" fmla="*/ 3 h 287"/>
                <a:gd name="T28" fmla="*/ 202 w 216"/>
                <a:gd name="T29" fmla="*/ 3 h 287"/>
                <a:gd name="T30" fmla="*/ 13 w 216"/>
                <a:gd name="T31" fmla="*/ 0 h 287"/>
                <a:gd name="T32" fmla="*/ 13 w 216"/>
                <a:gd name="T33" fmla="*/ 0 h 287"/>
                <a:gd name="T34" fmla="*/ 0 w 216"/>
                <a:gd name="T35" fmla="*/ 11 h 287"/>
                <a:gd name="T36" fmla="*/ 13 w 216"/>
                <a:gd name="T37" fmla="*/ 24 h 287"/>
                <a:gd name="T38" fmla="*/ 13 w 216"/>
                <a:gd name="T39" fmla="*/ 24 h 287"/>
                <a:gd name="T40" fmla="*/ 191 w 216"/>
                <a:gd name="T41" fmla="*/ 27 h 287"/>
                <a:gd name="T42" fmla="*/ 191 w 216"/>
                <a:gd name="T43" fmla="*/ 264 h 287"/>
                <a:gd name="T44" fmla="*/ 125 w 216"/>
                <a:gd name="T45" fmla="*/ 264 h 2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16" h="287">
                  <a:moveTo>
                    <a:pt x="125" y="264"/>
                  </a:moveTo>
                  <a:lnTo>
                    <a:pt x="125" y="264"/>
                  </a:lnTo>
                  <a:lnTo>
                    <a:pt x="125" y="264"/>
                  </a:lnTo>
                  <a:lnTo>
                    <a:pt x="125" y="264"/>
                  </a:lnTo>
                  <a:cubicBezTo>
                    <a:pt x="120" y="264"/>
                    <a:pt x="114" y="268"/>
                    <a:pt x="114" y="275"/>
                  </a:cubicBezTo>
                  <a:cubicBezTo>
                    <a:pt x="114" y="282"/>
                    <a:pt x="120" y="286"/>
                    <a:pt x="125" y="286"/>
                  </a:cubicBezTo>
                  <a:lnTo>
                    <a:pt x="125" y="286"/>
                  </a:lnTo>
                  <a:lnTo>
                    <a:pt x="202" y="286"/>
                  </a:lnTo>
                  <a:lnTo>
                    <a:pt x="202" y="286"/>
                  </a:lnTo>
                  <a:cubicBezTo>
                    <a:pt x="209" y="286"/>
                    <a:pt x="215" y="282"/>
                    <a:pt x="215" y="275"/>
                  </a:cubicBezTo>
                  <a:lnTo>
                    <a:pt x="215" y="275"/>
                  </a:lnTo>
                  <a:lnTo>
                    <a:pt x="215" y="15"/>
                  </a:lnTo>
                  <a:lnTo>
                    <a:pt x="215" y="15"/>
                  </a:lnTo>
                  <a:cubicBezTo>
                    <a:pt x="215" y="9"/>
                    <a:pt x="209" y="3"/>
                    <a:pt x="202" y="3"/>
                  </a:cubicBezTo>
                  <a:lnTo>
                    <a:pt x="202" y="3"/>
                  </a:lnTo>
                  <a:lnTo>
                    <a:pt x="13" y="0"/>
                  </a:lnTo>
                  <a:lnTo>
                    <a:pt x="13" y="0"/>
                  </a:lnTo>
                  <a:cubicBezTo>
                    <a:pt x="6" y="0"/>
                    <a:pt x="2" y="6"/>
                    <a:pt x="0" y="11"/>
                  </a:cubicBezTo>
                  <a:cubicBezTo>
                    <a:pt x="0" y="19"/>
                    <a:pt x="6" y="24"/>
                    <a:pt x="13" y="24"/>
                  </a:cubicBezTo>
                  <a:lnTo>
                    <a:pt x="13" y="24"/>
                  </a:lnTo>
                  <a:lnTo>
                    <a:pt x="191" y="27"/>
                  </a:lnTo>
                  <a:lnTo>
                    <a:pt x="191" y="264"/>
                  </a:lnTo>
                  <a:lnTo>
                    <a:pt x="125" y="264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a-DK"/>
            </a:p>
          </p:txBody>
        </p:sp>
        <p:sp>
          <p:nvSpPr>
            <p:cNvPr id="57" name="Freeform 1213">
              <a:extLst>
                <a:ext uri="{FF2B5EF4-FFF2-40B4-BE49-F238E27FC236}">
                  <a16:creationId xmlns:a16="http://schemas.microsoft.com/office/drawing/2014/main" id="{9FAB9274-C645-754A-A133-4A3E7DC9D39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391525" y="3687763"/>
              <a:ext cx="219075" cy="182562"/>
            </a:xfrm>
            <a:custGeom>
              <a:avLst/>
              <a:gdLst>
                <a:gd name="T0" fmla="*/ 493 w 609"/>
                <a:gd name="T1" fmla="*/ 482 h 507"/>
                <a:gd name="T2" fmla="*/ 316 w 609"/>
                <a:gd name="T3" fmla="*/ 482 h 507"/>
                <a:gd name="T4" fmla="*/ 493 w 609"/>
                <a:gd name="T5" fmla="*/ 299 h 507"/>
                <a:gd name="T6" fmla="*/ 585 w 609"/>
                <a:gd name="T7" fmla="*/ 391 h 507"/>
                <a:gd name="T8" fmla="*/ 24 w 609"/>
                <a:gd name="T9" fmla="*/ 391 h 507"/>
                <a:gd name="T10" fmla="*/ 24 w 609"/>
                <a:gd name="T11" fmla="*/ 391 h 507"/>
                <a:gd name="T12" fmla="*/ 51 w 609"/>
                <a:gd name="T13" fmla="*/ 326 h 507"/>
                <a:gd name="T14" fmla="*/ 52 w 609"/>
                <a:gd name="T15" fmla="*/ 325 h 507"/>
                <a:gd name="T16" fmla="*/ 115 w 609"/>
                <a:gd name="T17" fmla="*/ 299 h 507"/>
                <a:gd name="T18" fmla="*/ 294 w 609"/>
                <a:gd name="T19" fmla="*/ 299 h 507"/>
                <a:gd name="T20" fmla="*/ 115 w 609"/>
                <a:gd name="T21" fmla="*/ 482 h 507"/>
                <a:gd name="T22" fmla="*/ 24 w 609"/>
                <a:gd name="T23" fmla="*/ 391 h 507"/>
                <a:gd name="T24" fmla="*/ 176 w 609"/>
                <a:gd name="T25" fmla="*/ 202 h 507"/>
                <a:gd name="T26" fmla="*/ 248 w 609"/>
                <a:gd name="T27" fmla="*/ 276 h 507"/>
                <a:gd name="T28" fmla="*/ 115 w 609"/>
                <a:gd name="T29" fmla="*/ 276 h 507"/>
                <a:gd name="T30" fmla="*/ 101 w 609"/>
                <a:gd name="T31" fmla="*/ 277 h 507"/>
                <a:gd name="T32" fmla="*/ 317 w 609"/>
                <a:gd name="T33" fmla="*/ 61 h 507"/>
                <a:gd name="T34" fmla="*/ 317 w 609"/>
                <a:gd name="T35" fmla="*/ 61 h 507"/>
                <a:gd name="T36" fmla="*/ 448 w 609"/>
                <a:gd name="T37" fmla="*/ 61 h 507"/>
                <a:gd name="T38" fmla="*/ 448 w 609"/>
                <a:gd name="T39" fmla="*/ 190 h 507"/>
                <a:gd name="T40" fmla="*/ 362 w 609"/>
                <a:gd name="T41" fmla="*/ 276 h 507"/>
                <a:gd name="T42" fmla="*/ 192 w 609"/>
                <a:gd name="T43" fmla="*/ 186 h 507"/>
                <a:gd name="T44" fmla="*/ 493 w 609"/>
                <a:gd name="T45" fmla="*/ 276 h 507"/>
                <a:gd name="T46" fmla="*/ 493 w 609"/>
                <a:gd name="T47" fmla="*/ 276 h 507"/>
                <a:gd name="T48" fmla="*/ 463 w 609"/>
                <a:gd name="T49" fmla="*/ 207 h 507"/>
                <a:gd name="T50" fmla="*/ 497 w 609"/>
                <a:gd name="T51" fmla="*/ 126 h 507"/>
                <a:gd name="T52" fmla="*/ 302 w 609"/>
                <a:gd name="T53" fmla="*/ 45 h 507"/>
                <a:gd name="T54" fmla="*/ 35 w 609"/>
                <a:gd name="T55" fmla="*/ 308 h 507"/>
                <a:gd name="T56" fmla="*/ 34 w 609"/>
                <a:gd name="T57" fmla="*/ 311 h 507"/>
                <a:gd name="T58" fmla="*/ 34 w 609"/>
                <a:gd name="T59" fmla="*/ 311 h 507"/>
                <a:gd name="T60" fmla="*/ 34 w 609"/>
                <a:gd name="T61" fmla="*/ 311 h 507"/>
                <a:gd name="T62" fmla="*/ 115 w 609"/>
                <a:gd name="T63" fmla="*/ 506 h 507"/>
                <a:gd name="T64" fmla="*/ 493 w 609"/>
                <a:gd name="T65" fmla="*/ 506 h 507"/>
                <a:gd name="T66" fmla="*/ 608 w 609"/>
                <a:gd name="T67" fmla="*/ 391 h 5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609" h="507">
                  <a:moveTo>
                    <a:pt x="493" y="482"/>
                  </a:moveTo>
                  <a:lnTo>
                    <a:pt x="493" y="482"/>
                  </a:lnTo>
                  <a:lnTo>
                    <a:pt x="493" y="482"/>
                  </a:lnTo>
                  <a:lnTo>
                    <a:pt x="316" y="482"/>
                  </a:lnTo>
                  <a:lnTo>
                    <a:pt x="316" y="299"/>
                  </a:lnTo>
                  <a:lnTo>
                    <a:pt x="493" y="299"/>
                  </a:lnTo>
                  <a:lnTo>
                    <a:pt x="493" y="299"/>
                  </a:lnTo>
                  <a:cubicBezTo>
                    <a:pt x="543" y="299"/>
                    <a:pt x="585" y="341"/>
                    <a:pt x="585" y="391"/>
                  </a:cubicBezTo>
                  <a:cubicBezTo>
                    <a:pt x="585" y="441"/>
                    <a:pt x="543" y="482"/>
                    <a:pt x="493" y="482"/>
                  </a:cubicBezTo>
                  <a:close/>
                  <a:moveTo>
                    <a:pt x="24" y="391"/>
                  </a:moveTo>
                  <a:lnTo>
                    <a:pt x="24" y="391"/>
                  </a:lnTo>
                  <a:lnTo>
                    <a:pt x="24" y="391"/>
                  </a:lnTo>
                  <a:lnTo>
                    <a:pt x="24" y="391"/>
                  </a:lnTo>
                  <a:cubicBezTo>
                    <a:pt x="24" y="366"/>
                    <a:pt x="34" y="343"/>
                    <a:pt x="51" y="326"/>
                  </a:cubicBezTo>
                  <a:lnTo>
                    <a:pt x="51" y="326"/>
                  </a:lnTo>
                  <a:lnTo>
                    <a:pt x="52" y="325"/>
                  </a:lnTo>
                  <a:lnTo>
                    <a:pt x="52" y="325"/>
                  </a:lnTo>
                  <a:cubicBezTo>
                    <a:pt x="69" y="310"/>
                    <a:pt x="92" y="299"/>
                    <a:pt x="115" y="299"/>
                  </a:cubicBezTo>
                  <a:lnTo>
                    <a:pt x="115" y="299"/>
                  </a:lnTo>
                  <a:lnTo>
                    <a:pt x="294" y="299"/>
                  </a:lnTo>
                  <a:lnTo>
                    <a:pt x="294" y="482"/>
                  </a:lnTo>
                  <a:lnTo>
                    <a:pt x="115" y="482"/>
                  </a:lnTo>
                  <a:lnTo>
                    <a:pt x="115" y="482"/>
                  </a:lnTo>
                  <a:cubicBezTo>
                    <a:pt x="65" y="482"/>
                    <a:pt x="24" y="441"/>
                    <a:pt x="24" y="391"/>
                  </a:cubicBezTo>
                  <a:close/>
                  <a:moveTo>
                    <a:pt x="176" y="202"/>
                  </a:moveTo>
                  <a:lnTo>
                    <a:pt x="176" y="202"/>
                  </a:lnTo>
                  <a:lnTo>
                    <a:pt x="176" y="202"/>
                  </a:lnTo>
                  <a:lnTo>
                    <a:pt x="248" y="276"/>
                  </a:lnTo>
                  <a:lnTo>
                    <a:pt x="115" y="276"/>
                  </a:lnTo>
                  <a:lnTo>
                    <a:pt x="115" y="276"/>
                  </a:lnTo>
                  <a:cubicBezTo>
                    <a:pt x="111" y="276"/>
                    <a:pt x="105" y="276"/>
                    <a:pt x="101" y="277"/>
                  </a:cubicBezTo>
                  <a:lnTo>
                    <a:pt x="101" y="277"/>
                  </a:lnTo>
                  <a:lnTo>
                    <a:pt x="176" y="202"/>
                  </a:lnTo>
                  <a:close/>
                  <a:moveTo>
                    <a:pt x="317" y="61"/>
                  </a:moveTo>
                  <a:lnTo>
                    <a:pt x="317" y="61"/>
                  </a:lnTo>
                  <a:lnTo>
                    <a:pt x="317" y="61"/>
                  </a:lnTo>
                  <a:lnTo>
                    <a:pt x="317" y="61"/>
                  </a:lnTo>
                  <a:cubicBezTo>
                    <a:pt x="354" y="25"/>
                    <a:pt x="411" y="25"/>
                    <a:pt x="448" y="61"/>
                  </a:cubicBezTo>
                  <a:cubicBezTo>
                    <a:pt x="465" y="78"/>
                    <a:pt x="474" y="100"/>
                    <a:pt x="474" y="126"/>
                  </a:cubicBezTo>
                  <a:cubicBezTo>
                    <a:pt x="474" y="150"/>
                    <a:pt x="465" y="174"/>
                    <a:pt x="448" y="190"/>
                  </a:cubicBezTo>
                  <a:lnTo>
                    <a:pt x="448" y="190"/>
                  </a:lnTo>
                  <a:lnTo>
                    <a:pt x="362" y="276"/>
                  </a:lnTo>
                  <a:lnTo>
                    <a:pt x="282" y="276"/>
                  </a:lnTo>
                  <a:lnTo>
                    <a:pt x="192" y="186"/>
                  </a:lnTo>
                  <a:lnTo>
                    <a:pt x="317" y="61"/>
                  </a:lnTo>
                  <a:close/>
                  <a:moveTo>
                    <a:pt x="493" y="276"/>
                  </a:moveTo>
                  <a:lnTo>
                    <a:pt x="493" y="276"/>
                  </a:lnTo>
                  <a:lnTo>
                    <a:pt x="493" y="276"/>
                  </a:lnTo>
                  <a:lnTo>
                    <a:pt x="394" y="276"/>
                  </a:lnTo>
                  <a:lnTo>
                    <a:pt x="463" y="207"/>
                  </a:lnTo>
                  <a:lnTo>
                    <a:pt x="463" y="207"/>
                  </a:lnTo>
                  <a:cubicBezTo>
                    <a:pt x="485" y="185"/>
                    <a:pt x="497" y="157"/>
                    <a:pt x="497" y="126"/>
                  </a:cubicBezTo>
                  <a:cubicBezTo>
                    <a:pt x="497" y="95"/>
                    <a:pt x="485" y="65"/>
                    <a:pt x="463" y="45"/>
                  </a:cubicBezTo>
                  <a:cubicBezTo>
                    <a:pt x="420" y="0"/>
                    <a:pt x="347" y="0"/>
                    <a:pt x="302" y="45"/>
                  </a:cubicBezTo>
                  <a:lnTo>
                    <a:pt x="302" y="45"/>
                  </a:lnTo>
                  <a:lnTo>
                    <a:pt x="35" y="308"/>
                  </a:lnTo>
                  <a:lnTo>
                    <a:pt x="35" y="308"/>
                  </a:lnTo>
                  <a:cubicBezTo>
                    <a:pt x="35" y="308"/>
                    <a:pt x="34" y="310"/>
                    <a:pt x="34" y="311"/>
                  </a:cubicBezTo>
                  <a:lnTo>
                    <a:pt x="34" y="311"/>
                  </a:lnTo>
                  <a:lnTo>
                    <a:pt x="34" y="311"/>
                  </a:lnTo>
                  <a:lnTo>
                    <a:pt x="34" y="311"/>
                  </a:lnTo>
                  <a:lnTo>
                    <a:pt x="34" y="311"/>
                  </a:lnTo>
                  <a:cubicBezTo>
                    <a:pt x="13" y="332"/>
                    <a:pt x="0" y="360"/>
                    <a:pt x="0" y="391"/>
                  </a:cubicBezTo>
                  <a:cubicBezTo>
                    <a:pt x="0" y="454"/>
                    <a:pt x="52" y="506"/>
                    <a:pt x="115" y="506"/>
                  </a:cubicBezTo>
                  <a:lnTo>
                    <a:pt x="115" y="506"/>
                  </a:lnTo>
                  <a:lnTo>
                    <a:pt x="493" y="506"/>
                  </a:lnTo>
                  <a:lnTo>
                    <a:pt x="493" y="506"/>
                  </a:lnTo>
                  <a:cubicBezTo>
                    <a:pt x="557" y="506"/>
                    <a:pt x="608" y="454"/>
                    <a:pt x="608" y="391"/>
                  </a:cubicBezTo>
                  <a:cubicBezTo>
                    <a:pt x="608" y="328"/>
                    <a:pt x="557" y="276"/>
                    <a:pt x="493" y="276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a-DK"/>
            </a:p>
          </p:txBody>
        </p:sp>
        <p:sp>
          <p:nvSpPr>
            <p:cNvPr id="58" name="Freeform 1214">
              <a:extLst>
                <a:ext uri="{FF2B5EF4-FFF2-40B4-BE49-F238E27FC236}">
                  <a16:creationId xmlns:a16="http://schemas.microsoft.com/office/drawing/2014/main" id="{6752678C-D9D2-024F-87FA-0EFF241229A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512175" y="3803650"/>
              <a:ext cx="80963" cy="26988"/>
            </a:xfrm>
            <a:custGeom>
              <a:avLst/>
              <a:gdLst>
                <a:gd name="T0" fmla="*/ 160 w 224"/>
                <a:gd name="T1" fmla="*/ 0 h 77"/>
                <a:gd name="T2" fmla="*/ 160 w 224"/>
                <a:gd name="T3" fmla="*/ 0 h 77"/>
                <a:gd name="T4" fmla="*/ 160 w 224"/>
                <a:gd name="T5" fmla="*/ 0 h 77"/>
                <a:gd name="T6" fmla="*/ 11 w 224"/>
                <a:gd name="T7" fmla="*/ 0 h 77"/>
                <a:gd name="T8" fmla="*/ 11 w 224"/>
                <a:gd name="T9" fmla="*/ 0 h 77"/>
                <a:gd name="T10" fmla="*/ 0 w 224"/>
                <a:gd name="T11" fmla="*/ 11 h 77"/>
                <a:gd name="T12" fmla="*/ 11 w 224"/>
                <a:gd name="T13" fmla="*/ 24 h 77"/>
                <a:gd name="T14" fmla="*/ 11 w 224"/>
                <a:gd name="T15" fmla="*/ 24 h 77"/>
                <a:gd name="T16" fmla="*/ 160 w 224"/>
                <a:gd name="T17" fmla="*/ 24 h 77"/>
                <a:gd name="T18" fmla="*/ 160 w 224"/>
                <a:gd name="T19" fmla="*/ 24 h 77"/>
                <a:gd name="T20" fmla="*/ 201 w 224"/>
                <a:gd name="T21" fmla="*/ 65 h 77"/>
                <a:gd name="T22" fmla="*/ 212 w 224"/>
                <a:gd name="T23" fmla="*/ 76 h 77"/>
                <a:gd name="T24" fmla="*/ 223 w 224"/>
                <a:gd name="T25" fmla="*/ 65 h 77"/>
                <a:gd name="T26" fmla="*/ 160 w 224"/>
                <a:gd name="T27" fmla="*/ 0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24" h="77">
                  <a:moveTo>
                    <a:pt x="160" y="0"/>
                  </a:moveTo>
                  <a:lnTo>
                    <a:pt x="160" y="0"/>
                  </a:lnTo>
                  <a:lnTo>
                    <a:pt x="160" y="0"/>
                  </a:lnTo>
                  <a:lnTo>
                    <a:pt x="11" y="0"/>
                  </a:lnTo>
                  <a:lnTo>
                    <a:pt x="11" y="0"/>
                  </a:lnTo>
                  <a:cubicBezTo>
                    <a:pt x="5" y="0"/>
                    <a:pt x="0" y="5"/>
                    <a:pt x="0" y="11"/>
                  </a:cubicBezTo>
                  <a:cubicBezTo>
                    <a:pt x="0" y="18"/>
                    <a:pt x="5" y="24"/>
                    <a:pt x="11" y="24"/>
                  </a:cubicBezTo>
                  <a:lnTo>
                    <a:pt x="11" y="24"/>
                  </a:lnTo>
                  <a:lnTo>
                    <a:pt x="160" y="24"/>
                  </a:lnTo>
                  <a:lnTo>
                    <a:pt x="160" y="24"/>
                  </a:lnTo>
                  <a:cubicBezTo>
                    <a:pt x="183" y="24"/>
                    <a:pt x="201" y="42"/>
                    <a:pt x="201" y="65"/>
                  </a:cubicBezTo>
                  <a:cubicBezTo>
                    <a:pt x="201" y="70"/>
                    <a:pt x="206" y="76"/>
                    <a:pt x="212" y="76"/>
                  </a:cubicBezTo>
                  <a:cubicBezTo>
                    <a:pt x="219" y="76"/>
                    <a:pt x="223" y="70"/>
                    <a:pt x="223" y="65"/>
                  </a:cubicBezTo>
                  <a:cubicBezTo>
                    <a:pt x="223" y="28"/>
                    <a:pt x="195" y="0"/>
                    <a:pt x="160" y="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a-DK"/>
            </a:p>
          </p:txBody>
        </p:sp>
        <p:sp>
          <p:nvSpPr>
            <p:cNvPr id="59" name="Freeform 1215">
              <a:extLst>
                <a:ext uri="{FF2B5EF4-FFF2-40B4-BE49-F238E27FC236}">
                  <a16:creationId xmlns:a16="http://schemas.microsoft.com/office/drawing/2014/main" id="{73D146C0-6953-0E41-9200-943E4A9A22A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472488" y="3705225"/>
              <a:ext cx="74612" cy="53975"/>
            </a:xfrm>
            <a:custGeom>
              <a:avLst/>
              <a:gdLst>
                <a:gd name="T0" fmla="*/ 5 w 207"/>
                <a:gd name="T1" fmla="*/ 148 h 151"/>
                <a:gd name="T2" fmla="*/ 5 w 207"/>
                <a:gd name="T3" fmla="*/ 148 h 151"/>
                <a:gd name="T4" fmla="*/ 5 w 207"/>
                <a:gd name="T5" fmla="*/ 148 h 151"/>
                <a:gd name="T6" fmla="*/ 5 w 207"/>
                <a:gd name="T7" fmla="*/ 148 h 151"/>
                <a:gd name="T8" fmla="*/ 13 w 207"/>
                <a:gd name="T9" fmla="*/ 150 h 151"/>
                <a:gd name="T10" fmla="*/ 20 w 207"/>
                <a:gd name="T11" fmla="*/ 148 h 151"/>
                <a:gd name="T12" fmla="*/ 20 w 207"/>
                <a:gd name="T13" fmla="*/ 148 h 151"/>
                <a:gd name="T14" fmla="*/ 126 w 207"/>
                <a:gd name="T15" fmla="*/ 42 h 151"/>
                <a:gd name="T16" fmla="*/ 126 w 207"/>
                <a:gd name="T17" fmla="*/ 42 h 151"/>
                <a:gd name="T18" fmla="*/ 183 w 207"/>
                <a:gd name="T19" fmla="*/ 42 h 151"/>
                <a:gd name="T20" fmla="*/ 200 w 207"/>
                <a:gd name="T21" fmla="*/ 42 h 151"/>
                <a:gd name="T22" fmla="*/ 200 w 207"/>
                <a:gd name="T23" fmla="*/ 26 h 151"/>
                <a:gd name="T24" fmla="*/ 109 w 207"/>
                <a:gd name="T25" fmla="*/ 26 h 151"/>
                <a:gd name="T26" fmla="*/ 109 w 207"/>
                <a:gd name="T27" fmla="*/ 26 h 151"/>
                <a:gd name="T28" fmla="*/ 5 w 207"/>
                <a:gd name="T29" fmla="*/ 131 h 151"/>
                <a:gd name="T30" fmla="*/ 5 w 207"/>
                <a:gd name="T31" fmla="*/ 131 h 151"/>
                <a:gd name="T32" fmla="*/ 5 w 207"/>
                <a:gd name="T33" fmla="*/ 148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07" h="151">
                  <a:moveTo>
                    <a:pt x="5" y="148"/>
                  </a:moveTo>
                  <a:lnTo>
                    <a:pt x="5" y="148"/>
                  </a:lnTo>
                  <a:lnTo>
                    <a:pt x="5" y="148"/>
                  </a:lnTo>
                  <a:lnTo>
                    <a:pt x="5" y="148"/>
                  </a:lnTo>
                  <a:cubicBezTo>
                    <a:pt x="6" y="149"/>
                    <a:pt x="9" y="150"/>
                    <a:pt x="13" y="150"/>
                  </a:cubicBezTo>
                  <a:cubicBezTo>
                    <a:pt x="16" y="150"/>
                    <a:pt x="19" y="149"/>
                    <a:pt x="20" y="148"/>
                  </a:cubicBezTo>
                  <a:lnTo>
                    <a:pt x="20" y="148"/>
                  </a:lnTo>
                  <a:lnTo>
                    <a:pt x="126" y="42"/>
                  </a:lnTo>
                  <a:lnTo>
                    <a:pt x="126" y="42"/>
                  </a:lnTo>
                  <a:cubicBezTo>
                    <a:pt x="142" y="27"/>
                    <a:pt x="168" y="27"/>
                    <a:pt x="183" y="42"/>
                  </a:cubicBezTo>
                  <a:cubicBezTo>
                    <a:pt x="189" y="46"/>
                    <a:pt x="196" y="46"/>
                    <a:pt x="200" y="42"/>
                  </a:cubicBezTo>
                  <a:cubicBezTo>
                    <a:pt x="206" y="38"/>
                    <a:pt x="206" y="31"/>
                    <a:pt x="200" y="26"/>
                  </a:cubicBezTo>
                  <a:cubicBezTo>
                    <a:pt x="174" y="0"/>
                    <a:pt x="134" y="0"/>
                    <a:pt x="109" y="26"/>
                  </a:cubicBezTo>
                  <a:lnTo>
                    <a:pt x="109" y="26"/>
                  </a:lnTo>
                  <a:lnTo>
                    <a:pt x="5" y="131"/>
                  </a:lnTo>
                  <a:lnTo>
                    <a:pt x="5" y="131"/>
                  </a:lnTo>
                  <a:cubicBezTo>
                    <a:pt x="0" y="135"/>
                    <a:pt x="0" y="142"/>
                    <a:pt x="5" y="148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a-DK"/>
            </a:p>
          </p:txBody>
        </p:sp>
      </p:grpSp>
      <p:cxnSp>
        <p:nvCxnSpPr>
          <p:cNvPr id="49" name="Lige forbindelse 48"/>
          <p:cNvCxnSpPr/>
          <p:nvPr/>
        </p:nvCxnSpPr>
        <p:spPr>
          <a:xfrm flipH="1">
            <a:off x="5545106" y="2898566"/>
            <a:ext cx="17052" cy="2915621"/>
          </a:xfrm>
          <a:prstGeom prst="line">
            <a:avLst/>
          </a:prstGeom>
          <a:ln w="254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Lige forbindelse 49"/>
          <p:cNvCxnSpPr/>
          <p:nvPr/>
        </p:nvCxnSpPr>
        <p:spPr>
          <a:xfrm flipH="1">
            <a:off x="8581633" y="2940744"/>
            <a:ext cx="17052" cy="2915621"/>
          </a:xfrm>
          <a:prstGeom prst="line">
            <a:avLst/>
          </a:prstGeom>
          <a:ln w="254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Lige forbindelse 8"/>
          <p:cNvCxnSpPr/>
          <p:nvPr/>
        </p:nvCxnSpPr>
        <p:spPr>
          <a:xfrm>
            <a:off x="1737360" y="2581574"/>
            <a:ext cx="0" cy="755986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Lige forbindelse 50"/>
          <p:cNvCxnSpPr/>
          <p:nvPr/>
        </p:nvCxnSpPr>
        <p:spPr>
          <a:xfrm flipV="1">
            <a:off x="8618295" y="4966332"/>
            <a:ext cx="1354238" cy="9972"/>
          </a:xfrm>
          <a:prstGeom prst="line">
            <a:avLst/>
          </a:prstGeom>
          <a:ln w="50800">
            <a:solidFill>
              <a:schemeClr val="tx1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Tekstfelt 51">
            <a:extLst>
              <a:ext uri="{FF2B5EF4-FFF2-40B4-BE49-F238E27FC236}">
                <a16:creationId xmlns:a16="http://schemas.microsoft.com/office/drawing/2014/main" id="{1CCE8275-0FB8-F94F-B17F-7013E18FA837}"/>
              </a:ext>
            </a:extLst>
          </p:cNvPr>
          <p:cNvSpPr txBox="1"/>
          <p:nvPr/>
        </p:nvSpPr>
        <p:spPr>
          <a:xfrm>
            <a:off x="10022495" y="4719119"/>
            <a:ext cx="20421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2400" dirty="0"/>
              <a:t>Death</a:t>
            </a:r>
          </a:p>
        </p:txBody>
      </p:sp>
    </p:spTree>
    <p:extLst>
      <p:ext uri="{BB962C8B-B14F-4D97-AF65-F5344CB8AC3E}">
        <p14:creationId xmlns:p14="http://schemas.microsoft.com/office/powerpoint/2010/main" val="3266575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45450" y="6219798"/>
            <a:ext cx="519205" cy="519205"/>
          </a:xfrm>
          <a:prstGeom prst="rect">
            <a:avLst/>
          </a:prstGeom>
          <a:effectLst>
            <a:outerShdw blurRad="63500" sx="88000" sy="88000" algn="ctr" rotWithShape="0">
              <a:prstClr val="black">
                <a:alpha val="40000"/>
              </a:prstClr>
            </a:outerShdw>
          </a:effectLst>
        </p:spPr>
      </p:pic>
      <p:sp>
        <p:nvSpPr>
          <p:cNvPr id="5" name="Rectangle 1">
            <a:extLst>
              <a:ext uri="{FF2B5EF4-FFF2-40B4-BE49-F238E27FC236}">
                <a16:creationId xmlns:a16="http://schemas.microsoft.com/office/drawing/2014/main" id="{C3813F05-8EA6-C249-A9A5-BF0DFCBDAAED}"/>
              </a:ext>
            </a:extLst>
          </p:cNvPr>
          <p:cNvSpPr/>
          <p:nvPr/>
        </p:nvSpPr>
        <p:spPr>
          <a:xfrm rot="10800000">
            <a:off x="1" y="-1"/>
            <a:ext cx="12192000" cy="2244436"/>
          </a:xfrm>
          <a:custGeom>
            <a:avLst/>
            <a:gdLst>
              <a:gd name="connsiteX0" fmla="*/ 0 w 12192000"/>
              <a:gd name="connsiteY0" fmla="*/ 0 h 1803400"/>
              <a:gd name="connsiteX1" fmla="*/ 12192000 w 12192000"/>
              <a:gd name="connsiteY1" fmla="*/ 0 h 1803400"/>
              <a:gd name="connsiteX2" fmla="*/ 12192000 w 12192000"/>
              <a:gd name="connsiteY2" fmla="*/ 1803400 h 1803400"/>
              <a:gd name="connsiteX3" fmla="*/ 0 w 12192000"/>
              <a:gd name="connsiteY3" fmla="*/ 1803400 h 1803400"/>
              <a:gd name="connsiteX4" fmla="*/ 0 w 12192000"/>
              <a:gd name="connsiteY4" fmla="*/ 0 h 1803400"/>
              <a:gd name="connsiteX0" fmla="*/ 0 w 12192000"/>
              <a:gd name="connsiteY0" fmla="*/ 615142 h 1803400"/>
              <a:gd name="connsiteX1" fmla="*/ 12192000 w 12192000"/>
              <a:gd name="connsiteY1" fmla="*/ 0 h 1803400"/>
              <a:gd name="connsiteX2" fmla="*/ 12192000 w 12192000"/>
              <a:gd name="connsiteY2" fmla="*/ 1803400 h 1803400"/>
              <a:gd name="connsiteX3" fmla="*/ 0 w 12192000"/>
              <a:gd name="connsiteY3" fmla="*/ 1803400 h 1803400"/>
              <a:gd name="connsiteX4" fmla="*/ 0 w 12192000"/>
              <a:gd name="connsiteY4" fmla="*/ 615142 h 1803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1803400">
                <a:moveTo>
                  <a:pt x="0" y="615142"/>
                </a:moveTo>
                <a:lnTo>
                  <a:pt x="12192000" y="0"/>
                </a:lnTo>
                <a:lnTo>
                  <a:pt x="12192000" y="1803400"/>
                </a:lnTo>
                <a:lnTo>
                  <a:pt x="0" y="1803400"/>
                </a:lnTo>
                <a:lnTo>
                  <a:pt x="0" y="615142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80332590-1583-384F-A9C3-2436667A0AA1}"/>
              </a:ext>
            </a:extLst>
          </p:cNvPr>
          <p:cNvSpPr txBox="1">
            <a:spLocks/>
          </p:cNvSpPr>
          <p:nvPr/>
        </p:nvSpPr>
        <p:spPr>
          <a:xfrm>
            <a:off x="734363" y="673863"/>
            <a:ext cx="9210034" cy="48635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da-DK"/>
            </a:defPPr>
            <a:lvl1pPr marL="0" indent="0" algn="ctr" defTabSz="914400" rtl="0" eaLnBrk="1" latinLnBrk="0" hangingPunct="1">
              <a:buNone/>
              <a:defRPr sz="3200" kern="1200" baseline="0">
                <a:solidFill>
                  <a:schemeClr val="tx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defRPr>
            </a:lvl1pPr>
            <a:lvl2pPr marL="457200" algn="l" defTabSz="914400" rtl="0" eaLnBrk="1" latinLnBrk="0" hangingPunct="1">
              <a:defRPr sz="3200" kern="1200">
                <a:solidFill>
                  <a:schemeClr val="tx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defRPr>
            </a:lvl2pPr>
            <a:lvl3pPr marL="914400" algn="l" defTabSz="914400" rtl="0" eaLnBrk="1" latinLnBrk="0" hangingPunct="1">
              <a:defRPr sz="3200" kern="1200">
                <a:solidFill>
                  <a:schemeClr val="tx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defRPr>
            </a:lvl3pPr>
            <a:lvl4pPr marL="1371600" algn="l" defTabSz="914400" rtl="0" eaLnBrk="1" latinLnBrk="0" hangingPunct="1">
              <a:defRPr sz="3200" kern="1200">
                <a:solidFill>
                  <a:schemeClr val="tx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defRPr>
            </a:lvl4pPr>
            <a:lvl5pPr marL="1828800" algn="l" defTabSz="914400" rtl="0" eaLnBrk="1" latinLnBrk="0" hangingPunct="1">
              <a:defRPr sz="3200" kern="1200">
                <a:solidFill>
                  <a:schemeClr val="tx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3600" dirty="0">
                <a:solidFill>
                  <a:schemeClr val="accent6"/>
                </a:solidFill>
                <a:latin typeface="FoundrySans-Normal" charset="0"/>
                <a:ea typeface="FoundrySans-Normal" charset="0"/>
                <a:cs typeface="FoundrySans-Normal" charset="0"/>
              </a:rPr>
              <a:t>What you shouldn’t do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FCB37BEE-8945-9E4F-ADFB-330E7D1BB6D3}"/>
              </a:ext>
            </a:extLst>
          </p:cNvPr>
          <p:cNvSpPr txBox="1">
            <a:spLocks/>
          </p:cNvSpPr>
          <p:nvPr/>
        </p:nvSpPr>
        <p:spPr>
          <a:xfrm>
            <a:off x="752559" y="1160218"/>
            <a:ext cx="9191838" cy="26936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da-DK"/>
            </a:defPPr>
            <a:lvl1pPr marL="0" indent="0" algn="r" defTabSz="914400" rtl="0" eaLnBrk="1" latinLnBrk="0" hangingPunct="1">
              <a:buNone/>
              <a:defRPr sz="1200" kern="1200" baseline="0">
                <a:solidFill>
                  <a:schemeClr val="tx1">
                    <a:tint val="75000"/>
                  </a:schemeClr>
                </a:solidFill>
                <a:latin typeface="Source Sans Pro Light" panose="020B0403030403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Source Sans Pro Light" panose="020B0403030403020204" pitchFamily="34" charset="0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Source Sans Pro Light" panose="020B0403030403020204" pitchFamily="34" charset="0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Source Sans Pro Light" panose="020B0403030403020204" pitchFamily="34" charset="0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Source Sans Pro Light" panose="020B0403030403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sz="1400" dirty="0">
              <a:solidFill>
                <a:srgbClr val="FF0000"/>
              </a:solidFill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  <p:cxnSp>
        <p:nvCxnSpPr>
          <p:cNvPr id="24" name="Lige forbindelse 23"/>
          <p:cNvCxnSpPr>
            <a:cxnSpLocks/>
          </p:cNvCxnSpPr>
          <p:nvPr/>
        </p:nvCxnSpPr>
        <p:spPr>
          <a:xfrm>
            <a:off x="1737360" y="4351111"/>
            <a:ext cx="8296545" cy="44395"/>
          </a:xfrm>
          <a:prstGeom prst="line">
            <a:avLst/>
          </a:prstGeom>
          <a:ln w="50800">
            <a:solidFill>
              <a:schemeClr val="tx1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5" name="Group 1391">
            <a:extLst>
              <a:ext uri="{FF2B5EF4-FFF2-40B4-BE49-F238E27FC236}">
                <a16:creationId xmlns:a16="http://schemas.microsoft.com/office/drawing/2014/main" id="{512DED03-06B1-5047-BDBD-712F60651499}"/>
              </a:ext>
            </a:extLst>
          </p:cNvPr>
          <p:cNvGrpSpPr/>
          <p:nvPr/>
        </p:nvGrpSpPr>
        <p:grpSpPr>
          <a:xfrm>
            <a:off x="3493262" y="2581574"/>
            <a:ext cx="292100" cy="290512"/>
            <a:chOff x="8391525" y="3579813"/>
            <a:chExt cx="292100" cy="290512"/>
          </a:xfrm>
          <a:solidFill>
            <a:schemeClr val="accent6"/>
          </a:solidFill>
        </p:grpSpPr>
        <p:sp>
          <p:nvSpPr>
            <p:cNvPr id="26" name="Freeform 1211">
              <a:extLst>
                <a:ext uri="{FF2B5EF4-FFF2-40B4-BE49-F238E27FC236}">
                  <a16:creationId xmlns:a16="http://schemas.microsoft.com/office/drawing/2014/main" id="{6435D141-8903-CD40-BF8D-DCF2603B750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516938" y="3579813"/>
              <a:ext cx="166687" cy="290512"/>
            </a:xfrm>
            <a:custGeom>
              <a:avLst/>
              <a:gdLst>
                <a:gd name="T0" fmla="*/ 321 w 461"/>
                <a:gd name="T1" fmla="*/ 22 h 807"/>
                <a:gd name="T2" fmla="*/ 350 w 461"/>
                <a:gd name="T3" fmla="*/ 22 h 807"/>
                <a:gd name="T4" fmla="*/ 321 w 461"/>
                <a:gd name="T5" fmla="*/ 196 h 807"/>
                <a:gd name="T6" fmla="*/ 109 w 461"/>
                <a:gd name="T7" fmla="*/ 22 h 807"/>
                <a:gd name="T8" fmla="*/ 109 w 461"/>
                <a:gd name="T9" fmla="*/ 22 h 807"/>
                <a:gd name="T10" fmla="*/ 140 w 461"/>
                <a:gd name="T11" fmla="*/ 196 h 807"/>
                <a:gd name="T12" fmla="*/ 109 w 461"/>
                <a:gd name="T13" fmla="*/ 22 h 807"/>
                <a:gd name="T14" fmla="*/ 268 w 461"/>
                <a:gd name="T15" fmla="*/ 22 h 807"/>
                <a:gd name="T16" fmla="*/ 297 w 461"/>
                <a:gd name="T17" fmla="*/ 22 h 807"/>
                <a:gd name="T18" fmla="*/ 268 w 461"/>
                <a:gd name="T19" fmla="*/ 196 h 807"/>
                <a:gd name="T20" fmla="*/ 192 w 461"/>
                <a:gd name="T21" fmla="*/ 196 h 807"/>
                <a:gd name="T22" fmla="*/ 192 w 461"/>
                <a:gd name="T23" fmla="*/ 196 h 807"/>
                <a:gd name="T24" fmla="*/ 162 w 461"/>
                <a:gd name="T25" fmla="*/ 22 h 807"/>
                <a:gd name="T26" fmla="*/ 192 w 461"/>
                <a:gd name="T27" fmla="*/ 196 h 807"/>
                <a:gd name="T28" fmla="*/ 216 w 461"/>
                <a:gd name="T29" fmla="*/ 22 h 807"/>
                <a:gd name="T30" fmla="*/ 245 w 461"/>
                <a:gd name="T31" fmla="*/ 22 h 807"/>
                <a:gd name="T32" fmla="*/ 216 w 461"/>
                <a:gd name="T33" fmla="*/ 196 h 807"/>
                <a:gd name="T34" fmla="*/ 377 w 461"/>
                <a:gd name="T35" fmla="*/ 196 h 807"/>
                <a:gd name="T36" fmla="*/ 377 w 461"/>
                <a:gd name="T37" fmla="*/ 196 h 807"/>
                <a:gd name="T38" fmla="*/ 374 w 461"/>
                <a:gd name="T39" fmla="*/ 11 h 807"/>
                <a:gd name="T40" fmla="*/ 363 w 461"/>
                <a:gd name="T41" fmla="*/ 0 h 807"/>
                <a:gd name="T42" fmla="*/ 98 w 461"/>
                <a:gd name="T43" fmla="*/ 0 h 807"/>
                <a:gd name="T44" fmla="*/ 85 w 461"/>
                <a:gd name="T45" fmla="*/ 11 h 807"/>
                <a:gd name="T46" fmla="*/ 85 w 461"/>
                <a:gd name="T47" fmla="*/ 196 h 807"/>
                <a:gd name="T48" fmla="*/ 83 w 461"/>
                <a:gd name="T49" fmla="*/ 196 h 807"/>
                <a:gd name="T50" fmla="*/ 0 w 461"/>
                <a:gd name="T51" fmla="*/ 280 h 807"/>
                <a:gd name="T52" fmla="*/ 0 w 461"/>
                <a:gd name="T53" fmla="*/ 322 h 807"/>
                <a:gd name="T54" fmla="*/ 23 w 461"/>
                <a:gd name="T55" fmla="*/ 322 h 807"/>
                <a:gd name="T56" fmla="*/ 23 w 461"/>
                <a:gd name="T57" fmla="*/ 280 h 807"/>
                <a:gd name="T58" fmla="*/ 83 w 461"/>
                <a:gd name="T59" fmla="*/ 220 h 807"/>
                <a:gd name="T60" fmla="*/ 98 w 461"/>
                <a:gd name="T61" fmla="*/ 220 h 807"/>
                <a:gd name="T62" fmla="*/ 377 w 461"/>
                <a:gd name="T63" fmla="*/ 220 h 807"/>
                <a:gd name="T64" fmla="*/ 437 w 461"/>
                <a:gd name="T65" fmla="*/ 280 h 807"/>
                <a:gd name="T66" fmla="*/ 437 w 461"/>
                <a:gd name="T67" fmla="*/ 722 h 807"/>
                <a:gd name="T68" fmla="*/ 377 w 461"/>
                <a:gd name="T69" fmla="*/ 782 h 807"/>
                <a:gd name="T70" fmla="*/ 83 w 461"/>
                <a:gd name="T71" fmla="*/ 782 h 807"/>
                <a:gd name="T72" fmla="*/ 71 w 461"/>
                <a:gd name="T73" fmla="*/ 793 h 807"/>
                <a:gd name="T74" fmla="*/ 83 w 461"/>
                <a:gd name="T75" fmla="*/ 806 h 807"/>
                <a:gd name="T76" fmla="*/ 377 w 461"/>
                <a:gd name="T77" fmla="*/ 806 h 807"/>
                <a:gd name="T78" fmla="*/ 460 w 461"/>
                <a:gd name="T79" fmla="*/ 722 h 807"/>
                <a:gd name="T80" fmla="*/ 460 w 461"/>
                <a:gd name="T81" fmla="*/ 280 h 8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61" h="807">
                  <a:moveTo>
                    <a:pt x="321" y="22"/>
                  </a:moveTo>
                  <a:lnTo>
                    <a:pt x="321" y="22"/>
                  </a:lnTo>
                  <a:lnTo>
                    <a:pt x="321" y="22"/>
                  </a:lnTo>
                  <a:lnTo>
                    <a:pt x="350" y="22"/>
                  </a:lnTo>
                  <a:lnTo>
                    <a:pt x="350" y="196"/>
                  </a:lnTo>
                  <a:lnTo>
                    <a:pt x="321" y="196"/>
                  </a:lnTo>
                  <a:lnTo>
                    <a:pt x="321" y="22"/>
                  </a:lnTo>
                  <a:close/>
                  <a:moveTo>
                    <a:pt x="109" y="22"/>
                  </a:moveTo>
                  <a:lnTo>
                    <a:pt x="109" y="22"/>
                  </a:lnTo>
                  <a:lnTo>
                    <a:pt x="109" y="22"/>
                  </a:lnTo>
                  <a:lnTo>
                    <a:pt x="140" y="22"/>
                  </a:lnTo>
                  <a:lnTo>
                    <a:pt x="140" y="196"/>
                  </a:lnTo>
                  <a:lnTo>
                    <a:pt x="109" y="196"/>
                  </a:lnTo>
                  <a:lnTo>
                    <a:pt x="109" y="22"/>
                  </a:lnTo>
                  <a:close/>
                  <a:moveTo>
                    <a:pt x="268" y="22"/>
                  </a:moveTo>
                  <a:lnTo>
                    <a:pt x="268" y="22"/>
                  </a:lnTo>
                  <a:lnTo>
                    <a:pt x="268" y="22"/>
                  </a:lnTo>
                  <a:lnTo>
                    <a:pt x="297" y="22"/>
                  </a:lnTo>
                  <a:lnTo>
                    <a:pt x="297" y="196"/>
                  </a:lnTo>
                  <a:lnTo>
                    <a:pt x="268" y="196"/>
                  </a:lnTo>
                  <a:lnTo>
                    <a:pt x="268" y="22"/>
                  </a:lnTo>
                  <a:close/>
                  <a:moveTo>
                    <a:pt x="192" y="196"/>
                  </a:moveTo>
                  <a:lnTo>
                    <a:pt x="192" y="196"/>
                  </a:lnTo>
                  <a:lnTo>
                    <a:pt x="192" y="196"/>
                  </a:lnTo>
                  <a:lnTo>
                    <a:pt x="162" y="196"/>
                  </a:lnTo>
                  <a:lnTo>
                    <a:pt x="162" y="22"/>
                  </a:lnTo>
                  <a:lnTo>
                    <a:pt x="192" y="22"/>
                  </a:lnTo>
                  <a:lnTo>
                    <a:pt x="192" y="196"/>
                  </a:lnTo>
                  <a:close/>
                  <a:moveTo>
                    <a:pt x="216" y="22"/>
                  </a:moveTo>
                  <a:lnTo>
                    <a:pt x="216" y="22"/>
                  </a:lnTo>
                  <a:lnTo>
                    <a:pt x="216" y="22"/>
                  </a:lnTo>
                  <a:lnTo>
                    <a:pt x="245" y="22"/>
                  </a:lnTo>
                  <a:lnTo>
                    <a:pt x="245" y="196"/>
                  </a:lnTo>
                  <a:lnTo>
                    <a:pt x="216" y="196"/>
                  </a:lnTo>
                  <a:lnTo>
                    <a:pt x="216" y="22"/>
                  </a:lnTo>
                  <a:close/>
                  <a:moveTo>
                    <a:pt x="377" y="196"/>
                  </a:moveTo>
                  <a:lnTo>
                    <a:pt x="377" y="196"/>
                  </a:lnTo>
                  <a:lnTo>
                    <a:pt x="377" y="196"/>
                  </a:lnTo>
                  <a:lnTo>
                    <a:pt x="374" y="196"/>
                  </a:lnTo>
                  <a:lnTo>
                    <a:pt x="374" y="11"/>
                  </a:lnTo>
                  <a:lnTo>
                    <a:pt x="374" y="11"/>
                  </a:lnTo>
                  <a:cubicBezTo>
                    <a:pt x="374" y="4"/>
                    <a:pt x="368" y="0"/>
                    <a:pt x="363" y="0"/>
                  </a:cubicBezTo>
                  <a:lnTo>
                    <a:pt x="363" y="0"/>
                  </a:lnTo>
                  <a:lnTo>
                    <a:pt x="98" y="0"/>
                  </a:lnTo>
                  <a:lnTo>
                    <a:pt x="98" y="0"/>
                  </a:lnTo>
                  <a:cubicBezTo>
                    <a:pt x="91" y="0"/>
                    <a:pt x="85" y="4"/>
                    <a:pt x="85" y="11"/>
                  </a:cubicBezTo>
                  <a:lnTo>
                    <a:pt x="85" y="11"/>
                  </a:lnTo>
                  <a:lnTo>
                    <a:pt x="85" y="196"/>
                  </a:lnTo>
                  <a:lnTo>
                    <a:pt x="83" y="196"/>
                  </a:lnTo>
                  <a:lnTo>
                    <a:pt x="83" y="196"/>
                  </a:lnTo>
                  <a:cubicBezTo>
                    <a:pt x="38" y="196"/>
                    <a:pt x="0" y="234"/>
                    <a:pt x="0" y="280"/>
                  </a:cubicBezTo>
                  <a:lnTo>
                    <a:pt x="0" y="280"/>
                  </a:lnTo>
                  <a:lnTo>
                    <a:pt x="0" y="322"/>
                  </a:lnTo>
                  <a:lnTo>
                    <a:pt x="0" y="322"/>
                  </a:lnTo>
                  <a:cubicBezTo>
                    <a:pt x="0" y="329"/>
                    <a:pt x="5" y="335"/>
                    <a:pt x="11" y="335"/>
                  </a:cubicBezTo>
                  <a:cubicBezTo>
                    <a:pt x="18" y="335"/>
                    <a:pt x="23" y="329"/>
                    <a:pt x="23" y="322"/>
                  </a:cubicBezTo>
                  <a:lnTo>
                    <a:pt x="23" y="322"/>
                  </a:lnTo>
                  <a:lnTo>
                    <a:pt x="23" y="280"/>
                  </a:lnTo>
                  <a:lnTo>
                    <a:pt x="23" y="280"/>
                  </a:lnTo>
                  <a:cubicBezTo>
                    <a:pt x="23" y="246"/>
                    <a:pt x="50" y="220"/>
                    <a:pt x="83" y="220"/>
                  </a:cubicBezTo>
                  <a:lnTo>
                    <a:pt x="83" y="220"/>
                  </a:lnTo>
                  <a:lnTo>
                    <a:pt x="98" y="220"/>
                  </a:lnTo>
                  <a:lnTo>
                    <a:pt x="363" y="220"/>
                  </a:lnTo>
                  <a:lnTo>
                    <a:pt x="377" y="220"/>
                  </a:lnTo>
                  <a:lnTo>
                    <a:pt x="377" y="220"/>
                  </a:lnTo>
                  <a:cubicBezTo>
                    <a:pt x="409" y="220"/>
                    <a:pt x="437" y="246"/>
                    <a:pt x="437" y="280"/>
                  </a:cubicBezTo>
                  <a:lnTo>
                    <a:pt x="437" y="280"/>
                  </a:lnTo>
                  <a:lnTo>
                    <a:pt x="437" y="722"/>
                  </a:lnTo>
                  <a:lnTo>
                    <a:pt x="437" y="722"/>
                  </a:lnTo>
                  <a:cubicBezTo>
                    <a:pt x="437" y="756"/>
                    <a:pt x="409" y="782"/>
                    <a:pt x="377" y="782"/>
                  </a:cubicBezTo>
                  <a:lnTo>
                    <a:pt x="377" y="782"/>
                  </a:lnTo>
                  <a:lnTo>
                    <a:pt x="83" y="782"/>
                  </a:lnTo>
                  <a:lnTo>
                    <a:pt x="83" y="782"/>
                  </a:lnTo>
                  <a:cubicBezTo>
                    <a:pt x="77" y="782"/>
                    <a:pt x="71" y="788"/>
                    <a:pt x="71" y="793"/>
                  </a:cubicBezTo>
                  <a:cubicBezTo>
                    <a:pt x="71" y="801"/>
                    <a:pt x="77" y="806"/>
                    <a:pt x="83" y="806"/>
                  </a:cubicBezTo>
                  <a:lnTo>
                    <a:pt x="83" y="806"/>
                  </a:lnTo>
                  <a:lnTo>
                    <a:pt x="377" y="806"/>
                  </a:lnTo>
                  <a:lnTo>
                    <a:pt x="377" y="806"/>
                  </a:lnTo>
                  <a:cubicBezTo>
                    <a:pt x="424" y="806"/>
                    <a:pt x="460" y="768"/>
                    <a:pt x="460" y="722"/>
                  </a:cubicBezTo>
                  <a:lnTo>
                    <a:pt x="460" y="722"/>
                  </a:lnTo>
                  <a:lnTo>
                    <a:pt x="460" y="280"/>
                  </a:lnTo>
                  <a:lnTo>
                    <a:pt x="460" y="280"/>
                  </a:lnTo>
                  <a:cubicBezTo>
                    <a:pt x="460" y="234"/>
                    <a:pt x="424" y="196"/>
                    <a:pt x="377" y="196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a-DK"/>
            </a:p>
          </p:txBody>
        </p:sp>
        <p:sp>
          <p:nvSpPr>
            <p:cNvPr id="27" name="Freeform 1212">
              <a:extLst>
                <a:ext uri="{FF2B5EF4-FFF2-40B4-BE49-F238E27FC236}">
                  <a16:creationId xmlns:a16="http://schemas.microsoft.com/office/drawing/2014/main" id="{07D3AFEE-FD0F-AC4E-8281-1CCC591B09C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559800" y="3716338"/>
              <a:ext cx="77788" cy="103187"/>
            </a:xfrm>
            <a:custGeom>
              <a:avLst/>
              <a:gdLst>
                <a:gd name="T0" fmla="*/ 125 w 216"/>
                <a:gd name="T1" fmla="*/ 264 h 287"/>
                <a:gd name="T2" fmla="*/ 125 w 216"/>
                <a:gd name="T3" fmla="*/ 264 h 287"/>
                <a:gd name="T4" fmla="*/ 125 w 216"/>
                <a:gd name="T5" fmla="*/ 264 h 287"/>
                <a:gd name="T6" fmla="*/ 125 w 216"/>
                <a:gd name="T7" fmla="*/ 264 h 287"/>
                <a:gd name="T8" fmla="*/ 114 w 216"/>
                <a:gd name="T9" fmla="*/ 275 h 287"/>
                <a:gd name="T10" fmla="*/ 125 w 216"/>
                <a:gd name="T11" fmla="*/ 286 h 287"/>
                <a:gd name="T12" fmla="*/ 125 w 216"/>
                <a:gd name="T13" fmla="*/ 286 h 287"/>
                <a:gd name="T14" fmla="*/ 202 w 216"/>
                <a:gd name="T15" fmla="*/ 286 h 287"/>
                <a:gd name="T16" fmla="*/ 202 w 216"/>
                <a:gd name="T17" fmla="*/ 286 h 287"/>
                <a:gd name="T18" fmla="*/ 215 w 216"/>
                <a:gd name="T19" fmla="*/ 275 h 287"/>
                <a:gd name="T20" fmla="*/ 215 w 216"/>
                <a:gd name="T21" fmla="*/ 275 h 287"/>
                <a:gd name="T22" fmla="*/ 215 w 216"/>
                <a:gd name="T23" fmla="*/ 15 h 287"/>
                <a:gd name="T24" fmla="*/ 215 w 216"/>
                <a:gd name="T25" fmla="*/ 15 h 287"/>
                <a:gd name="T26" fmla="*/ 202 w 216"/>
                <a:gd name="T27" fmla="*/ 3 h 287"/>
                <a:gd name="T28" fmla="*/ 202 w 216"/>
                <a:gd name="T29" fmla="*/ 3 h 287"/>
                <a:gd name="T30" fmla="*/ 13 w 216"/>
                <a:gd name="T31" fmla="*/ 0 h 287"/>
                <a:gd name="T32" fmla="*/ 13 w 216"/>
                <a:gd name="T33" fmla="*/ 0 h 287"/>
                <a:gd name="T34" fmla="*/ 0 w 216"/>
                <a:gd name="T35" fmla="*/ 11 h 287"/>
                <a:gd name="T36" fmla="*/ 13 w 216"/>
                <a:gd name="T37" fmla="*/ 24 h 287"/>
                <a:gd name="T38" fmla="*/ 13 w 216"/>
                <a:gd name="T39" fmla="*/ 24 h 287"/>
                <a:gd name="T40" fmla="*/ 191 w 216"/>
                <a:gd name="T41" fmla="*/ 27 h 287"/>
                <a:gd name="T42" fmla="*/ 191 w 216"/>
                <a:gd name="T43" fmla="*/ 264 h 287"/>
                <a:gd name="T44" fmla="*/ 125 w 216"/>
                <a:gd name="T45" fmla="*/ 264 h 2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16" h="287">
                  <a:moveTo>
                    <a:pt x="125" y="264"/>
                  </a:moveTo>
                  <a:lnTo>
                    <a:pt x="125" y="264"/>
                  </a:lnTo>
                  <a:lnTo>
                    <a:pt x="125" y="264"/>
                  </a:lnTo>
                  <a:lnTo>
                    <a:pt x="125" y="264"/>
                  </a:lnTo>
                  <a:cubicBezTo>
                    <a:pt x="120" y="264"/>
                    <a:pt x="114" y="268"/>
                    <a:pt x="114" y="275"/>
                  </a:cubicBezTo>
                  <a:cubicBezTo>
                    <a:pt x="114" y="282"/>
                    <a:pt x="120" y="286"/>
                    <a:pt x="125" y="286"/>
                  </a:cubicBezTo>
                  <a:lnTo>
                    <a:pt x="125" y="286"/>
                  </a:lnTo>
                  <a:lnTo>
                    <a:pt x="202" y="286"/>
                  </a:lnTo>
                  <a:lnTo>
                    <a:pt x="202" y="286"/>
                  </a:lnTo>
                  <a:cubicBezTo>
                    <a:pt x="209" y="286"/>
                    <a:pt x="215" y="282"/>
                    <a:pt x="215" y="275"/>
                  </a:cubicBezTo>
                  <a:lnTo>
                    <a:pt x="215" y="275"/>
                  </a:lnTo>
                  <a:lnTo>
                    <a:pt x="215" y="15"/>
                  </a:lnTo>
                  <a:lnTo>
                    <a:pt x="215" y="15"/>
                  </a:lnTo>
                  <a:cubicBezTo>
                    <a:pt x="215" y="9"/>
                    <a:pt x="209" y="3"/>
                    <a:pt x="202" y="3"/>
                  </a:cubicBezTo>
                  <a:lnTo>
                    <a:pt x="202" y="3"/>
                  </a:lnTo>
                  <a:lnTo>
                    <a:pt x="13" y="0"/>
                  </a:lnTo>
                  <a:lnTo>
                    <a:pt x="13" y="0"/>
                  </a:lnTo>
                  <a:cubicBezTo>
                    <a:pt x="6" y="0"/>
                    <a:pt x="2" y="6"/>
                    <a:pt x="0" y="11"/>
                  </a:cubicBezTo>
                  <a:cubicBezTo>
                    <a:pt x="0" y="19"/>
                    <a:pt x="6" y="24"/>
                    <a:pt x="13" y="24"/>
                  </a:cubicBezTo>
                  <a:lnTo>
                    <a:pt x="13" y="24"/>
                  </a:lnTo>
                  <a:lnTo>
                    <a:pt x="191" y="27"/>
                  </a:lnTo>
                  <a:lnTo>
                    <a:pt x="191" y="264"/>
                  </a:lnTo>
                  <a:lnTo>
                    <a:pt x="125" y="264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a-DK"/>
            </a:p>
          </p:txBody>
        </p:sp>
        <p:sp>
          <p:nvSpPr>
            <p:cNvPr id="28" name="Freeform 1213">
              <a:extLst>
                <a:ext uri="{FF2B5EF4-FFF2-40B4-BE49-F238E27FC236}">
                  <a16:creationId xmlns:a16="http://schemas.microsoft.com/office/drawing/2014/main" id="{9FAB9274-C645-754A-A133-4A3E7DC9D39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391525" y="3687763"/>
              <a:ext cx="219075" cy="182562"/>
            </a:xfrm>
            <a:custGeom>
              <a:avLst/>
              <a:gdLst>
                <a:gd name="T0" fmla="*/ 493 w 609"/>
                <a:gd name="T1" fmla="*/ 482 h 507"/>
                <a:gd name="T2" fmla="*/ 316 w 609"/>
                <a:gd name="T3" fmla="*/ 482 h 507"/>
                <a:gd name="T4" fmla="*/ 493 w 609"/>
                <a:gd name="T5" fmla="*/ 299 h 507"/>
                <a:gd name="T6" fmla="*/ 585 w 609"/>
                <a:gd name="T7" fmla="*/ 391 h 507"/>
                <a:gd name="T8" fmla="*/ 24 w 609"/>
                <a:gd name="T9" fmla="*/ 391 h 507"/>
                <a:gd name="T10" fmla="*/ 24 w 609"/>
                <a:gd name="T11" fmla="*/ 391 h 507"/>
                <a:gd name="T12" fmla="*/ 51 w 609"/>
                <a:gd name="T13" fmla="*/ 326 h 507"/>
                <a:gd name="T14" fmla="*/ 52 w 609"/>
                <a:gd name="T15" fmla="*/ 325 h 507"/>
                <a:gd name="T16" fmla="*/ 115 w 609"/>
                <a:gd name="T17" fmla="*/ 299 h 507"/>
                <a:gd name="T18" fmla="*/ 294 w 609"/>
                <a:gd name="T19" fmla="*/ 299 h 507"/>
                <a:gd name="T20" fmla="*/ 115 w 609"/>
                <a:gd name="T21" fmla="*/ 482 h 507"/>
                <a:gd name="T22" fmla="*/ 24 w 609"/>
                <a:gd name="T23" fmla="*/ 391 h 507"/>
                <a:gd name="T24" fmla="*/ 176 w 609"/>
                <a:gd name="T25" fmla="*/ 202 h 507"/>
                <a:gd name="T26" fmla="*/ 248 w 609"/>
                <a:gd name="T27" fmla="*/ 276 h 507"/>
                <a:gd name="T28" fmla="*/ 115 w 609"/>
                <a:gd name="T29" fmla="*/ 276 h 507"/>
                <a:gd name="T30" fmla="*/ 101 w 609"/>
                <a:gd name="T31" fmla="*/ 277 h 507"/>
                <a:gd name="T32" fmla="*/ 317 w 609"/>
                <a:gd name="T33" fmla="*/ 61 h 507"/>
                <a:gd name="T34" fmla="*/ 317 w 609"/>
                <a:gd name="T35" fmla="*/ 61 h 507"/>
                <a:gd name="T36" fmla="*/ 448 w 609"/>
                <a:gd name="T37" fmla="*/ 61 h 507"/>
                <a:gd name="T38" fmla="*/ 448 w 609"/>
                <a:gd name="T39" fmla="*/ 190 h 507"/>
                <a:gd name="T40" fmla="*/ 362 w 609"/>
                <a:gd name="T41" fmla="*/ 276 h 507"/>
                <a:gd name="T42" fmla="*/ 192 w 609"/>
                <a:gd name="T43" fmla="*/ 186 h 507"/>
                <a:gd name="T44" fmla="*/ 493 w 609"/>
                <a:gd name="T45" fmla="*/ 276 h 507"/>
                <a:gd name="T46" fmla="*/ 493 w 609"/>
                <a:gd name="T47" fmla="*/ 276 h 507"/>
                <a:gd name="T48" fmla="*/ 463 w 609"/>
                <a:gd name="T49" fmla="*/ 207 h 507"/>
                <a:gd name="T50" fmla="*/ 497 w 609"/>
                <a:gd name="T51" fmla="*/ 126 h 507"/>
                <a:gd name="T52" fmla="*/ 302 w 609"/>
                <a:gd name="T53" fmla="*/ 45 h 507"/>
                <a:gd name="T54" fmla="*/ 35 w 609"/>
                <a:gd name="T55" fmla="*/ 308 h 507"/>
                <a:gd name="T56" fmla="*/ 34 w 609"/>
                <a:gd name="T57" fmla="*/ 311 h 507"/>
                <a:gd name="T58" fmla="*/ 34 w 609"/>
                <a:gd name="T59" fmla="*/ 311 h 507"/>
                <a:gd name="T60" fmla="*/ 34 w 609"/>
                <a:gd name="T61" fmla="*/ 311 h 507"/>
                <a:gd name="T62" fmla="*/ 115 w 609"/>
                <a:gd name="T63" fmla="*/ 506 h 507"/>
                <a:gd name="T64" fmla="*/ 493 w 609"/>
                <a:gd name="T65" fmla="*/ 506 h 507"/>
                <a:gd name="T66" fmla="*/ 608 w 609"/>
                <a:gd name="T67" fmla="*/ 391 h 5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609" h="507">
                  <a:moveTo>
                    <a:pt x="493" y="482"/>
                  </a:moveTo>
                  <a:lnTo>
                    <a:pt x="493" y="482"/>
                  </a:lnTo>
                  <a:lnTo>
                    <a:pt x="493" y="482"/>
                  </a:lnTo>
                  <a:lnTo>
                    <a:pt x="316" y="482"/>
                  </a:lnTo>
                  <a:lnTo>
                    <a:pt x="316" y="299"/>
                  </a:lnTo>
                  <a:lnTo>
                    <a:pt x="493" y="299"/>
                  </a:lnTo>
                  <a:lnTo>
                    <a:pt x="493" y="299"/>
                  </a:lnTo>
                  <a:cubicBezTo>
                    <a:pt x="543" y="299"/>
                    <a:pt x="585" y="341"/>
                    <a:pt x="585" y="391"/>
                  </a:cubicBezTo>
                  <a:cubicBezTo>
                    <a:pt x="585" y="441"/>
                    <a:pt x="543" y="482"/>
                    <a:pt x="493" y="482"/>
                  </a:cubicBezTo>
                  <a:close/>
                  <a:moveTo>
                    <a:pt x="24" y="391"/>
                  </a:moveTo>
                  <a:lnTo>
                    <a:pt x="24" y="391"/>
                  </a:lnTo>
                  <a:lnTo>
                    <a:pt x="24" y="391"/>
                  </a:lnTo>
                  <a:lnTo>
                    <a:pt x="24" y="391"/>
                  </a:lnTo>
                  <a:cubicBezTo>
                    <a:pt x="24" y="366"/>
                    <a:pt x="34" y="343"/>
                    <a:pt x="51" y="326"/>
                  </a:cubicBezTo>
                  <a:lnTo>
                    <a:pt x="51" y="326"/>
                  </a:lnTo>
                  <a:lnTo>
                    <a:pt x="52" y="325"/>
                  </a:lnTo>
                  <a:lnTo>
                    <a:pt x="52" y="325"/>
                  </a:lnTo>
                  <a:cubicBezTo>
                    <a:pt x="69" y="310"/>
                    <a:pt x="92" y="299"/>
                    <a:pt x="115" y="299"/>
                  </a:cubicBezTo>
                  <a:lnTo>
                    <a:pt x="115" y="299"/>
                  </a:lnTo>
                  <a:lnTo>
                    <a:pt x="294" y="299"/>
                  </a:lnTo>
                  <a:lnTo>
                    <a:pt x="294" y="482"/>
                  </a:lnTo>
                  <a:lnTo>
                    <a:pt x="115" y="482"/>
                  </a:lnTo>
                  <a:lnTo>
                    <a:pt x="115" y="482"/>
                  </a:lnTo>
                  <a:cubicBezTo>
                    <a:pt x="65" y="482"/>
                    <a:pt x="24" y="441"/>
                    <a:pt x="24" y="391"/>
                  </a:cubicBezTo>
                  <a:close/>
                  <a:moveTo>
                    <a:pt x="176" y="202"/>
                  </a:moveTo>
                  <a:lnTo>
                    <a:pt x="176" y="202"/>
                  </a:lnTo>
                  <a:lnTo>
                    <a:pt x="176" y="202"/>
                  </a:lnTo>
                  <a:lnTo>
                    <a:pt x="248" y="276"/>
                  </a:lnTo>
                  <a:lnTo>
                    <a:pt x="115" y="276"/>
                  </a:lnTo>
                  <a:lnTo>
                    <a:pt x="115" y="276"/>
                  </a:lnTo>
                  <a:cubicBezTo>
                    <a:pt x="111" y="276"/>
                    <a:pt x="105" y="276"/>
                    <a:pt x="101" y="277"/>
                  </a:cubicBezTo>
                  <a:lnTo>
                    <a:pt x="101" y="277"/>
                  </a:lnTo>
                  <a:lnTo>
                    <a:pt x="176" y="202"/>
                  </a:lnTo>
                  <a:close/>
                  <a:moveTo>
                    <a:pt x="317" y="61"/>
                  </a:moveTo>
                  <a:lnTo>
                    <a:pt x="317" y="61"/>
                  </a:lnTo>
                  <a:lnTo>
                    <a:pt x="317" y="61"/>
                  </a:lnTo>
                  <a:lnTo>
                    <a:pt x="317" y="61"/>
                  </a:lnTo>
                  <a:cubicBezTo>
                    <a:pt x="354" y="25"/>
                    <a:pt x="411" y="25"/>
                    <a:pt x="448" y="61"/>
                  </a:cubicBezTo>
                  <a:cubicBezTo>
                    <a:pt x="465" y="78"/>
                    <a:pt x="474" y="100"/>
                    <a:pt x="474" y="126"/>
                  </a:cubicBezTo>
                  <a:cubicBezTo>
                    <a:pt x="474" y="150"/>
                    <a:pt x="465" y="174"/>
                    <a:pt x="448" y="190"/>
                  </a:cubicBezTo>
                  <a:lnTo>
                    <a:pt x="448" y="190"/>
                  </a:lnTo>
                  <a:lnTo>
                    <a:pt x="362" y="276"/>
                  </a:lnTo>
                  <a:lnTo>
                    <a:pt x="282" y="276"/>
                  </a:lnTo>
                  <a:lnTo>
                    <a:pt x="192" y="186"/>
                  </a:lnTo>
                  <a:lnTo>
                    <a:pt x="317" y="61"/>
                  </a:lnTo>
                  <a:close/>
                  <a:moveTo>
                    <a:pt x="493" y="276"/>
                  </a:moveTo>
                  <a:lnTo>
                    <a:pt x="493" y="276"/>
                  </a:lnTo>
                  <a:lnTo>
                    <a:pt x="493" y="276"/>
                  </a:lnTo>
                  <a:lnTo>
                    <a:pt x="394" y="276"/>
                  </a:lnTo>
                  <a:lnTo>
                    <a:pt x="463" y="207"/>
                  </a:lnTo>
                  <a:lnTo>
                    <a:pt x="463" y="207"/>
                  </a:lnTo>
                  <a:cubicBezTo>
                    <a:pt x="485" y="185"/>
                    <a:pt x="497" y="157"/>
                    <a:pt x="497" y="126"/>
                  </a:cubicBezTo>
                  <a:cubicBezTo>
                    <a:pt x="497" y="95"/>
                    <a:pt x="485" y="65"/>
                    <a:pt x="463" y="45"/>
                  </a:cubicBezTo>
                  <a:cubicBezTo>
                    <a:pt x="420" y="0"/>
                    <a:pt x="347" y="0"/>
                    <a:pt x="302" y="45"/>
                  </a:cubicBezTo>
                  <a:lnTo>
                    <a:pt x="302" y="45"/>
                  </a:lnTo>
                  <a:lnTo>
                    <a:pt x="35" y="308"/>
                  </a:lnTo>
                  <a:lnTo>
                    <a:pt x="35" y="308"/>
                  </a:lnTo>
                  <a:cubicBezTo>
                    <a:pt x="35" y="308"/>
                    <a:pt x="34" y="310"/>
                    <a:pt x="34" y="311"/>
                  </a:cubicBezTo>
                  <a:lnTo>
                    <a:pt x="34" y="311"/>
                  </a:lnTo>
                  <a:lnTo>
                    <a:pt x="34" y="311"/>
                  </a:lnTo>
                  <a:lnTo>
                    <a:pt x="34" y="311"/>
                  </a:lnTo>
                  <a:lnTo>
                    <a:pt x="34" y="311"/>
                  </a:lnTo>
                  <a:cubicBezTo>
                    <a:pt x="13" y="332"/>
                    <a:pt x="0" y="360"/>
                    <a:pt x="0" y="391"/>
                  </a:cubicBezTo>
                  <a:cubicBezTo>
                    <a:pt x="0" y="454"/>
                    <a:pt x="52" y="506"/>
                    <a:pt x="115" y="506"/>
                  </a:cubicBezTo>
                  <a:lnTo>
                    <a:pt x="115" y="506"/>
                  </a:lnTo>
                  <a:lnTo>
                    <a:pt x="493" y="506"/>
                  </a:lnTo>
                  <a:lnTo>
                    <a:pt x="493" y="506"/>
                  </a:lnTo>
                  <a:cubicBezTo>
                    <a:pt x="557" y="506"/>
                    <a:pt x="608" y="454"/>
                    <a:pt x="608" y="391"/>
                  </a:cubicBezTo>
                  <a:cubicBezTo>
                    <a:pt x="608" y="328"/>
                    <a:pt x="557" y="276"/>
                    <a:pt x="493" y="276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a-DK"/>
            </a:p>
          </p:txBody>
        </p:sp>
        <p:sp>
          <p:nvSpPr>
            <p:cNvPr id="29" name="Freeform 1214">
              <a:extLst>
                <a:ext uri="{FF2B5EF4-FFF2-40B4-BE49-F238E27FC236}">
                  <a16:creationId xmlns:a16="http://schemas.microsoft.com/office/drawing/2014/main" id="{6752678C-D9D2-024F-87FA-0EFF241229A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512175" y="3803650"/>
              <a:ext cx="80963" cy="26988"/>
            </a:xfrm>
            <a:custGeom>
              <a:avLst/>
              <a:gdLst>
                <a:gd name="T0" fmla="*/ 160 w 224"/>
                <a:gd name="T1" fmla="*/ 0 h 77"/>
                <a:gd name="T2" fmla="*/ 160 w 224"/>
                <a:gd name="T3" fmla="*/ 0 h 77"/>
                <a:gd name="T4" fmla="*/ 160 w 224"/>
                <a:gd name="T5" fmla="*/ 0 h 77"/>
                <a:gd name="T6" fmla="*/ 11 w 224"/>
                <a:gd name="T7" fmla="*/ 0 h 77"/>
                <a:gd name="T8" fmla="*/ 11 w 224"/>
                <a:gd name="T9" fmla="*/ 0 h 77"/>
                <a:gd name="T10" fmla="*/ 0 w 224"/>
                <a:gd name="T11" fmla="*/ 11 h 77"/>
                <a:gd name="T12" fmla="*/ 11 w 224"/>
                <a:gd name="T13" fmla="*/ 24 h 77"/>
                <a:gd name="T14" fmla="*/ 11 w 224"/>
                <a:gd name="T15" fmla="*/ 24 h 77"/>
                <a:gd name="T16" fmla="*/ 160 w 224"/>
                <a:gd name="T17" fmla="*/ 24 h 77"/>
                <a:gd name="T18" fmla="*/ 160 w 224"/>
                <a:gd name="T19" fmla="*/ 24 h 77"/>
                <a:gd name="T20" fmla="*/ 201 w 224"/>
                <a:gd name="T21" fmla="*/ 65 h 77"/>
                <a:gd name="T22" fmla="*/ 212 w 224"/>
                <a:gd name="T23" fmla="*/ 76 h 77"/>
                <a:gd name="T24" fmla="*/ 223 w 224"/>
                <a:gd name="T25" fmla="*/ 65 h 77"/>
                <a:gd name="T26" fmla="*/ 160 w 224"/>
                <a:gd name="T27" fmla="*/ 0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24" h="77">
                  <a:moveTo>
                    <a:pt x="160" y="0"/>
                  </a:moveTo>
                  <a:lnTo>
                    <a:pt x="160" y="0"/>
                  </a:lnTo>
                  <a:lnTo>
                    <a:pt x="160" y="0"/>
                  </a:lnTo>
                  <a:lnTo>
                    <a:pt x="11" y="0"/>
                  </a:lnTo>
                  <a:lnTo>
                    <a:pt x="11" y="0"/>
                  </a:lnTo>
                  <a:cubicBezTo>
                    <a:pt x="5" y="0"/>
                    <a:pt x="0" y="5"/>
                    <a:pt x="0" y="11"/>
                  </a:cubicBezTo>
                  <a:cubicBezTo>
                    <a:pt x="0" y="18"/>
                    <a:pt x="5" y="24"/>
                    <a:pt x="11" y="24"/>
                  </a:cubicBezTo>
                  <a:lnTo>
                    <a:pt x="11" y="24"/>
                  </a:lnTo>
                  <a:lnTo>
                    <a:pt x="160" y="24"/>
                  </a:lnTo>
                  <a:lnTo>
                    <a:pt x="160" y="24"/>
                  </a:lnTo>
                  <a:cubicBezTo>
                    <a:pt x="183" y="24"/>
                    <a:pt x="201" y="42"/>
                    <a:pt x="201" y="65"/>
                  </a:cubicBezTo>
                  <a:cubicBezTo>
                    <a:pt x="201" y="70"/>
                    <a:pt x="206" y="76"/>
                    <a:pt x="212" y="76"/>
                  </a:cubicBezTo>
                  <a:cubicBezTo>
                    <a:pt x="219" y="76"/>
                    <a:pt x="223" y="70"/>
                    <a:pt x="223" y="65"/>
                  </a:cubicBezTo>
                  <a:cubicBezTo>
                    <a:pt x="223" y="28"/>
                    <a:pt x="195" y="0"/>
                    <a:pt x="160" y="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a-DK"/>
            </a:p>
          </p:txBody>
        </p:sp>
        <p:sp>
          <p:nvSpPr>
            <p:cNvPr id="30" name="Freeform 1215">
              <a:extLst>
                <a:ext uri="{FF2B5EF4-FFF2-40B4-BE49-F238E27FC236}">
                  <a16:creationId xmlns:a16="http://schemas.microsoft.com/office/drawing/2014/main" id="{73D146C0-6953-0E41-9200-943E4A9A22A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472488" y="3705225"/>
              <a:ext cx="74612" cy="53975"/>
            </a:xfrm>
            <a:custGeom>
              <a:avLst/>
              <a:gdLst>
                <a:gd name="T0" fmla="*/ 5 w 207"/>
                <a:gd name="T1" fmla="*/ 148 h 151"/>
                <a:gd name="T2" fmla="*/ 5 w 207"/>
                <a:gd name="T3" fmla="*/ 148 h 151"/>
                <a:gd name="T4" fmla="*/ 5 w 207"/>
                <a:gd name="T5" fmla="*/ 148 h 151"/>
                <a:gd name="T6" fmla="*/ 5 w 207"/>
                <a:gd name="T7" fmla="*/ 148 h 151"/>
                <a:gd name="T8" fmla="*/ 13 w 207"/>
                <a:gd name="T9" fmla="*/ 150 h 151"/>
                <a:gd name="T10" fmla="*/ 20 w 207"/>
                <a:gd name="T11" fmla="*/ 148 h 151"/>
                <a:gd name="T12" fmla="*/ 20 w 207"/>
                <a:gd name="T13" fmla="*/ 148 h 151"/>
                <a:gd name="T14" fmla="*/ 126 w 207"/>
                <a:gd name="T15" fmla="*/ 42 h 151"/>
                <a:gd name="T16" fmla="*/ 126 w 207"/>
                <a:gd name="T17" fmla="*/ 42 h 151"/>
                <a:gd name="T18" fmla="*/ 183 w 207"/>
                <a:gd name="T19" fmla="*/ 42 h 151"/>
                <a:gd name="T20" fmla="*/ 200 w 207"/>
                <a:gd name="T21" fmla="*/ 42 h 151"/>
                <a:gd name="T22" fmla="*/ 200 w 207"/>
                <a:gd name="T23" fmla="*/ 26 h 151"/>
                <a:gd name="T24" fmla="*/ 109 w 207"/>
                <a:gd name="T25" fmla="*/ 26 h 151"/>
                <a:gd name="T26" fmla="*/ 109 w 207"/>
                <a:gd name="T27" fmla="*/ 26 h 151"/>
                <a:gd name="T28" fmla="*/ 5 w 207"/>
                <a:gd name="T29" fmla="*/ 131 h 151"/>
                <a:gd name="T30" fmla="*/ 5 w 207"/>
                <a:gd name="T31" fmla="*/ 131 h 151"/>
                <a:gd name="T32" fmla="*/ 5 w 207"/>
                <a:gd name="T33" fmla="*/ 148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07" h="151">
                  <a:moveTo>
                    <a:pt x="5" y="148"/>
                  </a:moveTo>
                  <a:lnTo>
                    <a:pt x="5" y="148"/>
                  </a:lnTo>
                  <a:lnTo>
                    <a:pt x="5" y="148"/>
                  </a:lnTo>
                  <a:lnTo>
                    <a:pt x="5" y="148"/>
                  </a:lnTo>
                  <a:cubicBezTo>
                    <a:pt x="6" y="149"/>
                    <a:pt x="9" y="150"/>
                    <a:pt x="13" y="150"/>
                  </a:cubicBezTo>
                  <a:cubicBezTo>
                    <a:pt x="16" y="150"/>
                    <a:pt x="19" y="149"/>
                    <a:pt x="20" y="148"/>
                  </a:cubicBezTo>
                  <a:lnTo>
                    <a:pt x="20" y="148"/>
                  </a:lnTo>
                  <a:lnTo>
                    <a:pt x="126" y="42"/>
                  </a:lnTo>
                  <a:lnTo>
                    <a:pt x="126" y="42"/>
                  </a:lnTo>
                  <a:cubicBezTo>
                    <a:pt x="142" y="27"/>
                    <a:pt x="168" y="27"/>
                    <a:pt x="183" y="42"/>
                  </a:cubicBezTo>
                  <a:cubicBezTo>
                    <a:pt x="189" y="46"/>
                    <a:pt x="196" y="46"/>
                    <a:pt x="200" y="42"/>
                  </a:cubicBezTo>
                  <a:cubicBezTo>
                    <a:pt x="206" y="38"/>
                    <a:pt x="206" y="31"/>
                    <a:pt x="200" y="26"/>
                  </a:cubicBezTo>
                  <a:cubicBezTo>
                    <a:pt x="174" y="0"/>
                    <a:pt x="134" y="0"/>
                    <a:pt x="109" y="26"/>
                  </a:cubicBezTo>
                  <a:lnTo>
                    <a:pt x="109" y="26"/>
                  </a:lnTo>
                  <a:lnTo>
                    <a:pt x="5" y="131"/>
                  </a:lnTo>
                  <a:lnTo>
                    <a:pt x="5" y="131"/>
                  </a:lnTo>
                  <a:cubicBezTo>
                    <a:pt x="0" y="135"/>
                    <a:pt x="0" y="142"/>
                    <a:pt x="5" y="148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a-DK"/>
            </a:p>
          </p:txBody>
        </p:sp>
      </p:grpSp>
      <p:grpSp>
        <p:nvGrpSpPr>
          <p:cNvPr id="32" name="Group 1391">
            <a:extLst>
              <a:ext uri="{FF2B5EF4-FFF2-40B4-BE49-F238E27FC236}">
                <a16:creationId xmlns:a16="http://schemas.microsoft.com/office/drawing/2014/main" id="{512DED03-06B1-5047-BDBD-712F60651499}"/>
              </a:ext>
            </a:extLst>
          </p:cNvPr>
          <p:cNvGrpSpPr/>
          <p:nvPr/>
        </p:nvGrpSpPr>
        <p:grpSpPr>
          <a:xfrm>
            <a:off x="5402485" y="2589908"/>
            <a:ext cx="292100" cy="290512"/>
            <a:chOff x="8391525" y="3579813"/>
            <a:chExt cx="292100" cy="290512"/>
          </a:xfrm>
          <a:solidFill>
            <a:schemeClr val="accent2"/>
          </a:solidFill>
        </p:grpSpPr>
        <p:sp>
          <p:nvSpPr>
            <p:cNvPr id="33" name="Freeform 1211">
              <a:extLst>
                <a:ext uri="{FF2B5EF4-FFF2-40B4-BE49-F238E27FC236}">
                  <a16:creationId xmlns:a16="http://schemas.microsoft.com/office/drawing/2014/main" id="{6435D141-8903-CD40-BF8D-DCF2603B750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516938" y="3579813"/>
              <a:ext cx="166687" cy="290512"/>
            </a:xfrm>
            <a:custGeom>
              <a:avLst/>
              <a:gdLst>
                <a:gd name="T0" fmla="*/ 321 w 461"/>
                <a:gd name="T1" fmla="*/ 22 h 807"/>
                <a:gd name="T2" fmla="*/ 350 w 461"/>
                <a:gd name="T3" fmla="*/ 22 h 807"/>
                <a:gd name="T4" fmla="*/ 321 w 461"/>
                <a:gd name="T5" fmla="*/ 196 h 807"/>
                <a:gd name="T6" fmla="*/ 109 w 461"/>
                <a:gd name="T7" fmla="*/ 22 h 807"/>
                <a:gd name="T8" fmla="*/ 109 w 461"/>
                <a:gd name="T9" fmla="*/ 22 h 807"/>
                <a:gd name="T10" fmla="*/ 140 w 461"/>
                <a:gd name="T11" fmla="*/ 196 h 807"/>
                <a:gd name="T12" fmla="*/ 109 w 461"/>
                <a:gd name="T13" fmla="*/ 22 h 807"/>
                <a:gd name="T14" fmla="*/ 268 w 461"/>
                <a:gd name="T15" fmla="*/ 22 h 807"/>
                <a:gd name="T16" fmla="*/ 297 w 461"/>
                <a:gd name="T17" fmla="*/ 22 h 807"/>
                <a:gd name="T18" fmla="*/ 268 w 461"/>
                <a:gd name="T19" fmla="*/ 196 h 807"/>
                <a:gd name="T20" fmla="*/ 192 w 461"/>
                <a:gd name="T21" fmla="*/ 196 h 807"/>
                <a:gd name="T22" fmla="*/ 192 w 461"/>
                <a:gd name="T23" fmla="*/ 196 h 807"/>
                <a:gd name="T24" fmla="*/ 162 w 461"/>
                <a:gd name="T25" fmla="*/ 22 h 807"/>
                <a:gd name="T26" fmla="*/ 192 w 461"/>
                <a:gd name="T27" fmla="*/ 196 h 807"/>
                <a:gd name="T28" fmla="*/ 216 w 461"/>
                <a:gd name="T29" fmla="*/ 22 h 807"/>
                <a:gd name="T30" fmla="*/ 245 w 461"/>
                <a:gd name="T31" fmla="*/ 22 h 807"/>
                <a:gd name="T32" fmla="*/ 216 w 461"/>
                <a:gd name="T33" fmla="*/ 196 h 807"/>
                <a:gd name="T34" fmla="*/ 377 w 461"/>
                <a:gd name="T35" fmla="*/ 196 h 807"/>
                <a:gd name="T36" fmla="*/ 377 w 461"/>
                <a:gd name="T37" fmla="*/ 196 h 807"/>
                <a:gd name="T38" fmla="*/ 374 w 461"/>
                <a:gd name="T39" fmla="*/ 11 h 807"/>
                <a:gd name="T40" fmla="*/ 363 w 461"/>
                <a:gd name="T41" fmla="*/ 0 h 807"/>
                <a:gd name="T42" fmla="*/ 98 w 461"/>
                <a:gd name="T43" fmla="*/ 0 h 807"/>
                <a:gd name="T44" fmla="*/ 85 w 461"/>
                <a:gd name="T45" fmla="*/ 11 h 807"/>
                <a:gd name="T46" fmla="*/ 85 w 461"/>
                <a:gd name="T47" fmla="*/ 196 h 807"/>
                <a:gd name="T48" fmla="*/ 83 w 461"/>
                <a:gd name="T49" fmla="*/ 196 h 807"/>
                <a:gd name="T50" fmla="*/ 0 w 461"/>
                <a:gd name="T51" fmla="*/ 280 h 807"/>
                <a:gd name="T52" fmla="*/ 0 w 461"/>
                <a:gd name="T53" fmla="*/ 322 h 807"/>
                <a:gd name="T54" fmla="*/ 23 w 461"/>
                <a:gd name="T55" fmla="*/ 322 h 807"/>
                <a:gd name="T56" fmla="*/ 23 w 461"/>
                <a:gd name="T57" fmla="*/ 280 h 807"/>
                <a:gd name="T58" fmla="*/ 83 w 461"/>
                <a:gd name="T59" fmla="*/ 220 h 807"/>
                <a:gd name="T60" fmla="*/ 98 w 461"/>
                <a:gd name="T61" fmla="*/ 220 h 807"/>
                <a:gd name="T62" fmla="*/ 377 w 461"/>
                <a:gd name="T63" fmla="*/ 220 h 807"/>
                <a:gd name="T64" fmla="*/ 437 w 461"/>
                <a:gd name="T65" fmla="*/ 280 h 807"/>
                <a:gd name="T66" fmla="*/ 437 w 461"/>
                <a:gd name="T67" fmla="*/ 722 h 807"/>
                <a:gd name="T68" fmla="*/ 377 w 461"/>
                <a:gd name="T69" fmla="*/ 782 h 807"/>
                <a:gd name="T70" fmla="*/ 83 w 461"/>
                <a:gd name="T71" fmla="*/ 782 h 807"/>
                <a:gd name="T72" fmla="*/ 71 w 461"/>
                <a:gd name="T73" fmla="*/ 793 h 807"/>
                <a:gd name="T74" fmla="*/ 83 w 461"/>
                <a:gd name="T75" fmla="*/ 806 h 807"/>
                <a:gd name="T76" fmla="*/ 377 w 461"/>
                <a:gd name="T77" fmla="*/ 806 h 807"/>
                <a:gd name="T78" fmla="*/ 460 w 461"/>
                <a:gd name="T79" fmla="*/ 722 h 807"/>
                <a:gd name="T80" fmla="*/ 460 w 461"/>
                <a:gd name="T81" fmla="*/ 280 h 8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61" h="807">
                  <a:moveTo>
                    <a:pt x="321" y="22"/>
                  </a:moveTo>
                  <a:lnTo>
                    <a:pt x="321" y="22"/>
                  </a:lnTo>
                  <a:lnTo>
                    <a:pt x="321" y="22"/>
                  </a:lnTo>
                  <a:lnTo>
                    <a:pt x="350" y="22"/>
                  </a:lnTo>
                  <a:lnTo>
                    <a:pt x="350" y="196"/>
                  </a:lnTo>
                  <a:lnTo>
                    <a:pt x="321" y="196"/>
                  </a:lnTo>
                  <a:lnTo>
                    <a:pt x="321" y="22"/>
                  </a:lnTo>
                  <a:close/>
                  <a:moveTo>
                    <a:pt x="109" y="22"/>
                  </a:moveTo>
                  <a:lnTo>
                    <a:pt x="109" y="22"/>
                  </a:lnTo>
                  <a:lnTo>
                    <a:pt x="109" y="22"/>
                  </a:lnTo>
                  <a:lnTo>
                    <a:pt x="140" y="22"/>
                  </a:lnTo>
                  <a:lnTo>
                    <a:pt x="140" y="196"/>
                  </a:lnTo>
                  <a:lnTo>
                    <a:pt x="109" y="196"/>
                  </a:lnTo>
                  <a:lnTo>
                    <a:pt x="109" y="22"/>
                  </a:lnTo>
                  <a:close/>
                  <a:moveTo>
                    <a:pt x="268" y="22"/>
                  </a:moveTo>
                  <a:lnTo>
                    <a:pt x="268" y="22"/>
                  </a:lnTo>
                  <a:lnTo>
                    <a:pt x="268" y="22"/>
                  </a:lnTo>
                  <a:lnTo>
                    <a:pt x="297" y="22"/>
                  </a:lnTo>
                  <a:lnTo>
                    <a:pt x="297" y="196"/>
                  </a:lnTo>
                  <a:lnTo>
                    <a:pt x="268" y="196"/>
                  </a:lnTo>
                  <a:lnTo>
                    <a:pt x="268" y="22"/>
                  </a:lnTo>
                  <a:close/>
                  <a:moveTo>
                    <a:pt x="192" y="196"/>
                  </a:moveTo>
                  <a:lnTo>
                    <a:pt x="192" y="196"/>
                  </a:lnTo>
                  <a:lnTo>
                    <a:pt x="192" y="196"/>
                  </a:lnTo>
                  <a:lnTo>
                    <a:pt x="162" y="196"/>
                  </a:lnTo>
                  <a:lnTo>
                    <a:pt x="162" y="22"/>
                  </a:lnTo>
                  <a:lnTo>
                    <a:pt x="192" y="22"/>
                  </a:lnTo>
                  <a:lnTo>
                    <a:pt x="192" y="196"/>
                  </a:lnTo>
                  <a:close/>
                  <a:moveTo>
                    <a:pt x="216" y="22"/>
                  </a:moveTo>
                  <a:lnTo>
                    <a:pt x="216" y="22"/>
                  </a:lnTo>
                  <a:lnTo>
                    <a:pt x="216" y="22"/>
                  </a:lnTo>
                  <a:lnTo>
                    <a:pt x="245" y="22"/>
                  </a:lnTo>
                  <a:lnTo>
                    <a:pt x="245" y="196"/>
                  </a:lnTo>
                  <a:lnTo>
                    <a:pt x="216" y="196"/>
                  </a:lnTo>
                  <a:lnTo>
                    <a:pt x="216" y="22"/>
                  </a:lnTo>
                  <a:close/>
                  <a:moveTo>
                    <a:pt x="377" y="196"/>
                  </a:moveTo>
                  <a:lnTo>
                    <a:pt x="377" y="196"/>
                  </a:lnTo>
                  <a:lnTo>
                    <a:pt x="377" y="196"/>
                  </a:lnTo>
                  <a:lnTo>
                    <a:pt x="374" y="196"/>
                  </a:lnTo>
                  <a:lnTo>
                    <a:pt x="374" y="11"/>
                  </a:lnTo>
                  <a:lnTo>
                    <a:pt x="374" y="11"/>
                  </a:lnTo>
                  <a:cubicBezTo>
                    <a:pt x="374" y="4"/>
                    <a:pt x="368" y="0"/>
                    <a:pt x="363" y="0"/>
                  </a:cubicBezTo>
                  <a:lnTo>
                    <a:pt x="363" y="0"/>
                  </a:lnTo>
                  <a:lnTo>
                    <a:pt x="98" y="0"/>
                  </a:lnTo>
                  <a:lnTo>
                    <a:pt x="98" y="0"/>
                  </a:lnTo>
                  <a:cubicBezTo>
                    <a:pt x="91" y="0"/>
                    <a:pt x="85" y="4"/>
                    <a:pt x="85" y="11"/>
                  </a:cubicBezTo>
                  <a:lnTo>
                    <a:pt x="85" y="11"/>
                  </a:lnTo>
                  <a:lnTo>
                    <a:pt x="85" y="196"/>
                  </a:lnTo>
                  <a:lnTo>
                    <a:pt x="83" y="196"/>
                  </a:lnTo>
                  <a:lnTo>
                    <a:pt x="83" y="196"/>
                  </a:lnTo>
                  <a:cubicBezTo>
                    <a:pt x="38" y="196"/>
                    <a:pt x="0" y="234"/>
                    <a:pt x="0" y="280"/>
                  </a:cubicBezTo>
                  <a:lnTo>
                    <a:pt x="0" y="280"/>
                  </a:lnTo>
                  <a:lnTo>
                    <a:pt x="0" y="322"/>
                  </a:lnTo>
                  <a:lnTo>
                    <a:pt x="0" y="322"/>
                  </a:lnTo>
                  <a:cubicBezTo>
                    <a:pt x="0" y="329"/>
                    <a:pt x="5" y="335"/>
                    <a:pt x="11" y="335"/>
                  </a:cubicBezTo>
                  <a:cubicBezTo>
                    <a:pt x="18" y="335"/>
                    <a:pt x="23" y="329"/>
                    <a:pt x="23" y="322"/>
                  </a:cubicBezTo>
                  <a:lnTo>
                    <a:pt x="23" y="322"/>
                  </a:lnTo>
                  <a:lnTo>
                    <a:pt x="23" y="280"/>
                  </a:lnTo>
                  <a:lnTo>
                    <a:pt x="23" y="280"/>
                  </a:lnTo>
                  <a:cubicBezTo>
                    <a:pt x="23" y="246"/>
                    <a:pt x="50" y="220"/>
                    <a:pt x="83" y="220"/>
                  </a:cubicBezTo>
                  <a:lnTo>
                    <a:pt x="83" y="220"/>
                  </a:lnTo>
                  <a:lnTo>
                    <a:pt x="98" y="220"/>
                  </a:lnTo>
                  <a:lnTo>
                    <a:pt x="363" y="220"/>
                  </a:lnTo>
                  <a:lnTo>
                    <a:pt x="377" y="220"/>
                  </a:lnTo>
                  <a:lnTo>
                    <a:pt x="377" y="220"/>
                  </a:lnTo>
                  <a:cubicBezTo>
                    <a:pt x="409" y="220"/>
                    <a:pt x="437" y="246"/>
                    <a:pt x="437" y="280"/>
                  </a:cubicBezTo>
                  <a:lnTo>
                    <a:pt x="437" y="280"/>
                  </a:lnTo>
                  <a:lnTo>
                    <a:pt x="437" y="722"/>
                  </a:lnTo>
                  <a:lnTo>
                    <a:pt x="437" y="722"/>
                  </a:lnTo>
                  <a:cubicBezTo>
                    <a:pt x="437" y="756"/>
                    <a:pt x="409" y="782"/>
                    <a:pt x="377" y="782"/>
                  </a:cubicBezTo>
                  <a:lnTo>
                    <a:pt x="377" y="782"/>
                  </a:lnTo>
                  <a:lnTo>
                    <a:pt x="83" y="782"/>
                  </a:lnTo>
                  <a:lnTo>
                    <a:pt x="83" y="782"/>
                  </a:lnTo>
                  <a:cubicBezTo>
                    <a:pt x="77" y="782"/>
                    <a:pt x="71" y="788"/>
                    <a:pt x="71" y="793"/>
                  </a:cubicBezTo>
                  <a:cubicBezTo>
                    <a:pt x="71" y="801"/>
                    <a:pt x="77" y="806"/>
                    <a:pt x="83" y="806"/>
                  </a:cubicBezTo>
                  <a:lnTo>
                    <a:pt x="83" y="806"/>
                  </a:lnTo>
                  <a:lnTo>
                    <a:pt x="377" y="806"/>
                  </a:lnTo>
                  <a:lnTo>
                    <a:pt x="377" y="806"/>
                  </a:lnTo>
                  <a:cubicBezTo>
                    <a:pt x="424" y="806"/>
                    <a:pt x="460" y="768"/>
                    <a:pt x="460" y="722"/>
                  </a:cubicBezTo>
                  <a:lnTo>
                    <a:pt x="460" y="722"/>
                  </a:lnTo>
                  <a:lnTo>
                    <a:pt x="460" y="280"/>
                  </a:lnTo>
                  <a:lnTo>
                    <a:pt x="460" y="280"/>
                  </a:lnTo>
                  <a:cubicBezTo>
                    <a:pt x="460" y="234"/>
                    <a:pt x="424" y="196"/>
                    <a:pt x="377" y="196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a-DK"/>
            </a:p>
          </p:txBody>
        </p:sp>
        <p:sp>
          <p:nvSpPr>
            <p:cNvPr id="34" name="Freeform 1212">
              <a:extLst>
                <a:ext uri="{FF2B5EF4-FFF2-40B4-BE49-F238E27FC236}">
                  <a16:creationId xmlns:a16="http://schemas.microsoft.com/office/drawing/2014/main" id="{07D3AFEE-FD0F-AC4E-8281-1CCC591B09C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559800" y="3716338"/>
              <a:ext cx="77788" cy="103187"/>
            </a:xfrm>
            <a:custGeom>
              <a:avLst/>
              <a:gdLst>
                <a:gd name="T0" fmla="*/ 125 w 216"/>
                <a:gd name="T1" fmla="*/ 264 h 287"/>
                <a:gd name="T2" fmla="*/ 125 w 216"/>
                <a:gd name="T3" fmla="*/ 264 h 287"/>
                <a:gd name="T4" fmla="*/ 125 w 216"/>
                <a:gd name="T5" fmla="*/ 264 h 287"/>
                <a:gd name="T6" fmla="*/ 125 w 216"/>
                <a:gd name="T7" fmla="*/ 264 h 287"/>
                <a:gd name="T8" fmla="*/ 114 w 216"/>
                <a:gd name="T9" fmla="*/ 275 h 287"/>
                <a:gd name="T10" fmla="*/ 125 w 216"/>
                <a:gd name="T11" fmla="*/ 286 h 287"/>
                <a:gd name="T12" fmla="*/ 125 w 216"/>
                <a:gd name="T13" fmla="*/ 286 h 287"/>
                <a:gd name="T14" fmla="*/ 202 w 216"/>
                <a:gd name="T15" fmla="*/ 286 h 287"/>
                <a:gd name="T16" fmla="*/ 202 w 216"/>
                <a:gd name="T17" fmla="*/ 286 h 287"/>
                <a:gd name="T18" fmla="*/ 215 w 216"/>
                <a:gd name="T19" fmla="*/ 275 h 287"/>
                <a:gd name="T20" fmla="*/ 215 w 216"/>
                <a:gd name="T21" fmla="*/ 275 h 287"/>
                <a:gd name="T22" fmla="*/ 215 w 216"/>
                <a:gd name="T23" fmla="*/ 15 h 287"/>
                <a:gd name="T24" fmla="*/ 215 w 216"/>
                <a:gd name="T25" fmla="*/ 15 h 287"/>
                <a:gd name="T26" fmla="*/ 202 w 216"/>
                <a:gd name="T27" fmla="*/ 3 h 287"/>
                <a:gd name="T28" fmla="*/ 202 w 216"/>
                <a:gd name="T29" fmla="*/ 3 h 287"/>
                <a:gd name="T30" fmla="*/ 13 w 216"/>
                <a:gd name="T31" fmla="*/ 0 h 287"/>
                <a:gd name="T32" fmla="*/ 13 w 216"/>
                <a:gd name="T33" fmla="*/ 0 h 287"/>
                <a:gd name="T34" fmla="*/ 0 w 216"/>
                <a:gd name="T35" fmla="*/ 11 h 287"/>
                <a:gd name="T36" fmla="*/ 13 w 216"/>
                <a:gd name="T37" fmla="*/ 24 h 287"/>
                <a:gd name="T38" fmla="*/ 13 w 216"/>
                <a:gd name="T39" fmla="*/ 24 h 287"/>
                <a:gd name="T40" fmla="*/ 191 w 216"/>
                <a:gd name="T41" fmla="*/ 27 h 287"/>
                <a:gd name="T42" fmla="*/ 191 w 216"/>
                <a:gd name="T43" fmla="*/ 264 h 287"/>
                <a:gd name="T44" fmla="*/ 125 w 216"/>
                <a:gd name="T45" fmla="*/ 264 h 2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16" h="287">
                  <a:moveTo>
                    <a:pt x="125" y="264"/>
                  </a:moveTo>
                  <a:lnTo>
                    <a:pt x="125" y="264"/>
                  </a:lnTo>
                  <a:lnTo>
                    <a:pt x="125" y="264"/>
                  </a:lnTo>
                  <a:lnTo>
                    <a:pt x="125" y="264"/>
                  </a:lnTo>
                  <a:cubicBezTo>
                    <a:pt x="120" y="264"/>
                    <a:pt x="114" y="268"/>
                    <a:pt x="114" y="275"/>
                  </a:cubicBezTo>
                  <a:cubicBezTo>
                    <a:pt x="114" y="282"/>
                    <a:pt x="120" y="286"/>
                    <a:pt x="125" y="286"/>
                  </a:cubicBezTo>
                  <a:lnTo>
                    <a:pt x="125" y="286"/>
                  </a:lnTo>
                  <a:lnTo>
                    <a:pt x="202" y="286"/>
                  </a:lnTo>
                  <a:lnTo>
                    <a:pt x="202" y="286"/>
                  </a:lnTo>
                  <a:cubicBezTo>
                    <a:pt x="209" y="286"/>
                    <a:pt x="215" y="282"/>
                    <a:pt x="215" y="275"/>
                  </a:cubicBezTo>
                  <a:lnTo>
                    <a:pt x="215" y="275"/>
                  </a:lnTo>
                  <a:lnTo>
                    <a:pt x="215" y="15"/>
                  </a:lnTo>
                  <a:lnTo>
                    <a:pt x="215" y="15"/>
                  </a:lnTo>
                  <a:cubicBezTo>
                    <a:pt x="215" y="9"/>
                    <a:pt x="209" y="3"/>
                    <a:pt x="202" y="3"/>
                  </a:cubicBezTo>
                  <a:lnTo>
                    <a:pt x="202" y="3"/>
                  </a:lnTo>
                  <a:lnTo>
                    <a:pt x="13" y="0"/>
                  </a:lnTo>
                  <a:lnTo>
                    <a:pt x="13" y="0"/>
                  </a:lnTo>
                  <a:cubicBezTo>
                    <a:pt x="6" y="0"/>
                    <a:pt x="2" y="6"/>
                    <a:pt x="0" y="11"/>
                  </a:cubicBezTo>
                  <a:cubicBezTo>
                    <a:pt x="0" y="19"/>
                    <a:pt x="6" y="24"/>
                    <a:pt x="13" y="24"/>
                  </a:cubicBezTo>
                  <a:lnTo>
                    <a:pt x="13" y="24"/>
                  </a:lnTo>
                  <a:lnTo>
                    <a:pt x="191" y="27"/>
                  </a:lnTo>
                  <a:lnTo>
                    <a:pt x="191" y="264"/>
                  </a:lnTo>
                  <a:lnTo>
                    <a:pt x="125" y="264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a-DK"/>
            </a:p>
          </p:txBody>
        </p:sp>
        <p:sp>
          <p:nvSpPr>
            <p:cNvPr id="35" name="Freeform 1213">
              <a:extLst>
                <a:ext uri="{FF2B5EF4-FFF2-40B4-BE49-F238E27FC236}">
                  <a16:creationId xmlns:a16="http://schemas.microsoft.com/office/drawing/2014/main" id="{9FAB9274-C645-754A-A133-4A3E7DC9D39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391525" y="3687763"/>
              <a:ext cx="219075" cy="182562"/>
            </a:xfrm>
            <a:custGeom>
              <a:avLst/>
              <a:gdLst>
                <a:gd name="T0" fmla="*/ 493 w 609"/>
                <a:gd name="T1" fmla="*/ 482 h 507"/>
                <a:gd name="T2" fmla="*/ 316 w 609"/>
                <a:gd name="T3" fmla="*/ 482 h 507"/>
                <a:gd name="T4" fmla="*/ 493 w 609"/>
                <a:gd name="T5" fmla="*/ 299 h 507"/>
                <a:gd name="T6" fmla="*/ 585 w 609"/>
                <a:gd name="T7" fmla="*/ 391 h 507"/>
                <a:gd name="T8" fmla="*/ 24 w 609"/>
                <a:gd name="T9" fmla="*/ 391 h 507"/>
                <a:gd name="T10" fmla="*/ 24 w 609"/>
                <a:gd name="T11" fmla="*/ 391 h 507"/>
                <a:gd name="T12" fmla="*/ 51 w 609"/>
                <a:gd name="T13" fmla="*/ 326 h 507"/>
                <a:gd name="T14" fmla="*/ 52 w 609"/>
                <a:gd name="T15" fmla="*/ 325 h 507"/>
                <a:gd name="T16" fmla="*/ 115 w 609"/>
                <a:gd name="T17" fmla="*/ 299 h 507"/>
                <a:gd name="T18" fmla="*/ 294 w 609"/>
                <a:gd name="T19" fmla="*/ 299 h 507"/>
                <a:gd name="T20" fmla="*/ 115 w 609"/>
                <a:gd name="T21" fmla="*/ 482 h 507"/>
                <a:gd name="T22" fmla="*/ 24 w 609"/>
                <a:gd name="T23" fmla="*/ 391 h 507"/>
                <a:gd name="T24" fmla="*/ 176 w 609"/>
                <a:gd name="T25" fmla="*/ 202 h 507"/>
                <a:gd name="T26" fmla="*/ 248 w 609"/>
                <a:gd name="T27" fmla="*/ 276 h 507"/>
                <a:gd name="T28" fmla="*/ 115 w 609"/>
                <a:gd name="T29" fmla="*/ 276 h 507"/>
                <a:gd name="T30" fmla="*/ 101 w 609"/>
                <a:gd name="T31" fmla="*/ 277 h 507"/>
                <a:gd name="T32" fmla="*/ 317 w 609"/>
                <a:gd name="T33" fmla="*/ 61 h 507"/>
                <a:gd name="T34" fmla="*/ 317 w 609"/>
                <a:gd name="T35" fmla="*/ 61 h 507"/>
                <a:gd name="T36" fmla="*/ 448 w 609"/>
                <a:gd name="T37" fmla="*/ 61 h 507"/>
                <a:gd name="T38" fmla="*/ 448 w 609"/>
                <a:gd name="T39" fmla="*/ 190 h 507"/>
                <a:gd name="T40" fmla="*/ 362 w 609"/>
                <a:gd name="T41" fmla="*/ 276 h 507"/>
                <a:gd name="T42" fmla="*/ 192 w 609"/>
                <a:gd name="T43" fmla="*/ 186 h 507"/>
                <a:gd name="T44" fmla="*/ 493 w 609"/>
                <a:gd name="T45" fmla="*/ 276 h 507"/>
                <a:gd name="T46" fmla="*/ 493 w 609"/>
                <a:gd name="T47" fmla="*/ 276 h 507"/>
                <a:gd name="T48" fmla="*/ 463 w 609"/>
                <a:gd name="T49" fmla="*/ 207 h 507"/>
                <a:gd name="T50" fmla="*/ 497 w 609"/>
                <a:gd name="T51" fmla="*/ 126 h 507"/>
                <a:gd name="T52" fmla="*/ 302 w 609"/>
                <a:gd name="T53" fmla="*/ 45 h 507"/>
                <a:gd name="T54" fmla="*/ 35 w 609"/>
                <a:gd name="T55" fmla="*/ 308 h 507"/>
                <a:gd name="T56" fmla="*/ 34 w 609"/>
                <a:gd name="T57" fmla="*/ 311 h 507"/>
                <a:gd name="T58" fmla="*/ 34 w 609"/>
                <a:gd name="T59" fmla="*/ 311 h 507"/>
                <a:gd name="T60" fmla="*/ 34 w 609"/>
                <a:gd name="T61" fmla="*/ 311 h 507"/>
                <a:gd name="T62" fmla="*/ 115 w 609"/>
                <a:gd name="T63" fmla="*/ 506 h 507"/>
                <a:gd name="T64" fmla="*/ 493 w 609"/>
                <a:gd name="T65" fmla="*/ 506 h 507"/>
                <a:gd name="T66" fmla="*/ 608 w 609"/>
                <a:gd name="T67" fmla="*/ 391 h 5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609" h="507">
                  <a:moveTo>
                    <a:pt x="493" y="482"/>
                  </a:moveTo>
                  <a:lnTo>
                    <a:pt x="493" y="482"/>
                  </a:lnTo>
                  <a:lnTo>
                    <a:pt x="493" y="482"/>
                  </a:lnTo>
                  <a:lnTo>
                    <a:pt x="316" y="482"/>
                  </a:lnTo>
                  <a:lnTo>
                    <a:pt x="316" y="299"/>
                  </a:lnTo>
                  <a:lnTo>
                    <a:pt x="493" y="299"/>
                  </a:lnTo>
                  <a:lnTo>
                    <a:pt x="493" y="299"/>
                  </a:lnTo>
                  <a:cubicBezTo>
                    <a:pt x="543" y="299"/>
                    <a:pt x="585" y="341"/>
                    <a:pt x="585" y="391"/>
                  </a:cubicBezTo>
                  <a:cubicBezTo>
                    <a:pt x="585" y="441"/>
                    <a:pt x="543" y="482"/>
                    <a:pt x="493" y="482"/>
                  </a:cubicBezTo>
                  <a:close/>
                  <a:moveTo>
                    <a:pt x="24" y="391"/>
                  </a:moveTo>
                  <a:lnTo>
                    <a:pt x="24" y="391"/>
                  </a:lnTo>
                  <a:lnTo>
                    <a:pt x="24" y="391"/>
                  </a:lnTo>
                  <a:lnTo>
                    <a:pt x="24" y="391"/>
                  </a:lnTo>
                  <a:cubicBezTo>
                    <a:pt x="24" y="366"/>
                    <a:pt x="34" y="343"/>
                    <a:pt x="51" y="326"/>
                  </a:cubicBezTo>
                  <a:lnTo>
                    <a:pt x="51" y="326"/>
                  </a:lnTo>
                  <a:lnTo>
                    <a:pt x="52" y="325"/>
                  </a:lnTo>
                  <a:lnTo>
                    <a:pt x="52" y="325"/>
                  </a:lnTo>
                  <a:cubicBezTo>
                    <a:pt x="69" y="310"/>
                    <a:pt x="92" y="299"/>
                    <a:pt x="115" y="299"/>
                  </a:cubicBezTo>
                  <a:lnTo>
                    <a:pt x="115" y="299"/>
                  </a:lnTo>
                  <a:lnTo>
                    <a:pt x="294" y="299"/>
                  </a:lnTo>
                  <a:lnTo>
                    <a:pt x="294" y="482"/>
                  </a:lnTo>
                  <a:lnTo>
                    <a:pt x="115" y="482"/>
                  </a:lnTo>
                  <a:lnTo>
                    <a:pt x="115" y="482"/>
                  </a:lnTo>
                  <a:cubicBezTo>
                    <a:pt x="65" y="482"/>
                    <a:pt x="24" y="441"/>
                    <a:pt x="24" y="391"/>
                  </a:cubicBezTo>
                  <a:close/>
                  <a:moveTo>
                    <a:pt x="176" y="202"/>
                  </a:moveTo>
                  <a:lnTo>
                    <a:pt x="176" y="202"/>
                  </a:lnTo>
                  <a:lnTo>
                    <a:pt x="176" y="202"/>
                  </a:lnTo>
                  <a:lnTo>
                    <a:pt x="248" y="276"/>
                  </a:lnTo>
                  <a:lnTo>
                    <a:pt x="115" y="276"/>
                  </a:lnTo>
                  <a:lnTo>
                    <a:pt x="115" y="276"/>
                  </a:lnTo>
                  <a:cubicBezTo>
                    <a:pt x="111" y="276"/>
                    <a:pt x="105" y="276"/>
                    <a:pt x="101" y="277"/>
                  </a:cubicBezTo>
                  <a:lnTo>
                    <a:pt x="101" y="277"/>
                  </a:lnTo>
                  <a:lnTo>
                    <a:pt x="176" y="202"/>
                  </a:lnTo>
                  <a:close/>
                  <a:moveTo>
                    <a:pt x="317" y="61"/>
                  </a:moveTo>
                  <a:lnTo>
                    <a:pt x="317" y="61"/>
                  </a:lnTo>
                  <a:lnTo>
                    <a:pt x="317" y="61"/>
                  </a:lnTo>
                  <a:lnTo>
                    <a:pt x="317" y="61"/>
                  </a:lnTo>
                  <a:cubicBezTo>
                    <a:pt x="354" y="25"/>
                    <a:pt x="411" y="25"/>
                    <a:pt x="448" y="61"/>
                  </a:cubicBezTo>
                  <a:cubicBezTo>
                    <a:pt x="465" y="78"/>
                    <a:pt x="474" y="100"/>
                    <a:pt x="474" y="126"/>
                  </a:cubicBezTo>
                  <a:cubicBezTo>
                    <a:pt x="474" y="150"/>
                    <a:pt x="465" y="174"/>
                    <a:pt x="448" y="190"/>
                  </a:cubicBezTo>
                  <a:lnTo>
                    <a:pt x="448" y="190"/>
                  </a:lnTo>
                  <a:lnTo>
                    <a:pt x="362" y="276"/>
                  </a:lnTo>
                  <a:lnTo>
                    <a:pt x="282" y="276"/>
                  </a:lnTo>
                  <a:lnTo>
                    <a:pt x="192" y="186"/>
                  </a:lnTo>
                  <a:lnTo>
                    <a:pt x="317" y="61"/>
                  </a:lnTo>
                  <a:close/>
                  <a:moveTo>
                    <a:pt x="493" y="276"/>
                  </a:moveTo>
                  <a:lnTo>
                    <a:pt x="493" y="276"/>
                  </a:lnTo>
                  <a:lnTo>
                    <a:pt x="493" y="276"/>
                  </a:lnTo>
                  <a:lnTo>
                    <a:pt x="394" y="276"/>
                  </a:lnTo>
                  <a:lnTo>
                    <a:pt x="463" y="207"/>
                  </a:lnTo>
                  <a:lnTo>
                    <a:pt x="463" y="207"/>
                  </a:lnTo>
                  <a:cubicBezTo>
                    <a:pt x="485" y="185"/>
                    <a:pt x="497" y="157"/>
                    <a:pt x="497" y="126"/>
                  </a:cubicBezTo>
                  <a:cubicBezTo>
                    <a:pt x="497" y="95"/>
                    <a:pt x="485" y="65"/>
                    <a:pt x="463" y="45"/>
                  </a:cubicBezTo>
                  <a:cubicBezTo>
                    <a:pt x="420" y="0"/>
                    <a:pt x="347" y="0"/>
                    <a:pt x="302" y="45"/>
                  </a:cubicBezTo>
                  <a:lnTo>
                    <a:pt x="302" y="45"/>
                  </a:lnTo>
                  <a:lnTo>
                    <a:pt x="35" y="308"/>
                  </a:lnTo>
                  <a:lnTo>
                    <a:pt x="35" y="308"/>
                  </a:lnTo>
                  <a:cubicBezTo>
                    <a:pt x="35" y="308"/>
                    <a:pt x="34" y="310"/>
                    <a:pt x="34" y="311"/>
                  </a:cubicBezTo>
                  <a:lnTo>
                    <a:pt x="34" y="311"/>
                  </a:lnTo>
                  <a:lnTo>
                    <a:pt x="34" y="311"/>
                  </a:lnTo>
                  <a:lnTo>
                    <a:pt x="34" y="311"/>
                  </a:lnTo>
                  <a:lnTo>
                    <a:pt x="34" y="311"/>
                  </a:lnTo>
                  <a:cubicBezTo>
                    <a:pt x="13" y="332"/>
                    <a:pt x="0" y="360"/>
                    <a:pt x="0" y="391"/>
                  </a:cubicBezTo>
                  <a:cubicBezTo>
                    <a:pt x="0" y="454"/>
                    <a:pt x="52" y="506"/>
                    <a:pt x="115" y="506"/>
                  </a:cubicBezTo>
                  <a:lnTo>
                    <a:pt x="115" y="506"/>
                  </a:lnTo>
                  <a:lnTo>
                    <a:pt x="493" y="506"/>
                  </a:lnTo>
                  <a:lnTo>
                    <a:pt x="493" y="506"/>
                  </a:lnTo>
                  <a:cubicBezTo>
                    <a:pt x="557" y="506"/>
                    <a:pt x="608" y="454"/>
                    <a:pt x="608" y="391"/>
                  </a:cubicBezTo>
                  <a:cubicBezTo>
                    <a:pt x="608" y="328"/>
                    <a:pt x="557" y="276"/>
                    <a:pt x="493" y="276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a-DK"/>
            </a:p>
          </p:txBody>
        </p:sp>
        <p:sp>
          <p:nvSpPr>
            <p:cNvPr id="36" name="Freeform 1214">
              <a:extLst>
                <a:ext uri="{FF2B5EF4-FFF2-40B4-BE49-F238E27FC236}">
                  <a16:creationId xmlns:a16="http://schemas.microsoft.com/office/drawing/2014/main" id="{6752678C-D9D2-024F-87FA-0EFF241229A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512175" y="3803650"/>
              <a:ext cx="80963" cy="26988"/>
            </a:xfrm>
            <a:custGeom>
              <a:avLst/>
              <a:gdLst>
                <a:gd name="T0" fmla="*/ 160 w 224"/>
                <a:gd name="T1" fmla="*/ 0 h 77"/>
                <a:gd name="T2" fmla="*/ 160 w 224"/>
                <a:gd name="T3" fmla="*/ 0 h 77"/>
                <a:gd name="T4" fmla="*/ 160 w 224"/>
                <a:gd name="T5" fmla="*/ 0 h 77"/>
                <a:gd name="T6" fmla="*/ 11 w 224"/>
                <a:gd name="T7" fmla="*/ 0 h 77"/>
                <a:gd name="T8" fmla="*/ 11 w 224"/>
                <a:gd name="T9" fmla="*/ 0 h 77"/>
                <a:gd name="T10" fmla="*/ 0 w 224"/>
                <a:gd name="T11" fmla="*/ 11 h 77"/>
                <a:gd name="T12" fmla="*/ 11 w 224"/>
                <a:gd name="T13" fmla="*/ 24 h 77"/>
                <a:gd name="T14" fmla="*/ 11 w 224"/>
                <a:gd name="T15" fmla="*/ 24 h 77"/>
                <a:gd name="T16" fmla="*/ 160 w 224"/>
                <a:gd name="T17" fmla="*/ 24 h 77"/>
                <a:gd name="T18" fmla="*/ 160 w 224"/>
                <a:gd name="T19" fmla="*/ 24 h 77"/>
                <a:gd name="T20" fmla="*/ 201 w 224"/>
                <a:gd name="T21" fmla="*/ 65 h 77"/>
                <a:gd name="T22" fmla="*/ 212 w 224"/>
                <a:gd name="T23" fmla="*/ 76 h 77"/>
                <a:gd name="T24" fmla="*/ 223 w 224"/>
                <a:gd name="T25" fmla="*/ 65 h 77"/>
                <a:gd name="T26" fmla="*/ 160 w 224"/>
                <a:gd name="T27" fmla="*/ 0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24" h="77">
                  <a:moveTo>
                    <a:pt x="160" y="0"/>
                  </a:moveTo>
                  <a:lnTo>
                    <a:pt x="160" y="0"/>
                  </a:lnTo>
                  <a:lnTo>
                    <a:pt x="160" y="0"/>
                  </a:lnTo>
                  <a:lnTo>
                    <a:pt x="11" y="0"/>
                  </a:lnTo>
                  <a:lnTo>
                    <a:pt x="11" y="0"/>
                  </a:lnTo>
                  <a:cubicBezTo>
                    <a:pt x="5" y="0"/>
                    <a:pt x="0" y="5"/>
                    <a:pt x="0" y="11"/>
                  </a:cubicBezTo>
                  <a:cubicBezTo>
                    <a:pt x="0" y="18"/>
                    <a:pt x="5" y="24"/>
                    <a:pt x="11" y="24"/>
                  </a:cubicBezTo>
                  <a:lnTo>
                    <a:pt x="11" y="24"/>
                  </a:lnTo>
                  <a:lnTo>
                    <a:pt x="160" y="24"/>
                  </a:lnTo>
                  <a:lnTo>
                    <a:pt x="160" y="24"/>
                  </a:lnTo>
                  <a:cubicBezTo>
                    <a:pt x="183" y="24"/>
                    <a:pt x="201" y="42"/>
                    <a:pt x="201" y="65"/>
                  </a:cubicBezTo>
                  <a:cubicBezTo>
                    <a:pt x="201" y="70"/>
                    <a:pt x="206" y="76"/>
                    <a:pt x="212" y="76"/>
                  </a:cubicBezTo>
                  <a:cubicBezTo>
                    <a:pt x="219" y="76"/>
                    <a:pt x="223" y="70"/>
                    <a:pt x="223" y="65"/>
                  </a:cubicBezTo>
                  <a:cubicBezTo>
                    <a:pt x="223" y="28"/>
                    <a:pt x="195" y="0"/>
                    <a:pt x="160" y="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a-DK"/>
            </a:p>
          </p:txBody>
        </p:sp>
        <p:sp>
          <p:nvSpPr>
            <p:cNvPr id="37" name="Freeform 1215">
              <a:extLst>
                <a:ext uri="{FF2B5EF4-FFF2-40B4-BE49-F238E27FC236}">
                  <a16:creationId xmlns:a16="http://schemas.microsoft.com/office/drawing/2014/main" id="{73D146C0-6953-0E41-9200-943E4A9A22A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472488" y="3705225"/>
              <a:ext cx="74612" cy="53975"/>
            </a:xfrm>
            <a:custGeom>
              <a:avLst/>
              <a:gdLst>
                <a:gd name="T0" fmla="*/ 5 w 207"/>
                <a:gd name="T1" fmla="*/ 148 h 151"/>
                <a:gd name="T2" fmla="*/ 5 w 207"/>
                <a:gd name="T3" fmla="*/ 148 h 151"/>
                <a:gd name="T4" fmla="*/ 5 w 207"/>
                <a:gd name="T5" fmla="*/ 148 h 151"/>
                <a:gd name="T6" fmla="*/ 5 w 207"/>
                <a:gd name="T7" fmla="*/ 148 h 151"/>
                <a:gd name="T8" fmla="*/ 13 w 207"/>
                <a:gd name="T9" fmla="*/ 150 h 151"/>
                <a:gd name="T10" fmla="*/ 20 w 207"/>
                <a:gd name="T11" fmla="*/ 148 h 151"/>
                <a:gd name="T12" fmla="*/ 20 w 207"/>
                <a:gd name="T13" fmla="*/ 148 h 151"/>
                <a:gd name="T14" fmla="*/ 126 w 207"/>
                <a:gd name="T15" fmla="*/ 42 h 151"/>
                <a:gd name="T16" fmla="*/ 126 w 207"/>
                <a:gd name="T17" fmla="*/ 42 h 151"/>
                <a:gd name="T18" fmla="*/ 183 w 207"/>
                <a:gd name="T19" fmla="*/ 42 h 151"/>
                <a:gd name="T20" fmla="*/ 200 w 207"/>
                <a:gd name="T21" fmla="*/ 42 h 151"/>
                <a:gd name="T22" fmla="*/ 200 w 207"/>
                <a:gd name="T23" fmla="*/ 26 h 151"/>
                <a:gd name="T24" fmla="*/ 109 w 207"/>
                <a:gd name="T25" fmla="*/ 26 h 151"/>
                <a:gd name="T26" fmla="*/ 109 w 207"/>
                <a:gd name="T27" fmla="*/ 26 h 151"/>
                <a:gd name="T28" fmla="*/ 5 w 207"/>
                <a:gd name="T29" fmla="*/ 131 h 151"/>
                <a:gd name="T30" fmla="*/ 5 w 207"/>
                <a:gd name="T31" fmla="*/ 131 h 151"/>
                <a:gd name="T32" fmla="*/ 5 w 207"/>
                <a:gd name="T33" fmla="*/ 148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07" h="151">
                  <a:moveTo>
                    <a:pt x="5" y="148"/>
                  </a:moveTo>
                  <a:lnTo>
                    <a:pt x="5" y="148"/>
                  </a:lnTo>
                  <a:lnTo>
                    <a:pt x="5" y="148"/>
                  </a:lnTo>
                  <a:lnTo>
                    <a:pt x="5" y="148"/>
                  </a:lnTo>
                  <a:cubicBezTo>
                    <a:pt x="6" y="149"/>
                    <a:pt x="9" y="150"/>
                    <a:pt x="13" y="150"/>
                  </a:cubicBezTo>
                  <a:cubicBezTo>
                    <a:pt x="16" y="150"/>
                    <a:pt x="19" y="149"/>
                    <a:pt x="20" y="148"/>
                  </a:cubicBezTo>
                  <a:lnTo>
                    <a:pt x="20" y="148"/>
                  </a:lnTo>
                  <a:lnTo>
                    <a:pt x="126" y="42"/>
                  </a:lnTo>
                  <a:lnTo>
                    <a:pt x="126" y="42"/>
                  </a:lnTo>
                  <a:cubicBezTo>
                    <a:pt x="142" y="27"/>
                    <a:pt x="168" y="27"/>
                    <a:pt x="183" y="42"/>
                  </a:cubicBezTo>
                  <a:cubicBezTo>
                    <a:pt x="189" y="46"/>
                    <a:pt x="196" y="46"/>
                    <a:pt x="200" y="42"/>
                  </a:cubicBezTo>
                  <a:cubicBezTo>
                    <a:pt x="206" y="38"/>
                    <a:pt x="206" y="31"/>
                    <a:pt x="200" y="26"/>
                  </a:cubicBezTo>
                  <a:cubicBezTo>
                    <a:pt x="174" y="0"/>
                    <a:pt x="134" y="0"/>
                    <a:pt x="109" y="26"/>
                  </a:cubicBezTo>
                  <a:lnTo>
                    <a:pt x="109" y="26"/>
                  </a:lnTo>
                  <a:lnTo>
                    <a:pt x="5" y="131"/>
                  </a:lnTo>
                  <a:lnTo>
                    <a:pt x="5" y="131"/>
                  </a:lnTo>
                  <a:cubicBezTo>
                    <a:pt x="0" y="135"/>
                    <a:pt x="0" y="142"/>
                    <a:pt x="5" y="148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a-DK"/>
            </a:p>
          </p:txBody>
        </p:sp>
      </p:grpSp>
      <p:cxnSp>
        <p:nvCxnSpPr>
          <p:cNvPr id="38" name="Lige forbindelse 37"/>
          <p:cNvCxnSpPr/>
          <p:nvPr/>
        </p:nvCxnSpPr>
        <p:spPr>
          <a:xfrm flipH="1">
            <a:off x="3637058" y="2874182"/>
            <a:ext cx="17052" cy="2915621"/>
          </a:xfrm>
          <a:prstGeom prst="line">
            <a:avLst/>
          </a:prstGeom>
          <a:ln w="254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4" name="Group 1391">
            <a:extLst>
              <a:ext uri="{FF2B5EF4-FFF2-40B4-BE49-F238E27FC236}">
                <a16:creationId xmlns:a16="http://schemas.microsoft.com/office/drawing/2014/main" id="{512DED03-06B1-5047-BDBD-712F60651499}"/>
              </a:ext>
            </a:extLst>
          </p:cNvPr>
          <p:cNvGrpSpPr/>
          <p:nvPr/>
        </p:nvGrpSpPr>
        <p:grpSpPr>
          <a:xfrm>
            <a:off x="8439646" y="2632770"/>
            <a:ext cx="292100" cy="290512"/>
            <a:chOff x="8391525" y="3579813"/>
            <a:chExt cx="292100" cy="290512"/>
          </a:xfrm>
          <a:solidFill>
            <a:schemeClr val="accent2"/>
          </a:solidFill>
        </p:grpSpPr>
        <p:sp>
          <p:nvSpPr>
            <p:cNvPr id="55" name="Freeform 1211">
              <a:extLst>
                <a:ext uri="{FF2B5EF4-FFF2-40B4-BE49-F238E27FC236}">
                  <a16:creationId xmlns:a16="http://schemas.microsoft.com/office/drawing/2014/main" id="{6435D141-8903-CD40-BF8D-DCF2603B750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516938" y="3579813"/>
              <a:ext cx="166687" cy="290512"/>
            </a:xfrm>
            <a:custGeom>
              <a:avLst/>
              <a:gdLst>
                <a:gd name="T0" fmla="*/ 321 w 461"/>
                <a:gd name="T1" fmla="*/ 22 h 807"/>
                <a:gd name="T2" fmla="*/ 350 w 461"/>
                <a:gd name="T3" fmla="*/ 22 h 807"/>
                <a:gd name="T4" fmla="*/ 321 w 461"/>
                <a:gd name="T5" fmla="*/ 196 h 807"/>
                <a:gd name="T6" fmla="*/ 109 w 461"/>
                <a:gd name="T7" fmla="*/ 22 h 807"/>
                <a:gd name="T8" fmla="*/ 109 w 461"/>
                <a:gd name="T9" fmla="*/ 22 h 807"/>
                <a:gd name="T10" fmla="*/ 140 w 461"/>
                <a:gd name="T11" fmla="*/ 196 h 807"/>
                <a:gd name="T12" fmla="*/ 109 w 461"/>
                <a:gd name="T13" fmla="*/ 22 h 807"/>
                <a:gd name="T14" fmla="*/ 268 w 461"/>
                <a:gd name="T15" fmla="*/ 22 h 807"/>
                <a:gd name="T16" fmla="*/ 297 w 461"/>
                <a:gd name="T17" fmla="*/ 22 h 807"/>
                <a:gd name="T18" fmla="*/ 268 w 461"/>
                <a:gd name="T19" fmla="*/ 196 h 807"/>
                <a:gd name="T20" fmla="*/ 192 w 461"/>
                <a:gd name="T21" fmla="*/ 196 h 807"/>
                <a:gd name="T22" fmla="*/ 192 w 461"/>
                <a:gd name="T23" fmla="*/ 196 h 807"/>
                <a:gd name="T24" fmla="*/ 162 w 461"/>
                <a:gd name="T25" fmla="*/ 22 h 807"/>
                <a:gd name="T26" fmla="*/ 192 w 461"/>
                <a:gd name="T27" fmla="*/ 196 h 807"/>
                <a:gd name="T28" fmla="*/ 216 w 461"/>
                <a:gd name="T29" fmla="*/ 22 h 807"/>
                <a:gd name="T30" fmla="*/ 245 w 461"/>
                <a:gd name="T31" fmla="*/ 22 h 807"/>
                <a:gd name="T32" fmla="*/ 216 w 461"/>
                <a:gd name="T33" fmla="*/ 196 h 807"/>
                <a:gd name="T34" fmla="*/ 377 w 461"/>
                <a:gd name="T35" fmla="*/ 196 h 807"/>
                <a:gd name="T36" fmla="*/ 377 w 461"/>
                <a:gd name="T37" fmla="*/ 196 h 807"/>
                <a:gd name="T38" fmla="*/ 374 w 461"/>
                <a:gd name="T39" fmla="*/ 11 h 807"/>
                <a:gd name="T40" fmla="*/ 363 w 461"/>
                <a:gd name="T41" fmla="*/ 0 h 807"/>
                <a:gd name="T42" fmla="*/ 98 w 461"/>
                <a:gd name="T43" fmla="*/ 0 h 807"/>
                <a:gd name="T44" fmla="*/ 85 w 461"/>
                <a:gd name="T45" fmla="*/ 11 h 807"/>
                <a:gd name="T46" fmla="*/ 85 w 461"/>
                <a:gd name="T47" fmla="*/ 196 h 807"/>
                <a:gd name="T48" fmla="*/ 83 w 461"/>
                <a:gd name="T49" fmla="*/ 196 h 807"/>
                <a:gd name="T50" fmla="*/ 0 w 461"/>
                <a:gd name="T51" fmla="*/ 280 h 807"/>
                <a:gd name="T52" fmla="*/ 0 w 461"/>
                <a:gd name="T53" fmla="*/ 322 h 807"/>
                <a:gd name="T54" fmla="*/ 23 w 461"/>
                <a:gd name="T55" fmla="*/ 322 h 807"/>
                <a:gd name="T56" fmla="*/ 23 w 461"/>
                <a:gd name="T57" fmla="*/ 280 h 807"/>
                <a:gd name="T58" fmla="*/ 83 w 461"/>
                <a:gd name="T59" fmla="*/ 220 h 807"/>
                <a:gd name="T60" fmla="*/ 98 w 461"/>
                <a:gd name="T61" fmla="*/ 220 h 807"/>
                <a:gd name="T62" fmla="*/ 377 w 461"/>
                <a:gd name="T63" fmla="*/ 220 h 807"/>
                <a:gd name="T64" fmla="*/ 437 w 461"/>
                <a:gd name="T65" fmla="*/ 280 h 807"/>
                <a:gd name="T66" fmla="*/ 437 w 461"/>
                <a:gd name="T67" fmla="*/ 722 h 807"/>
                <a:gd name="T68" fmla="*/ 377 w 461"/>
                <a:gd name="T69" fmla="*/ 782 h 807"/>
                <a:gd name="T70" fmla="*/ 83 w 461"/>
                <a:gd name="T71" fmla="*/ 782 h 807"/>
                <a:gd name="T72" fmla="*/ 71 w 461"/>
                <a:gd name="T73" fmla="*/ 793 h 807"/>
                <a:gd name="T74" fmla="*/ 83 w 461"/>
                <a:gd name="T75" fmla="*/ 806 h 807"/>
                <a:gd name="T76" fmla="*/ 377 w 461"/>
                <a:gd name="T77" fmla="*/ 806 h 807"/>
                <a:gd name="T78" fmla="*/ 460 w 461"/>
                <a:gd name="T79" fmla="*/ 722 h 807"/>
                <a:gd name="T80" fmla="*/ 460 w 461"/>
                <a:gd name="T81" fmla="*/ 280 h 8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61" h="807">
                  <a:moveTo>
                    <a:pt x="321" y="22"/>
                  </a:moveTo>
                  <a:lnTo>
                    <a:pt x="321" y="22"/>
                  </a:lnTo>
                  <a:lnTo>
                    <a:pt x="321" y="22"/>
                  </a:lnTo>
                  <a:lnTo>
                    <a:pt x="350" y="22"/>
                  </a:lnTo>
                  <a:lnTo>
                    <a:pt x="350" y="196"/>
                  </a:lnTo>
                  <a:lnTo>
                    <a:pt x="321" y="196"/>
                  </a:lnTo>
                  <a:lnTo>
                    <a:pt x="321" y="22"/>
                  </a:lnTo>
                  <a:close/>
                  <a:moveTo>
                    <a:pt x="109" y="22"/>
                  </a:moveTo>
                  <a:lnTo>
                    <a:pt x="109" y="22"/>
                  </a:lnTo>
                  <a:lnTo>
                    <a:pt x="109" y="22"/>
                  </a:lnTo>
                  <a:lnTo>
                    <a:pt x="140" y="22"/>
                  </a:lnTo>
                  <a:lnTo>
                    <a:pt x="140" y="196"/>
                  </a:lnTo>
                  <a:lnTo>
                    <a:pt x="109" y="196"/>
                  </a:lnTo>
                  <a:lnTo>
                    <a:pt x="109" y="22"/>
                  </a:lnTo>
                  <a:close/>
                  <a:moveTo>
                    <a:pt x="268" y="22"/>
                  </a:moveTo>
                  <a:lnTo>
                    <a:pt x="268" y="22"/>
                  </a:lnTo>
                  <a:lnTo>
                    <a:pt x="268" y="22"/>
                  </a:lnTo>
                  <a:lnTo>
                    <a:pt x="297" y="22"/>
                  </a:lnTo>
                  <a:lnTo>
                    <a:pt x="297" y="196"/>
                  </a:lnTo>
                  <a:lnTo>
                    <a:pt x="268" y="196"/>
                  </a:lnTo>
                  <a:lnTo>
                    <a:pt x="268" y="22"/>
                  </a:lnTo>
                  <a:close/>
                  <a:moveTo>
                    <a:pt x="192" y="196"/>
                  </a:moveTo>
                  <a:lnTo>
                    <a:pt x="192" y="196"/>
                  </a:lnTo>
                  <a:lnTo>
                    <a:pt x="192" y="196"/>
                  </a:lnTo>
                  <a:lnTo>
                    <a:pt x="162" y="196"/>
                  </a:lnTo>
                  <a:lnTo>
                    <a:pt x="162" y="22"/>
                  </a:lnTo>
                  <a:lnTo>
                    <a:pt x="192" y="22"/>
                  </a:lnTo>
                  <a:lnTo>
                    <a:pt x="192" y="196"/>
                  </a:lnTo>
                  <a:close/>
                  <a:moveTo>
                    <a:pt x="216" y="22"/>
                  </a:moveTo>
                  <a:lnTo>
                    <a:pt x="216" y="22"/>
                  </a:lnTo>
                  <a:lnTo>
                    <a:pt x="216" y="22"/>
                  </a:lnTo>
                  <a:lnTo>
                    <a:pt x="245" y="22"/>
                  </a:lnTo>
                  <a:lnTo>
                    <a:pt x="245" y="196"/>
                  </a:lnTo>
                  <a:lnTo>
                    <a:pt x="216" y="196"/>
                  </a:lnTo>
                  <a:lnTo>
                    <a:pt x="216" y="22"/>
                  </a:lnTo>
                  <a:close/>
                  <a:moveTo>
                    <a:pt x="377" y="196"/>
                  </a:moveTo>
                  <a:lnTo>
                    <a:pt x="377" y="196"/>
                  </a:lnTo>
                  <a:lnTo>
                    <a:pt x="377" y="196"/>
                  </a:lnTo>
                  <a:lnTo>
                    <a:pt x="374" y="196"/>
                  </a:lnTo>
                  <a:lnTo>
                    <a:pt x="374" y="11"/>
                  </a:lnTo>
                  <a:lnTo>
                    <a:pt x="374" y="11"/>
                  </a:lnTo>
                  <a:cubicBezTo>
                    <a:pt x="374" y="4"/>
                    <a:pt x="368" y="0"/>
                    <a:pt x="363" y="0"/>
                  </a:cubicBezTo>
                  <a:lnTo>
                    <a:pt x="363" y="0"/>
                  </a:lnTo>
                  <a:lnTo>
                    <a:pt x="98" y="0"/>
                  </a:lnTo>
                  <a:lnTo>
                    <a:pt x="98" y="0"/>
                  </a:lnTo>
                  <a:cubicBezTo>
                    <a:pt x="91" y="0"/>
                    <a:pt x="85" y="4"/>
                    <a:pt x="85" y="11"/>
                  </a:cubicBezTo>
                  <a:lnTo>
                    <a:pt x="85" y="11"/>
                  </a:lnTo>
                  <a:lnTo>
                    <a:pt x="85" y="196"/>
                  </a:lnTo>
                  <a:lnTo>
                    <a:pt x="83" y="196"/>
                  </a:lnTo>
                  <a:lnTo>
                    <a:pt x="83" y="196"/>
                  </a:lnTo>
                  <a:cubicBezTo>
                    <a:pt x="38" y="196"/>
                    <a:pt x="0" y="234"/>
                    <a:pt x="0" y="280"/>
                  </a:cubicBezTo>
                  <a:lnTo>
                    <a:pt x="0" y="280"/>
                  </a:lnTo>
                  <a:lnTo>
                    <a:pt x="0" y="322"/>
                  </a:lnTo>
                  <a:lnTo>
                    <a:pt x="0" y="322"/>
                  </a:lnTo>
                  <a:cubicBezTo>
                    <a:pt x="0" y="329"/>
                    <a:pt x="5" y="335"/>
                    <a:pt x="11" y="335"/>
                  </a:cubicBezTo>
                  <a:cubicBezTo>
                    <a:pt x="18" y="335"/>
                    <a:pt x="23" y="329"/>
                    <a:pt x="23" y="322"/>
                  </a:cubicBezTo>
                  <a:lnTo>
                    <a:pt x="23" y="322"/>
                  </a:lnTo>
                  <a:lnTo>
                    <a:pt x="23" y="280"/>
                  </a:lnTo>
                  <a:lnTo>
                    <a:pt x="23" y="280"/>
                  </a:lnTo>
                  <a:cubicBezTo>
                    <a:pt x="23" y="246"/>
                    <a:pt x="50" y="220"/>
                    <a:pt x="83" y="220"/>
                  </a:cubicBezTo>
                  <a:lnTo>
                    <a:pt x="83" y="220"/>
                  </a:lnTo>
                  <a:lnTo>
                    <a:pt x="98" y="220"/>
                  </a:lnTo>
                  <a:lnTo>
                    <a:pt x="363" y="220"/>
                  </a:lnTo>
                  <a:lnTo>
                    <a:pt x="377" y="220"/>
                  </a:lnTo>
                  <a:lnTo>
                    <a:pt x="377" y="220"/>
                  </a:lnTo>
                  <a:cubicBezTo>
                    <a:pt x="409" y="220"/>
                    <a:pt x="437" y="246"/>
                    <a:pt x="437" y="280"/>
                  </a:cubicBezTo>
                  <a:lnTo>
                    <a:pt x="437" y="280"/>
                  </a:lnTo>
                  <a:lnTo>
                    <a:pt x="437" y="722"/>
                  </a:lnTo>
                  <a:lnTo>
                    <a:pt x="437" y="722"/>
                  </a:lnTo>
                  <a:cubicBezTo>
                    <a:pt x="437" y="756"/>
                    <a:pt x="409" y="782"/>
                    <a:pt x="377" y="782"/>
                  </a:cubicBezTo>
                  <a:lnTo>
                    <a:pt x="377" y="782"/>
                  </a:lnTo>
                  <a:lnTo>
                    <a:pt x="83" y="782"/>
                  </a:lnTo>
                  <a:lnTo>
                    <a:pt x="83" y="782"/>
                  </a:lnTo>
                  <a:cubicBezTo>
                    <a:pt x="77" y="782"/>
                    <a:pt x="71" y="788"/>
                    <a:pt x="71" y="793"/>
                  </a:cubicBezTo>
                  <a:cubicBezTo>
                    <a:pt x="71" y="801"/>
                    <a:pt x="77" y="806"/>
                    <a:pt x="83" y="806"/>
                  </a:cubicBezTo>
                  <a:lnTo>
                    <a:pt x="83" y="806"/>
                  </a:lnTo>
                  <a:lnTo>
                    <a:pt x="377" y="806"/>
                  </a:lnTo>
                  <a:lnTo>
                    <a:pt x="377" y="806"/>
                  </a:lnTo>
                  <a:cubicBezTo>
                    <a:pt x="424" y="806"/>
                    <a:pt x="460" y="768"/>
                    <a:pt x="460" y="722"/>
                  </a:cubicBezTo>
                  <a:lnTo>
                    <a:pt x="460" y="722"/>
                  </a:lnTo>
                  <a:lnTo>
                    <a:pt x="460" y="280"/>
                  </a:lnTo>
                  <a:lnTo>
                    <a:pt x="460" y="280"/>
                  </a:lnTo>
                  <a:cubicBezTo>
                    <a:pt x="460" y="234"/>
                    <a:pt x="424" y="196"/>
                    <a:pt x="377" y="196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a-DK"/>
            </a:p>
          </p:txBody>
        </p:sp>
        <p:sp>
          <p:nvSpPr>
            <p:cNvPr id="56" name="Freeform 1212">
              <a:extLst>
                <a:ext uri="{FF2B5EF4-FFF2-40B4-BE49-F238E27FC236}">
                  <a16:creationId xmlns:a16="http://schemas.microsoft.com/office/drawing/2014/main" id="{07D3AFEE-FD0F-AC4E-8281-1CCC591B09C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559800" y="3716338"/>
              <a:ext cx="77788" cy="103187"/>
            </a:xfrm>
            <a:custGeom>
              <a:avLst/>
              <a:gdLst>
                <a:gd name="T0" fmla="*/ 125 w 216"/>
                <a:gd name="T1" fmla="*/ 264 h 287"/>
                <a:gd name="T2" fmla="*/ 125 w 216"/>
                <a:gd name="T3" fmla="*/ 264 h 287"/>
                <a:gd name="T4" fmla="*/ 125 w 216"/>
                <a:gd name="T5" fmla="*/ 264 h 287"/>
                <a:gd name="T6" fmla="*/ 125 w 216"/>
                <a:gd name="T7" fmla="*/ 264 h 287"/>
                <a:gd name="T8" fmla="*/ 114 w 216"/>
                <a:gd name="T9" fmla="*/ 275 h 287"/>
                <a:gd name="T10" fmla="*/ 125 w 216"/>
                <a:gd name="T11" fmla="*/ 286 h 287"/>
                <a:gd name="T12" fmla="*/ 125 w 216"/>
                <a:gd name="T13" fmla="*/ 286 h 287"/>
                <a:gd name="T14" fmla="*/ 202 w 216"/>
                <a:gd name="T15" fmla="*/ 286 h 287"/>
                <a:gd name="T16" fmla="*/ 202 w 216"/>
                <a:gd name="T17" fmla="*/ 286 h 287"/>
                <a:gd name="T18" fmla="*/ 215 w 216"/>
                <a:gd name="T19" fmla="*/ 275 h 287"/>
                <a:gd name="T20" fmla="*/ 215 w 216"/>
                <a:gd name="T21" fmla="*/ 275 h 287"/>
                <a:gd name="T22" fmla="*/ 215 w 216"/>
                <a:gd name="T23" fmla="*/ 15 h 287"/>
                <a:gd name="T24" fmla="*/ 215 w 216"/>
                <a:gd name="T25" fmla="*/ 15 h 287"/>
                <a:gd name="T26" fmla="*/ 202 w 216"/>
                <a:gd name="T27" fmla="*/ 3 h 287"/>
                <a:gd name="T28" fmla="*/ 202 w 216"/>
                <a:gd name="T29" fmla="*/ 3 h 287"/>
                <a:gd name="T30" fmla="*/ 13 w 216"/>
                <a:gd name="T31" fmla="*/ 0 h 287"/>
                <a:gd name="T32" fmla="*/ 13 w 216"/>
                <a:gd name="T33" fmla="*/ 0 h 287"/>
                <a:gd name="T34" fmla="*/ 0 w 216"/>
                <a:gd name="T35" fmla="*/ 11 h 287"/>
                <a:gd name="T36" fmla="*/ 13 w 216"/>
                <a:gd name="T37" fmla="*/ 24 h 287"/>
                <a:gd name="T38" fmla="*/ 13 w 216"/>
                <a:gd name="T39" fmla="*/ 24 h 287"/>
                <a:gd name="T40" fmla="*/ 191 w 216"/>
                <a:gd name="T41" fmla="*/ 27 h 287"/>
                <a:gd name="T42" fmla="*/ 191 w 216"/>
                <a:gd name="T43" fmla="*/ 264 h 287"/>
                <a:gd name="T44" fmla="*/ 125 w 216"/>
                <a:gd name="T45" fmla="*/ 264 h 2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16" h="287">
                  <a:moveTo>
                    <a:pt x="125" y="264"/>
                  </a:moveTo>
                  <a:lnTo>
                    <a:pt x="125" y="264"/>
                  </a:lnTo>
                  <a:lnTo>
                    <a:pt x="125" y="264"/>
                  </a:lnTo>
                  <a:lnTo>
                    <a:pt x="125" y="264"/>
                  </a:lnTo>
                  <a:cubicBezTo>
                    <a:pt x="120" y="264"/>
                    <a:pt x="114" y="268"/>
                    <a:pt x="114" y="275"/>
                  </a:cubicBezTo>
                  <a:cubicBezTo>
                    <a:pt x="114" y="282"/>
                    <a:pt x="120" y="286"/>
                    <a:pt x="125" y="286"/>
                  </a:cubicBezTo>
                  <a:lnTo>
                    <a:pt x="125" y="286"/>
                  </a:lnTo>
                  <a:lnTo>
                    <a:pt x="202" y="286"/>
                  </a:lnTo>
                  <a:lnTo>
                    <a:pt x="202" y="286"/>
                  </a:lnTo>
                  <a:cubicBezTo>
                    <a:pt x="209" y="286"/>
                    <a:pt x="215" y="282"/>
                    <a:pt x="215" y="275"/>
                  </a:cubicBezTo>
                  <a:lnTo>
                    <a:pt x="215" y="275"/>
                  </a:lnTo>
                  <a:lnTo>
                    <a:pt x="215" y="15"/>
                  </a:lnTo>
                  <a:lnTo>
                    <a:pt x="215" y="15"/>
                  </a:lnTo>
                  <a:cubicBezTo>
                    <a:pt x="215" y="9"/>
                    <a:pt x="209" y="3"/>
                    <a:pt x="202" y="3"/>
                  </a:cubicBezTo>
                  <a:lnTo>
                    <a:pt x="202" y="3"/>
                  </a:lnTo>
                  <a:lnTo>
                    <a:pt x="13" y="0"/>
                  </a:lnTo>
                  <a:lnTo>
                    <a:pt x="13" y="0"/>
                  </a:lnTo>
                  <a:cubicBezTo>
                    <a:pt x="6" y="0"/>
                    <a:pt x="2" y="6"/>
                    <a:pt x="0" y="11"/>
                  </a:cubicBezTo>
                  <a:cubicBezTo>
                    <a:pt x="0" y="19"/>
                    <a:pt x="6" y="24"/>
                    <a:pt x="13" y="24"/>
                  </a:cubicBezTo>
                  <a:lnTo>
                    <a:pt x="13" y="24"/>
                  </a:lnTo>
                  <a:lnTo>
                    <a:pt x="191" y="27"/>
                  </a:lnTo>
                  <a:lnTo>
                    <a:pt x="191" y="264"/>
                  </a:lnTo>
                  <a:lnTo>
                    <a:pt x="125" y="264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a-DK"/>
            </a:p>
          </p:txBody>
        </p:sp>
        <p:sp>
          <p:nvSpPr>
            <p:cNvPr id="57" name="Freeform 1213">
              <a:extLst>
                <a:ext uri="{FF2B5EF4-FFF2-40B4-BE49-F238E27FC236}">
                  <a16:creationId xmlns:a16="http://schemas.microsoft.com/office/drawing/2014/main" id="{9FAB9274-C645-754A-A133-4A3E7DC9D39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391525" y="3687763"/>
              <a:ext cx="219075" cy="182562"/>
            </a:xfrm>
            <a:custGeom>
              <a:avLst/>
              <a:gdLst>
                <a:gd name="T0" fmla="*/ 493 w 609"/>
                <a:gd name="T1" fmla="*/ 482 h 507"/>
                <a:gd name="T2" fmla="*/ 316 w 609"/>
                <a:gd name="T3" fmla="*/ 482 h 507"/>
                <a:gd name="T4" fmla="*/ 493 w 609"/>
                <a:gd name="T5" fmla="*/ 299 h 507"/>
                <a:gd name="T6" fmla="*/ 585 w 609"/>
                <a:gd name="T7" fmla="*/ 391 h 507"/>
                <a:gd name="T8" fmla="*/ 24 w 609"/>
                <a:gd name="T9" fmla="*/ 391 h 507"/>
                <a:gd name="T10" fmla="*/ 24 w 609"/>
                <a:gd name="T11" fmla="*/ 391 h 507"/>
                <a:gd name="T12" fmla="*/ 51 w 609"/>
                <a:gd name="T13" fmla="*/ 326 h 507"/>
                <a:gd name="T14" fmla="*/ 52 w 609"/>
                <a:gd name="T15" fmla="*/ 325 h 507"/>
                <a:gd name="T16" fmla="*/ 115 w 609"/>
                <a:gd name="T17" fmla="*/ 299 h 507"/>
                <a:gd name="T18" fmla="*/ 294 w 609"/>
                <a:gd name="T19" fmla="*/ 299 h 507"/>
                <a:gd name="T20" fmla="*/ 115 w 609"/>
                <a:gd name="T21" fmla="*/ 482 h 507"/>
                <a:gd name="T22" fmla="*/ 24 w 609"/>
                <a:gd name="T23" fmla="*/ 391 h 507"/>
                <a:gd name="T24" fmla="*/ 176 w 609"/>
                <a:gd name="T25" fmla="*/ 202 h 507"/>
                <a:gd name="T26" fmla="*/ 248 w 609"/>
                <a:gd name="T27" fmla="*/ 276 h 507"/>
                <a:gd name="T28" fmla="*/ 115 w 609"/>
                <a:gd name="T29" fmla="*/ 276 h 507"/>
                <a:gd name="T30" fmla="*/ 101 w 609"/>
                <a:gd name="T31" fmla="*/ 277 h 507"/>
                <a:gd name="T32" fmla="*/ 317 w 609"/>
                <a:gd name="T33" fmla="*/ 61 h 507"/>
                <a:gd name="T34" fmla="*/ 317 w 609"/>
                <a:gd name="T35" fmla="*/ 61 h 507"/>
                <a:gd name="T36" fmla="*/ 448 w 609"/>
                <a:gd name="T37" fmla="*/ 61 h 507"/>
                <a:gd name="T38" fmla="*/ 448 w 609"/>
                <a:gd name="T39" fmla="*/ 190 h 507"/>
                <a:gd name="T40" fmla="*/ 362 w 609"/>
                <a:gd name="T41" fmla="*/ 276 h 507"/>
                <a:gd name="T42" fmla="*/ 192 w 609"/>
                <a:gd name="T43" fmla="*/ 186 h 507"/>
                <a:gd name="T44" fmla="*/ 493 w 609"/>
                <a:gd name="T45" fmla="*/ 276 h 507"/>
                <a:gd name="T46" fmla="*/ 493 w 609"/>
                <a:gd name="T47" fmla="*/ 276 h 507"/>
                <a:gd name="T48" fmla="*/ 463 w 609"/>
                <a:gd name="T49" fmla="*/ 207 h 507"/>
                <a:gd name="T50" fmla="*/ 497 w 609"/>
                <a:gd name="T51" fmla="*/ 126 h 507"/>
                <a:gd name="T52" fmla="*/ 302 w 609"/>
                <a:gd name="T53" fmla="*/ 45 h 507"/>
                <a:gd name="T54" fmla="*/ 35 w 609"/>
                <a:gd name="T55" fmla="*/ 308 h 507"/>
                <a:gd name="T56" fmla="*/ 34 w 609"/>
                <a:gd name="T57" fmla="*/ 311 h 507"/>
                <a:gd name="T58" fmla="*/ 34 w 609"/>
                <a:gd name="T59" fmla="*/ 311 h 507"/>
                <a:gd name="T60" fmla="*/ 34 w 609"/>
                <a:gd name="T61" fmla="*/ 311 h 507"/>
                <a:gd name="T62" fmla="*/ 115 w 609"/>
                <a:gd name="T63" fmla="*/ 506 h 507"/>
                <a:gd name="T64" fmla="*/ 493 w 609"/>
                <a:gd name="T65" fmla="*/ 506 h 507"/>
                <a:gd name="T66" fmla="*/ 608 w 609"/>
                <a:gd name="T67" fmla="*/ 391 h 5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609" h="507">
                  <a:moveTo>
                    <a:pt x="493" y="482"/>
                  </a:moveTo>
                  <a:lnTo>
                    <a:pt x="493" y="482"/>
                  </a:lnTo>
                  <a:lnTo>
                    <a:pt x="493" y="482"/>
                  </a:lnTo>
                  <a:lnTo>
                    <a:pt x="316" y="482"/>
                  </a:lnTo>
                  <a:lnTo>
                    <a:pt x="316" y="299"/>
                  </a:lnTo>
                  <a:lnTo>
                    <a:pt x="493" y="299"/>
                  </a:lnTo>
                  <a:lnTo>
                    <a:pt x="493" y="299"/>
                  </a:lnTo>
                  <a:cubicBezTo>
                    <a:pt x="543" y="299"/>
                    <a:pt x="585" y="341"/>
                    <a:pt x="585" y="391"/>
                  </a:cubicBezTo>
                  <a:cubicBezTo>
                    <a:pt x="585" y="441"/>
                    <a:pt x="543" y="482"/>
                    <a:pt x="493" y="482"/>
                  </a:cubicBezTo>
                  <a:close/>
                  <a:moveTo>
                    <a:pt x="24" y="391"/>
                  </a:moveTo>
                  <a:lnTo>
                    <a:pt x="24" y="391"/>
                  </a:lnTo>
                  <a:lnTo>
                    <a:pt x="24" y="391"/>
                  </a:lnTo>
                  <a:lnTo>
                    <a:pt x="24" y="391"/>
                  </a:lnTo>
                  <a:cubicBezTo>
                    <a:pt x="24" y="366"/>
                    <a:pt x="34" y="343"/>
                    <a:pt x="51" y="326"/>
                  </a:cubicBezTo>
                  <a:lnTo>
                    <a:pt x="51" y="326"/>
                  </a:lnTo>
                  <a:lnTo>
                    <a:pt x="52" y="325"/>
                  </a:lnTo>
                  <a:lnTo>
                    <a:pt x="52" y="325"/>
                  </a:lnTo>
                  <a:cubicBezTo>
                    <a:pt x="69" y="310"/>
                    <a:pt x="92" y="299"/>
                    <a:pt x="115" y="299"/>
                  </a:cubicBezTo>
                  <a:lnTo>
                    <a:pt x="115" y="299"/>
                  </a:lnTo>
                  <a:lnTo>
                    <a:pt x="294" y="299"/>
                  </a:lnTo>
                  <a:lnTo>
                    <a:pt x="294" y="482"/>
                  </a:lnTo>
                  <a:lnTo>
                    <a:pt x="115" y="482"/>
                  </a:lnTo>
                  <a:lnTo>
                    <a:pt x="115" y="482"/>
                  </a:lnTo>
                  <a:cubicBezTo>
                    <a:pt x="65" y="482"/>
                    <a:pt x="24" y="441"/>
                    <a:pt x="24" y="391"/>
                  </a:cubicBezTo>
                  <a:close/>
                  <a:moveTo>
                    <a:pt x="176" y="202"/>
                  </a:moveTo>
                  <a:lnTo>
                    <a:pt x="176" y="202"/>
                  </a:lnTo>
                  <a:lnTo>
                    <a:pt x="176" y="202"/>
                  </a:lnTo>
                  <a:lnTo>
                    <a:pt x="248" y="276"/>
                  </a:lnTo>
                  <a:lnTo>
                    <a:pt x="115" y="276"/>
                  </a:lnTo>
                  <a:lnTo>
                    <a:pt x="115" y="276"/>
                  </a:lnTo>
                  <a:cubicBezTo>
                    <a:pt x="111" y="276"/>
                    <a:pt x="105" y="276"/>
                    <a:pt x="101" y="277"/>
                  </a:cubicBezTo>
                  <a:lnTo>
                    <a:pt x="101" y="277"/>
                  </a:lnTo>
                  <a:lnTo>
                    <a:pt x="176" y="202"/>
                  </a:lnTo>
                  <a:close/>
                  <a:moveTo>
                    <a:pt x="317" y="61"/>
                  </a:moveTo>
                  <a:lnTo>
                    <a:pt x="317" y="61"/>
                  </a:lnTo>
                  <a:lnTo>
                    <a:pt x="317" y="61"/>
                  </a:lnTo>
                  <a:lnTo>
                    <a:pt x="317" y="61"/>
                  </a:lnTo>
                  <a:cubicBezTo>
                    <a:pt x="354" y="25"/>
                    <a:pt x="411" y="25"/>
                    <a:pt x="448" y="61"/>
                  </a:cubicBezTo>
                  <a:cubicBezTo>
                    <a:pt x="465" y="78"/>
                    <a:pt x="474" y="100"/>
                    <a:pt x="474" y="126"/>
                  </a:cubicBezTo>
                  <a:cubicBezTo>
                    <a:pt x="474" y="150"/>
                    <a:pt x="465" y="174"/>
                    <a:pt x="448" y="190"/>
                  </a:cubicBezTo>
                  <a:lnTo>
                    <a:pt x="448" y="190"/>
                  </a:lnTo>
                  <a:lnTo>
                    <a:pt x="362" y="276"/>
                  </a:lnTo>
                  <a:lnTo>
                    <a:pt x="282" y="276"/>
                  </a:lnTo>
                  <a:lnTo>
                    <a:pt x="192" y="186"/>
                  </a:lnTo>
                  <a:lnTo>
                    <a:pt x="317" y="61"/>
                  </a:lnTo>
                  <a:close/>
                  <a:moveTo>
                    <a:pt x="493" y="276"/>
                  </a:moveTo>
                  <a:lnTo>
                    <a:pt x="493" y="276"/>
                  </a:lnTo>
                  <a:lnTo>
                    <a:pt x="493" y="276"/>
                  </a:lnTo>
                  <a:lnTo>
                    <a:pt x="394" y="276"/>
                  </a:lnTo>
                  <a:lnTo>
                    <a:pt x="463" y="207"/>
                  </a:lnTo>
                  <a:lnTo>
                    <a:pt x="463" y="207"/>
                  </a:lnTo>
                  <a:cubicBezTo>
                    <a:pt x="485" y="185"/>
                    <a:pt x="497" y="157"/>
                    <a:pt x="497" y="126"/>
                  </a:cubicBezTo>
                  <a:cubicBezTo>
                    <a:pt x="497" y="95"/>
                    <a:pt x="485" y="65"/>
                    <a:pt x="463" y="45"/>
                  </a:cubicBezTo>
                  <a:cubicBezTo>
                    <a:pt x="420" y="0"/>
                    <a:pt x="347" y="0"/>
                    <a:pt x="302" y="45"/>
                  </a:cubicBezTo>
                  <a:lnTo>
                    <a:pt x="302" y="45"/>
                  </a:lnTo>
                  <a:lnTo>
                    <a:pt x="35" y="308"/>
                  </a:lnTo>
                  <a:lnTo>
                    <a:pt x="35" y="308"/>
                  </a:lnTo>
                  <a:cubicBezTo>
                    <a:pt x="35" y="308"/>
                    <a:pt x="34" y="310"/>
                    <a:pt x="34" y="311"/>
                  </a:cubicBezTo>
                  <a:lnTo>
                    <a:pt x="34" y="311"/>
                  </a:lnTo>
                  <a:lnTo>
                    <a:pt x="34" y="311"/>
                  </a:lnTo>
                  <a:lnTo>
                    <a:pt x="34" y="311"/>
                  </a:lnTo>
                  <a:lnTo>
                    <a:pt x="34" y="311"/>
                  </a:lnTo>
                  <a:cubicBezTo>
                    <a:pt x="13" y="332"/>
                    <a:pt x="0" y="360"/>
                    <a:pt x="0" y="391"/>
                  </a:cubicBezTo>
                  <a:cubicBezTo>
                    <a:pt x="0" y="454"/>
                    <a:pt x="52" y="506"/>
                    <a:pt x="115" y="506"/>
                  </a:cubicBezTo>
                  <a:lnTo>
                    <a:pt x="115" y="506"/>
                  </a:lnTo>
                  <a:lnTo>
                    <a:pt x="493" y="506"/>
                  </a:lnTo>
                  <a:lnTo>
                    <a:pt x="493" y="506"/>
                  </a:lnTo>
                  <a:cubicBezTo>
                    <a:pt x="557" y="506"/>
                    <a:pt x="608" y="454"/>
                    <a:pt x="608" y="391"/>
                  </a:cubicBezTo>
                  <a:cubicBezTo>
                    <a:pt x="608" y="328"/>
                    <a:pt x="557" y="276"/>
                    <a:pt x="493" y="276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a-DK"/>
            </a:p>
          </p:txBody>
        </p:sp>
        <p:sp>
          <p:nvSpPr>
            <p:cNvPr id="58" name="Freeform 1214">
              <a:extLst>
                <a:ext uri="{FF2B5EF4-FFF2-40B4-BE49-F238E27FC236}">
                  <a16:creationId xmlns:a16="http://schemas.microsoft.com/office/drawing/2014/main" id="{6752678C-D9D2-024F-87FA-0EFF241229A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512175" y="3803650"/>
              <a:ext cx="80963" cy="26988"/>
            </a:xfrm>
            <a:custGeom>
              <a:avLst/>
              <a:gdLst>
                <a:gd name="T0" fmla="*/ 160 w 224"/>
                <a:gd name="T1" fmla="*/ 0 h 77"/>
                <a:gd name="T2" fmla="*/ 160 w 224"/>
                <a:gd name="T3" fmla="*/ 0 h 77"/>
                <a:gd name="T4" fmla="*/ 160 w 224"/>
                <a:gd name="T5" fmla="*/ 0 h 77"/>
                <a:gd name="T6" fmla="*/ 11 w 224"/>
                <a:gd name="T7" fmla="*/ 0 h 77"/>
                <a:gd name="T8" fmla="*/ 11 w 224"/>
                <a:gd name="T9" fmla="*/ 0 h 77"/>
                <a:gd name="T10" fmla="*/ 0 w 224"/>
                <a:gd name="T11" fmla="*/ 11 h 77"/>
                <a:gd name="T12" fmla="*/ 11 w 224"/>
                <a:gd name="T13" fmla="*/ 24 h 77"/>
                <a:gd name="T14" fmla="*/ 11 w 224"/>
                <a:gd name="T15" fmla="*/ 24 h 77"/>
                <a:gd name="T16" fmla="*/ 160 w 224"/>
                <a:gd name="T17" fmla="*/ 24 h 77"/>
                <a:gd name="T18" fmla="*/ 160 w 224"/>
                <a:gd name="T19" fmla="*/ 24 h 77"/>
                <a:gd name="T20" fmla="*/ 201 w 224"/>
                <a:gd name="T21" fmla="*/ 65 h 77"/>
                <a:gd name="T22" fmla="*/ 212 w 224"/>
                <a:gd name="T23" fmla="*/ 76 h 77"/>
                <a:gd name="T24" fmla="*/ 223 w 224"/>
                <a:gd name="T25" fmla="*/ 65 h 77"/>
                <a:gd name="T26" fmla="*/ 160 w 224"/>
                <a:gd name="T27" fmla="*/ 0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24" h="77">
                  <a:moveTo>
                    <a:pt x="160" y="0"/>
                  </a:moveTo>
                  <a:lnTo>
                    <a:pt x="160" y="0"/>
                  </a:lnTo>
                  <a:lnTo>
                    <a:pt x="160" y="0"/>
                  </a:lnTo>
                  <a:lnTo>
                    <a:pt x="11" y="0"/>
                  </a:lnTo>
                  <a:lnTo>
                    <a:pt x="11" y="0"/>
                  </a:lnTo>
                  <a:cubicBezTo>
                    <a:pt x="5" y="0"/>
                    <a:pt x="0" y="5"/>
                    <a:pt x="0" y="11"/>
                  </a:cubicBezTo>
                  <a:cubicBezTo>
                    <a:pt x="0" y="18"/>
                    <a:pt x="5" y="24"/>
                    <a:pt x="11" y="24"/>
                  </a:cubicBezTo>
                  <a:lnTo>
                    <a:pt x="11" y="24"/>
                  </a:lnTo>
                  <a:lnTo>
                    <a:pt x="160" y="24"/>
                  </a:lnTo>
                  <a:lnTo>
                    <a:pt x="160" y="24"/>
                  </a:lnTo>
                  <a:cubicBezTo>
                    <a:pt x="183" y="24"/>
                    <a:pt x="201" y="42"/>
                    <a:pt x="201" y="65"/>
                  </a:cubicBezTo>
                  <a:cubicBezTo>
                    <a:pt x="201" y="70"/>
                    <a:pt x="206" y="76"/>
                    <a:pt x="212" y="76"/>
                  </a:cubicBezTo>
                  <a:cubicBezTo>
                    <a:pt x="219" y="76"/>
                    <a:pt x="223" y="70"/>
                    <a:pt x="223" y="65"/>
                  </a:cubicBezTo>
                  <a:cubicBezTo>
                    <a:pt x="223" y="28"/>
                    <a:pt x="195" y="0"/>
                    <a:pt x="160" y="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a-DK"/>
            </a:p>
          </p:txBody>
        </p:sp>
        <p:sp>
          <p:nvSpPr>
            <p:cNvPr id="59" name="Freeform 1215">
              <a:extLst>
                <a:ext uri="{FF2B5EF4-FFF2-40B4-BE49-F238E27FC236}">
                  <a16:creationId xmlns:a16="http://schemas.microsoft.com/office/drawing/2014/main" id="{73D146C0-6953-0E41-9200-943E4A9A22A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472488" y="3705225"/>
              <a:ext cx="74612" cy="53975"/>
            </a:xfrm>
            <a:custGeom>
              <a:avLst/>
              <a:gdLst>
                <a:gd name="T0" fmla="*/ 5 w 207"/>
                <a:gd name="T1" fmla="*/ 148 h 151"/>
                <a:gd name="T2" fmla="*/ 5 w 207"/>
                <a:gd name="T3" fmla="*/ 148 h 151"/>
                <a:gd name="T4" fmla="*/ 5 w 207"/>
                <a:gd name="T5" fmla="*/ 148 h 151"/>
                <a:gd name="T6" fmla="*/ 5 w 207"/>
                <a:gd name="T7" fmla="*/ 148 h 151"/>
                <a:gd name="T8" fmla="*/ 13 w 207"/>
                <a:gd name="T9" fmla="*/ 150 h 151"/>
                <a:gd name="T10" fmla="*/ 20 w 207"/>
                <a:gd name="T11" fmla="*/ 148 h 151"/>
                <a:gd name="T12" fmla="*/ 20 w 207"/>
                <a:gd name="T13" fmla="*/ 148 h 151"/>
                <a:gd name="T14" fmla="*/ 126 w 207"/>
                <a:gd name="T15" fmla="*/ 42 h 151"/>
                <a:gd name="T16" fmla="*/ 126 w 207"/>
                <a:gd name="T17" fmla="*/ 42 h 151"/>
                <a:gd name="T18" fmla="*/ 183 w 207"/>
                <a:gd name="T19" fmla="*/ 42 h 151"/>
                <a:gd name="T20" fmla="*/ 200 w 207"/>
                <a:gd name="T21" fmla="*/ 42 h 151"/>
                <a:gd name="T22" fmla="*/ 200 w 207"/>
                <a:gd name="T23" fmla="*/ 26 h 151"/>
                <a:gd name="T24" fmla="*/ 109 w 207"/>
                <a:gd name="T25" fmla="*/ 26 h 151"/>
                <a:gd name="T26" fmla="*/ 109 w 207"/>
                <a:gd name="T27" fmla="*/ 26 h 151"/>
                <a:gd name="T28" fmla="*/ 5 w 207"/>
                <a:gd name="T29" fmla="*/ 131 h 151"/>
                <a:gd name="T30" fmla="*/ 5 w 207"/>
                <a:gd name="T31" fmla="*/ 131 h 151"/>
                <a:gd name="T32" fmla="*/ 5 w 207"/>
                <a:gd name="T33" fmla="*/ 148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07" h="151">
                  <a:moveTo>
                    <a:pt x="5" y="148"/>
                  </a:moveTo>
                  <a:lnTo>
                    <a:pt x="5" y="148"/>
                  </a:lnTo>
                  <a:lnTo>
                    <a:pt x="5" y="148"/>
                  </a:lnTo>
                  <a:lnTo>
                    <a:pt x="5" y="148"/>
                  </a:lnTo>
                  <a:cubicBezTo>
                    <a:pt x="6" y="149"/>
                    <a:pt x="9" y="150"/>
                    <a:pt x="13" y="150"/>
                  </a:cubicBezTo>
                  <a:cubicBezTo>
                    <a:pt x="16" y="150"/>
                    <a:pt x="19" y="149"/>
                    <a:pt x="20" y="148"/>
                  </a:cubicBezTo>
                  <a:lnTo>
                    <a:pt x="20" y="148"/>
                  </a:lnTo>
                  <a:lnTo>
                    <a:pt x="126" y="42"/>
                  </a:lnTo>
                  <a:lnTo>
                    <a:pt x="126" y="42"/>
                  </a:lnTo>
                  <a:cubicBezTo>
                    <a:pt x="142" y="27"/>
                    <a:pt x="168" y="27"/>
                    <a:pt x="183" y="42"/>
                  </a:cubicBezTo>
                  <a:cubicBezTo>
                    <a:pt x="189" y="46"/>
                    <a:pt x="196" y="46"/>
                    <a:pt x="200" y="42"/>
                  </a:cubicBezTo>
                  <a:cubicBezTo>
                    <a:pt x="206" y="38"/>
                    <a:pt x="206" y="31"/>
                    <a:pt x="200" y="26"/>
                  </a:cubicBezTo>
                  <a:cubicBezTo>
                    <a:pt x="174" y="0"/>
                    <a:pt x="134" y="0"/>
                    <a:pt x="109" y="26"/>
                  </a:cubicBezTo>
                  <a:lnTo>
                    <a:pt x="109" y="26"/>
                  </a:lnTo>
                  <a:lnTo>
                    <a:pt x="5" y="131"/>
                  </a:lnTo>
                  <a:lnTo>
                    <a:pt x="5" y="131"/>
                  </a:lnTo>
                  <a:cubicBezTo>
                    <a:pt x="0" y="135"/>
                    <a:pt x="0" y="142"/>
                    <a:pt x="5" y="148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a-DK"/>
            </a:p>
          </p:txBody>
        </p:sp>
      </p:grpSp>
      <p:cxnSp>
        <p:nvCxnSpPr>
          <p:cNvPr id="49" name="Lige forbindelse 48"/>
          <p:cNvCxnSpPr/>
          <p:nvPr/>
        </p:nvCxnSpPr>
        <p:spPr>
          <a:xfrm flipH="1">
            <a:off x="5545106" y="2898566"/>
            <a:ext cx="17052" cy="2915621"/>
          </a:xfrm>
          <a:prstGeom prst="line">
            <a:avLst/>
          </a:prstGeom>
          <a:ln w="254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Lige forbindelse 49"/>
          <p:cNvCxnSpPr/>
          <p:nvPr/>
        </p:nvCxnSpPr>
        <p:spPr>
          <a:xfrm flipH="1">
            <a:off x="8581633" y="2940744"/>
            <a:ext cx="17052" cy="2915621"/>
          </a:xfrm>
          <a:prstGeom prst="line">
            <a:avLst/>
          </a:prstGeom>
          <a:ln w="254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Lige forbindelse 8"/>
          <p:cNvCxnSpPr/>
          <p:nvPr/>
        </p:nvCxnSpPr>
        <p:spPr>
          <a:xfrm>
            <a:off x="1737360" y="3932706"/>
            <a:ext cx="0" cy="755986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Ellipse 46"/>
          <p:cNvSpPr/>
          <p:nvPr/>
        </p:nvSpPr>
        <p:spPr>
          <a:xfrm>
            <a:off x="4981991" y="2297644"/>
            <a:ext cx="1105652" cy="3785588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48" name="Tekstfelt 47">
            <a:extLst>
              <a:ext uri="{FF2B5EF4-FFF2-40B4-BE49-F238E27FC236}">
                <a16:creationId xmlns:a16="http://schemas.microsoft.com/office/drawing/2014/main" id="{D6EE9791-A9AA-1146-8E26-1F9E13EB5542}"/>
              </a:ext>
            </a:extLst>
          </p:cNvPr>
          <p:cNvSpPr txBox="1"/>
          <p:nvPr/>
        </p:nvSpPr>
        <p:spPr>
          <a:xfrm>
            <a:off x="10149840" y="4142475"/>
            <a:ext cx="20421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2400" dirty="0"/>
              <a:t>Death</a:t>
            </a:r>
          </a:p>
        </p:txBody>
      </p:sp>
    </p:spTree>
    <p:extLst>
      <p:ext uri="{BB962C8B-B14F-4D97-AF65-F5344CB8AC3E}">
        <p14:creationId xmlns:p14="http://schemas.microsoft.com/office/powerpoint/2010/main" val="4360156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45450" y="6219798"/>
            <a:ext cx="519205" cy="519205"/>
          </a:xfrm>
          <a:prstGeom prst="rect">
            <a:avLst/>
          </a:prstGeom>
          <a:effectLst>
            <a:outerShdw blurRad="63500" sx="88000" sy="88000" algn="ctr" rotWithShape="0">
              <a:prstClr val="black">
                <a:alpha val="40000"/>
              </a:prstClr>
            </a:outerShdw>
          </a:effectLst>
        </p:spPr>
      </p:pic>
      <p:sp>
        <p:nvSpPr>
          <p:cNvPr id="5" name="Rectangle 1">
            <a:extLst>
              <a:ext uri="{FF2B5EF4-FFF2-40B4-BE49-F238E27FC236}">
                <a16:creationId xmlns:a16="http://schemas.microsoft.com/office/drawing/2014/main" id="{C3813F05-8EA6-C249-A9A5-BF0DFCBDAAED}"/>
              </a:ext>
            </a:extLst>
          </p:cNvPr>
          <p:cNvSpPr/>
          <p:nvPr/>
        </p:nvSpPr>
        <p:spPr>
          <a:xfrm rot="10800000">
            <a:off x="1" y="-1"/>
            <a:ext cx="12192000" cy="2244436"/>
          </a:xfrm>
          <a:custGeom>
            <a:avLst/>
            <a:gdLst>
              <a:gd name="connsiteX0" fmla="*/ 0 w 12192000"/>
              <a:gd name="connsiteY0" fmla="*/ 0 h 1803400"/>
              <a:gd name="connsiteX1" fmla="*/ 12192000 w 12192000"/>
              <a:gd name="connsiteY1" fmla="*/ 0 h 1803400"/>
              <a:gd name="connsiteX2" fmla="*/ 12192000 w 12192000"/>
              <a:gd name="connsiteY2" fmla="*/ 1803400 h 1803400"/>
              <a:gd name="connsiteX3" fmla="*/ 0 w 12192000"/>
              <a:gd name="connsiteY3" fmla="*/ 1803400 h 1803400"/>
              <a:gd name="connsiteX4" fmla="*/ 0 w 12192000"/>
              <a:gd name="connsiteY4" fmla="*/ 0 h 1803400"/>
              <a:gd name="connsiteX0" fmla="*/ 0 w 12192000"/>
              <a:gd name="connsiteY0" fmla="*/ 615142 h 1803400"/>
              <a:gd name="connsiteX1" fmla="*/ 12192000 w 12192000"/>
              <a:gd name="connsiteY1" fmla="*/ 0 h 1803400"/>
              <a:gd name="connsiteX2" fmla="*/ 12192000 w 12192000"/>
              <a:gd name="connsiteY2" fmla="*/ 1803400 h 1803400"/>
              <a:gd name="connsiteX3" fmla="*/ 0 w 12192000"/>
              <a:gd name="connsiteY3" fmla="*/ 1803400 h 1803400"/>
              <a:gd name="connsiteX4" fmla="*/ 0 w 12192000"/>
              <a:gd name="connsiteY4" fmla="*/ 615142 h 1803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1803400">
                <a:moveTo>
                  <a:pt x="0" y="615142"/>
                </a:moveTo>
                <a:lnTo>
                  <a:pt x="12192000" y="0"/>
                </a:lnTo>
                <a:lnTo>
                  <a:pt x="12192000" y="1803400"/>
                </a:lnTo>
                <a:lnTo>
                  <a:pt x="0" y="1803400"/>
                </a:lnTo>
                <a:lnTo>
                  <a:pt x="0" y="615142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80332590-1583-384F-A9C3-2436667A0AA1}"/>
              </a:ext>
            </a:extLst>
          </p:cNvPr>
          <p:cNvSpPr txBox="1">
            <a:spLocks/>
          </p:cNvSpPr>
          <p:nvPr/>
        </p:nvSpPr>
        <p:spPr>
          <a:xfrm>
            <a:off x="734363" y="673863"/>
            <a:ext cx="9210034" cy="48635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da-DK"/>
            </a:defPPr>
            <a:lvl1pPr marL="0" indent="0" algn="ctr" defTabSz="914400" rtl="0" eaLnBrk="1" latinLnBrk="0" hangingPunct="1">
              <a:buNone/>
              <a:defRPr sz="3200" kern="1200" baseline="0">
                <a:solidFill>
                  <a:schemeClr val="tx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defRPr>
            </a:lvl1pPr>
            <a:lvl2pPr marL="457200" algn="l" defTabSz="914400" rtl="0" eaLnBrk="1" latinLnBrk="0" hangingPunct="1">
              <a:defRPr sz="3200" kern="1200">
                <a:solidFill>
                  <a:schemeClr val="tx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defRPr>
            </a:lvl2pPr>
            <a:lvl3pPr marL="914400" algn="l" defTabSz="914400" rtl="0" eaLnBrk="1" latinLnBrk="0" hangingPunct="1">
              <a:defRPr sz="3200" kern="1200">
                <a:solidFill>
                  <a:schemeClr val="tx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defRPr>
            </a:lvl3pPr>
            <a:lvl4pPr marL="1371600" algn="l" defTabSz="914400" rtl="0" eaLnBrk="1" latinLnBrk="0" hangingPunct="1">
              <a:defRPr sz="3200" kern="1200">
                <a:solidFill>
                  <a:schemeClr val="tx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defRPr>
            </a:lvl4pPr>
            <a:lvl5pPr marL="1828800" algn="l" defTabSz="914400" rtl="0" eaLnBrk="1" latinLnBrk="0" hangingPunct="1">
              <a:defRPr sz="3200" kern="1200">
                <a:solidFill>
                  <a:schemeClr val="tx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3600" dirty="0">
                <a:solidFill>
                  <a:schemeClr val="accent6"/>
                </a:solidFill>
                <a:latin typeface="FoundrySans-Normal" charset="0"/>
                <a:ea typeface="FoundrySans-Normal" charset="0"/>
                <a:cs typeface="FoundrySans-Normal" charset="0"/>
              </a:rPr>
              <a:t>Immortal time bias – Example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FCB37BEE-8945-9E4F-ADFB-330E7D1BB6D3}"/>
              </a:ext>
            </a:extLst>
          </p:cNvPr>
          <p:cNvSpPr txBox="1">
            <a:spLocks/>
          </p:cNvSpPr>
          <p:nvPr/>
        </p:nvSpPr>
        <p:spPr>
          <a:xfrm>
            <a:off x="752559" y="1160218"/>
            <a:ext cx="9191838" cy="26936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da-DK"/>
            </a:defPPr>
            <a:lvl1pPr marL="0" indent="0" algn="r" defTabSz="914400" rtl="0" eaLnBrk="1" latinLnBrk="0" hangingPunct="1">
              <a:buNone/>
              <a:defRPr sz="1200" kern="1200" baseline="0">
                <a:solidFill>
                  <a:schemeClr val="tx1">
                    <a:tint val="75000"/>
                  </a:schemeClr>
                </a:solidFill>
                <a:latin typeface="Source Sans Pro Light" panose="020B0403030403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Source Sans Pro Light" panose="020B0403030403020204" pitchFamily="34" charset="0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Source Sans Pro Light" panose="020B0403030403020204" pitchFamily="34" charset="0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Source Sans Pro Light" panose="020B0403030403020204" pitchFamily="34" charset="0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Source Sans Pro Light" panose="020B0403030403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sz="1400" dirty="0">
              <a:solidFill>
                <a:srgbClr val="FF0000"/>
              </a:solidFill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  <p:sp>
        <p:nvSpPr>
          <p:cNvPr id="3" name="Tekstfelt 2"/>
          <p:cNvSpPr txBox="1"/>
          <p:nvPr/>
        </p:nvSpPr>
        <p:spPr>
          <a:xfrm>
            <a:off x="8519160" y="6096000"/>
            <a:ext cx="24079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b="1" i="1" dirty="0" err="1"/>
              <a:t>Suissa</a:t>
            </a:r>
            <a:r>
              <a:rPr lang="da-DK" b="1" i="1" dirty="0"/>
              <a:t> &amp; </a:t>
            </a:r>
            <a:r>
              <a:rPr lang="da-DK" b="1" i="1" dirty="0" err="1"/>
              <a:t>Azoulay</a:t>
            </a:r>
            <a:r>
              <a:rPr lang="da-DK" b="1" i="1" dirty="0"/>
              <a:t>, 2012</a:t>
            </a:r>
          </a:p>
        </p:txBody>
      </p:sp>
      <p:pic>
        <p:nvPicPr>
          <p:cNvPr id="4" name="Billed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98937" y="1294898"/>
            <a:ext cx="6532831" cy="4823070"/>
          </a:xfrm>
          <a:prstGeom prst="rect">
            <a:avLst/>
          </a:prstGeom>
        </p:spPr>
      </p:pic>
      <p:sp>
        <p:nvSpPr>
          <p:cNvPr id="2" name="Ellipse 1"/>
          <p:cNvSpPr/>
          <p:nvPr/>
        </p:nvSpPr>
        <p:spPr>
          <a:xfrm>
            <a:off x="6772274" y="2379116"/>
            <a:ext cx="734763" cy="770939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68B94DAC-67D0-D842-AFF4-D51F6F2E4176}"/>
              </a:ext>
            </a:extLst>
          </p:cNvPr>
          <p:cNvSpPr/>
          <p:nvPr/>
        </p:nvSpPr>
        <p:spPr>
          <a:xfrm>
            <a:off x="2090438" y="2730791"/>
            <a:ext cx="1630112" cy="1097509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7207A452-9717-3348-935A-EC75563AD780}"/>
              </a:ext>
            </a:extLst>
          </p:cNvPr>
          <p:cNvSpPr/>
          <p:nvPr/>
        </p:nvSpPr>
        <p:spPr>
          <a:xfrm>
            <a:off x="8429625" y="5857875"/>
            <a:ext cx="924967" cy="881128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5237080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9" grpId="0" animBg="1"/>
      <p:bldP spid="10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45450" y="6219798"/>
            <a:ext cx="519205" cy="519205"/>
          </a:xfrm>
          <a:prstGeom prst="rect">
            <a:avLst/>
          </a:prstGeom>
          <a:effectLst>
            <a:outerShdw blurRad="63500" sx="88000" sy="88000" algn="ctr" rotWithShape="0">
              <a:prstClr val="black">
                <a:alpha val="40000"/>
              </a:prstClr>
            </a:outerShdw>
          </a:effectLst>
        </p:spPr>
      </p:pic>
      <p:sp>
        <p:nvSpPr>
          <p:cNvPr id="5" name="Rectangle 1">
            <a:extLst>
              <a:ext uri="{FF2B5EF4-FFF2-40B4-BE49-F238E27FC236}">
                <a16:creationId xmlns:a16="http://schemas.microsoft.com/office/drawing/2014/main" id="{C3813F05-8EA6-C249-A9A5-BF0DFCBDAAED}"/>
              </a:ext>
            </a:extLst>
          </p:cNvPr>
          <p:cNvSpPr/>
          <p:nvPr/>
        </p:nvSpPr>
        <p:spPr>
          <a:xfrm rot="10800000">
            <a:off x="1" y="-1"/>
            <a:ext cx="12192000" cy="2244436"/>
          </a:xfrm>
          <a:custGeom>
            <a:avLst/>
            <a:gdLst>
              <a:gd name="connsiteX0" fmla="*/ 0 w 12192000"/>
              <a:gd name="connsiteY0" fmla="*/ 0 h 1803400"/>
              <a:gd name="connsiteX1" fmla="*/ 12192000 w 12192000"/>
              <a:gd name="connsiteY1" fmla="*/ 0 h 1803400"/>
              <a:gd name="connsiteX2" fmla="*/ 12192000 w 12192000"/>
              <a:gd name="connsiteY2" fmla="*/ 1803400 h 1803400"/>
              <a:gd name="connsiteX3" fmla="*/ 0 w 12192000"/>
              <a:gd name="connsiteY3" fmla="*/ 1803400 h 1803400"/>
              <a:gd name="connsiteX4" fmla="*/ 0 w 12192000"/>
              <a:gd name="connsiteY4" fmla="*/ 0 h 1803400"/>
              <a:gd name="connsiteX0" fmla="*/ 0 w 12192000"/>
              <a:gd name="connsiteY0" fmla="*/ 615142 h 1803400"/>
              <a:gd name="connsiteX1" fmla="*/ 12192000 w 12192000"/>
              <a:gd name="connsiteY1" fmla="*/ 0 h 1803400"/>
              <a:gd name="connsiteX2" fmla="*/ 12192000 w 12192000"/>
              <a:gd name="connsiteY2" fmla="*/ 1803400 h 1803400"/>
              <a:gd name="connsiteX3" fmla="*/ 0 w 12192000"/>
              <a:gd name="connsiteY3" fmla="*/ 1803400 h 1803400"/>
              <a:gd name="connsiteX4" fmla="*/ 0 w 12192000"/>
              <a:gd name="connsiteY4" fmla="*/ 615142 h 1803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1803400">
                <a:moveTo>
                  <a:pt x="0" y="615142"/>
                </a:moveTo>
                <a:lnTo>
                  <a:pt x="12192000" y="0"/>
                </a:lnTo>
                <a:lnTo>
                  <a:pt x="12192000" y="1803400"/>
                </a:lnTo>
                <a:lnTo>
                  <a:pt x="0" y="1803400"/>
                </a:lnTo>
                <a:lnTo>
                  <a:pt x="0" y="615142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80332590-1583-384F-A9C3-2436667A0AA1}"/>
              </a:ext>
            </a:extLst>
          </p:cNvPr>
          <p:cNvSpPr txBox="1">
            <a:spLocks/>
          </p:cNvSpPr>
          <p:nvPr/>
        </p:nvSpPr>
        <p:spPr>
          <a:xfrm>
            <a:off x="734363" y="673863"/>
            <a:ext cx="9210034" cy="48635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da-DK"/>
            </a:defPPr>
            <a:lvl1pPr marL="0" indent="0" algn="ctr" defTabSz="914400" rtl="0" eaLnBrk="1" latinLnBrk="0" hangingPunct="1">
              <a:buNone/>
              <a:defRPr sz="3200" kern="1200" baseline="0">
                <a:solidFill>
                  <a:schemeClr val="tx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defRPr>
            </a:lvl1pPr>
            <a:lvl2pPr marL="457200" algn="l" defTabSz="914400" rtl="0" eaLnBrk="1" latinLnBrk="0" hangingPunct="1">
              <a:defRPr sz="3200" kern="1200">
                <a:solidFill>
                  <a:schemeClr val="tx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defRPr>
            </a:lvl2pPr>
            <a:lvl3pPr marL="914400" algn="l" defTabSz="914400" rtl="0" eaLnBrk="1" latinLnBrk="0" hangingPunct="1">
              <a:defRPr sz="3200" kern="1200">
                <a:solidFill>
                  <a:schemeClr val="tx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defRPr>
            </a:lvl3pPr>
            <a:lvl4pPr marL="1371600" algn="l" defTabSz="914400" rtl="0" eaLnBrk="1" latinLnBrk="0" hangingPunct="1">
              <a:defRPr sz="3200" kern="1200">
                <a:solidFill>
                  <a:schemeClr val="tx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defRPr>
            </a:lvl4pPr>
            <a:lvl5pPr marL="1828800" algn="l" defTabSz="914400" rtl="0" eaLnBrk="1" latinLnBrk="0" hangingPunct="1">
              <a:defRPr sz="3200" kern="1200">
                <a:solidFill>
                  <a:schemeClr val="tx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3600" dirty="0">
                <a:solidFill>
                  <a:schemeClr val="accent6"/>
                </a:solidFill>
                <a:latin typeface="FoundrySans-Normal" charset="0"/>
                <a:ea typeface="FoundrySans-Normal" charset="0"/>
                <a:cs typeface="FoundrySans-Normal" charset="0"/>
              </a:rPr>
              <a:t>Other types of exposures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FCB37BEE-8945-9E4F-ADFB-330E7D1BB6D3}"/>
              </a:ext>
            </a:extLst>
          </p:cNvPr>
          <p:cNvSpPr txBox="1">
            <a:spLocks/>
          </p:cNvSpPr>
          <p:nvPr/>
        </p:nvSpPr>
        <p:spPr>
          <a:xfrm>
            <a:off x="752559" y="1160218"/>
            <a:ext cx="9191838" cy="26936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da-DK"/>
            </a:defPPr>
            <a:lvl1pPr marL="0" indent="0" algn="r" defTabSz="914400" rtl="0" eaLnBrk="1" latinLnBrk="0" hangingPunct="1">
              <a:buNone/>
              <a:defRPr sz="1200" kern="1200" baseline="0">
                <a:solidFill>
                  <a:schemeClr val="tx1">
                    <a:tint val="75000"/>
                  </a:schemeClr>
                </a:solidFill>
                <a:latin typeface="Source Sans Pro Light" panose="020B0403030403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Source Sans Pro Light" panose="020B0403030403020204" pitchFamily="34" charset="0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Source Sans Pro Light" panose="020B0403030403020204" pitchFamily="34" charset="0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Source Sans Pro Light" panose="020B0403030403020204" pitchFamily="34" charset="0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Source Sans Pro Light" panose="020B0403030403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sz="1400" dirty="0">
              <a:solidFill>
                <a:srgbClr val="FF0000"/>
              </a:solidFill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  <p:sp>
        <p:nvSpPr>
          <p:cNvPr id="9" name="Rectangle 28">
            <a:extLst>
              <a:ext uri="{FF2B5EF4-FFF2-40B4-BE49-F238E27FC236}">
                <a16:creationId xmlns:a16="http://schemas.microsoft.com/office/drawing/2014/main" id="{1A319AB5-2248-034D-A753-E5345A740589}"/>
              </a:ext>
            </a:extLst>
          </p:cNvPr>
          <p:cNvSpPr/>
          <p:nvPr/>
        </p:nvSpPr>
        <p:spPr>
          <a:xfrm>
            <a:off x="1999774" y="2730791"/>
            <a:ext cx="7307826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lvl="1" indent="-285750">
              <a:lnSpc>
                <a:spcPct val="150000"/>
              </a:lnSpc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6"/>
                </a:solidFill>
                <a:latin typeface="FoundrySans-Normal" charset="0"/>
                <a:ea typeface="FoundrySans-Normal" charset="0"/>
                <a:cs typeface="FoundrySans-Normal" charset="0"/>
              </a:rPr>
              <a:t>Cancer diagnosis</a:t>
            </a:r>
          </a:p>
          <a:p>
            <a:pPr marL="742950" lvl="1" indent="-285750">
              <a:lnSpc>
                <a:spcPct val="150000"/>
              </a:lnSpc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6"/>
                </a:solidFill>
                <a:latin typeface="FoundrySans-Normal" charset="0"/>
                <a:ea typeface="FoundrySans-Normal" charset="0"/>
                <a:cs typeface="FoundrySans-Normal" charset="0"/>
              </a:rPr>
              <a:t>Diabetes</a:t>
            </a:r>
          </a:p>
          <a:p>
            <a:pPr marL="742950" lvl="1" indent="-285750">
              <a:lnSpc>
                <a:spcPct val="150000"/>
              </a:lnSpc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6"/>
                </a:solidFill>
                <a:latin typeface="FoundrySans-Normal" charset="0"/>
                <a:ea typeface="FoundrySans-Normal" charset="0"/>
                <a:cs typeface="FoundrySans-Normal" charset="0"/>
              </a:rPr>
              <a:t>Surgical procedure</a:t>
            </a:r>
          </a:p>
          <a:p>
            <a:pPr marL="742950" lvl="1" indent="-285750">
              <a:lnSpc>
                <a:spcPct val="150000"/>
              </a:lnSpc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6"/>
                </a:solidFill>
                <a:latin typeface="FoundrySans-Normal" charset="0"/>
                <a:ea typeface="FoundrySans-Normal" charset="0"/>
                <a:cs typeface="FoundrySans-Normal" charset="0"/>
              </a:rPr>
              <a:t>Traffic noise</a:t>
            </a:r>
          </a:p>
          <a:p>
            <a:pPr marL="742950" lvl="1" indent="-285750">
              <a:lnSpc>
                <a:spcPct val="150000"/>
              </a:lnSpc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6"/>
                </a:solidFill>
                <a:latin typeface="FoundrySans-Normal" charset="0"/>
                <a:ea typeface="FoundrySans-Normal" charset="0"/>
                <a:cs typeface="FoundrySans-Normal" charset="0"/>
              </a:rPr>
              <a:t>Losing a child</a:t>
            </a:r>
          </a:p>
          <a:p>
            <a:pPr marL="742950" lvl="1" indent="-285750">
              <a:lnSpc>
                <a:spcPct val="150000"/>
              </a:lnSpc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6"/>
                </a:solidFill>
                <a:latin typeface="FoundrySans-Normal" charset="0"/>
                <a:ea typeface="FoundrySans-Normal" charset="0"/>
                <a:cs typeface="FoundrySans-Normal" charset="0"/>
              </a:rPr>
              <a:t>Etc.</a:t>
            </a:r>
          </a:p>
        </p:txBody>
      </p:sp>
    </p:spTree>
    <p:extLst>
      <p:ext uri="{BB962C8B-B14F-4D97-AF65-F5344CB8AC3E}">
        <p14:creationId xmlns:p14="http://schemas.microsoft.com/office/powerpoint/2010/main" val="8458943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45450" y="6219798"/>
            <a:ext cx="519205" cy="519205"/>
          </a:xfrm>
          <a:prstGeom prst="rect">
            <a:avLst/>
          </a:prstGeom>
          <a:effectLst>
            <a:outerShdw blurRad="63500" sx="88000" sy="88000" algn="ctr" rotWithShape="0">
              <a:prstClr val="black">
                <a:alpha val="40000"/>
              </a:prstClr>
            </a:outerShdw>
          </a:effectLst>
        </p:spPr>
      </p:pic>
      <p:sp>
        <p:nvSpPr>
          <p:cNvPr id="5" name="Rectangle 1">
            <a:extLst>
              <a:ext uri="{FF2B5EF4-FFF2-40B4-BE49-F238E27FC236}">
                <a16:creationId xmlns:a16="http://schemas.microsoft.com/office/drawing/2014/main" id="{C3813F05-8EA6-C249-A9A5-BF0DFCBDAAED}"/>
              </a:ext>
            </a:extLst>
          </p:cNvPr>
          <p:cNvSpPr/>
          <p:nvPr/>
        </p:nvSpPr>
        <p:spPr>
          <a:xfrm rot="10800000">
            <a:off x="1" y="-1"/>
            <a:ext cx="12192000" cy="2244436"/>
          </a:xfrm>
          <a:custGeom>
            <a:avLst/>
            <a:gdLst>
              <a:gd name="connsiteX0" fmla="*/ 0 w 12192000"/>
              <a:gd name="connsiteY0" fmla="*/ 0 h 1803400"/>
              <a:gd name="connsiteX1" fmla="*/ 12192000 w 12192000"/>
              <a:gd name="connsiteY1" fmla="*/ 0 h 1803400"/>
              <a:gd name="connsiteX2" fmla="*/ 12192000 w 12192000"/>
              <a:gd name="connsiteY2" fmla="*/ 1803400 h 1803400"/>
              <a:gd name="connsiteX3" fmla="*/ 0 w 12192000"/>
              <a:gd name="connsiteY3" fmla="*/ 1803400 h 1803400"/>
              <a:gd name="connsiteX4" fmla="*/ 0 w 12192000"/>
              <a:gd name="connsiteY4" fmla="*/ 0 h 1803400"/>
              <a:gd name="connsiteX0" fmla="*/ 0 w 12192000"/>
              <a:gd name="connsiteY0" fmla="*/ 615142 h 1803400"/>
              <a:gd name="connsiteX1" fmla="*/ 12192000 w 12192000"/>
              <a:gd name="connsiteY1" fmla="*/ 0 h 1803400"/>
              <a:gd name="connsiteX2" fmla="*/ 12192000 w 12192000"/>
              <a:gd name="connsiteY2" fmla="*/ 1803400 h 1803400"/>
              <a:gd name="connsiteX3" fmla="*/ 0 w 12192000"/>
              <a:gd name="connsiteY3" fmla="*/ 1803400 h 1803400"/>
              <a:gd name="connsiteX4" fmla="*/ 0 w 12192000"/>
              <a:gd name="connsiteY4" fmla="*/ 615142 h 1803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1803400">
                <a:moveTo>
                  <a:pt x="0" y="615142"/>
                </a:moveTo>
                <a:lnTo>
                  <a:pt x="12192000" y="0"/>
                </a:lnTo>
                <a:lnTo>
                  <a:pt x="12192000" y="1803400"/>
                </a:lnTo>
                <a:lnTo>
                  <a:pt x="0" y="1803400"/>
                </a:lnTo>
                <a:lnTo>
                  <a:pt x="0" y="615142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80332590-1583-384F-A9C3-2436667A0AA1}"/>
              </a:ext>
            </a:extLst>
          </p:cNvPr>
          <p:cNvSpPr txBox="1">
            <a:spLocks/>
          </p:cNvSpPr>
          <p:nvPr/>
        </p:nvSpPr>
        <p:spPr>
          <a:xfrm>
            <a:off x="734363" y="673863"/>
            <a:ext cx="9210034" cy="48635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da-DK"/>
            </a:defPPr>
            <a:lvl1pPr marL="0" indent="0" algn="ctr" defTabSz="914400" rtl="0" eaLnBrk="1" latinLnBrk="0" hangingPunct="1">
              <a:buNone/>
              <a:defRPr sz="3200" kern="1200" baseline="0">
                <a:solidFill>
                  <a:schemeClr val="tx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defRPr>
            </a:lvl1pPr>
            <a:lvl2pPr marL="457200" algn="l" defTabSz="914400" rtl="0" eaLnBrk="1" latinLnBrk="0" hangingPunct="1">
              <a:defRPr sz="3200" kern="1200">
                <a:solidFill>
                  <a:schemeClr val="tx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defRPr>
            </a:lvl2pPr>
            <a:lvl3pPr marL="914400" algn="l" defTabSz="914400" rtl="0" eaLnBrk="1" latinLnBrk="0" hangingPunct="1">
              <a:defRPr sz="3200" kern="1200">
                <a:solidFill>
                  <a:schemeClr val="tx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defRPr>
            </a:lvl3pPr>
            <a:lvl4pPr marL="1371600" algn="l" defTabSz="914400" rtl="0" eaLnBrk="1" latinLnBrk="0" hangingPunct="1">
              <a:defRPr sz="3200" kern="1200">
                <a:solidFill>
                  <a:schemeClr val="tx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defRPr>
            </a:lvl4pPr>
            <a:lvl5pPr marL="1828800" algn="l" defTabSz="914400" rtl="0" eaLnBrk="1" latinLnBrk="0" hangingPunct="1">
              <a:defRPr sz="3200" kern="1200">
                <a:solidFill>
                  <a:schemeClr val="tx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3600" dirty="0">
                <a:solidFill>
                  <a:schemeClr val="accent6"/>
                </a:solidFill>
                <a:latin typeface="FoundrySans-Normal" charset="0"/>
                <a:ea typeface="FoundrySans-Normal" charset="0"/>
                <a:cs typeface="FoundrySans-Normal" charset="0"/>
              </a:rPr>
              <a:t>Other issues when defining exposures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FCB37BEE-8945-9E4F-ADFB-330E7D1BB6D3}"/>
              </a:ext>
            </a:extLst>
          </p:cNvPr>
          <p:cNvSpPr txBox="1">
            <a:spLocks/>
          </p:cNvSpPr>
          <p:nvPr/>
        </p:nvSpPr>
        <p:spPr>
          <a:xfrm>
            <a:off x="752559" y="1160218"/>
            <a:ext cx="9191838" cy="26936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da-DK"/>
            </a:defPPr>
            <a:lvl1pPr marL="0" indent="0" algn="r" defTabSz="914400" rtl="0" eaLnBrk="1" latinLnBrk="0" hangingPunct="1">
              <a:buNone/>
              <a:defRPr sz="1200" kern="1200" baseline="0">
                <a:solidFill>
                  <a:schemeClr val="tx1">
                    <a:tint val="75000"/>
                  </a:schemeClr>
                </a:solidFill>
                <a:latin typeface="Source Sans Pro Light" panose="020B0403030403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Source Sans Pro Light" panose="020B0403030403020204" pitchFamily="34" charset="0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Source Sans Pro Light" panose="020B0403030403020204" pitchFamily="34" charset="0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Source Sans Pro Light" panose="020B0403030403020204" pitchFamily="34" charset="0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Source Sans Pro Light" panose="020B0403030403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sz="1400" dirty="0">
              <a:solidFill>
                <a:srgbClr val="FF0000"/>
              </a:solidFill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  <p:sp>
        <p:nvSpPr>
          <p:cNvPr id="9" name="Rectangle 28">
            <a:extLst>
              <a:ext uri="{FF2B5EF4-FFF2-40B4-BE49-F238E27FC236}">
                <a16:creationId xmlns:a16="http://schemas.microsoft.com/office/drawing/2014/main" id="{1A319AB5-2248-034D-A753-E5345A740589}"/>
              </a:ext>
            </a:extLst>
          </p:cNvPr>
          <p:cNvSpPr/>
          <p:nvPr/>
        </p:nvSpPr>
        <p:spPr>
          <a:xfrm>
            <a:off x="734363" y="2381896"/>
            <a:ext cx="7307826" cy="456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>
              <a:lnSpc>
                <a:spcPct val="150000"/>
              </a:lnSpc>
              <a:buClr>
                <a:schemeClr val="accent1"/>
              </a:buClr>
              <a:buSzPct val="100000"/>
            </a:pPr>
            <a:r>
              <a:rPr lang="en-US" b="1" dirty="0">
                <a:solidFill>
                  <a:schemeClr val="accent6"/>
                </a:solidFill>
                <a:latin typeface="FoundrySans-Normal" charset="0"/>
                <a:ea typeface="FoundrySans-Normal" charset="0"/>
                <a:cs typeface="FoundrySans-Normal" charset="0"/>
              </a:rPr>
              <a:t>Consider using a lag period?</a:t>
            </a:r>
          </a:p>
        </p:txBody>
      </p:sp>
      <p:pic>
        <p:nvPicPr>
          <p:cNvPr id="2" name="Billed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80678" y="2890337"/>
            <a:ext cx="4430645" cy="3444666"/>
          </a:xfrm>
          <a:prstGeom prst="rect">
            <a:avLst/>
          </a:prstGeom>
        </p:spPr>
      </p:pic>
      <p:sp>
        <p:nvSpPr>
          <p:cNvPr id="3" name="Tekstfelt 2"/>
          <p:cNvSpPr txBox="1"/>
          <p:nvPr/>
        </p:nvSpPr>
        <p:spPr>
          <a:xfrm>
            <a:off x="8918222" y="6092672"/>
            <a:ext cx="25061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200" dirty="0"/>
              <a:t>Pottegård &amp; Hallas, Pharmacoepidemiology and drug </a:t>
            </a:r>
            <a:r>
              <a:rPr lang="da-DK" sz="1200" dirty="0" err="1"/>
              <a:t>safety</a:t>
            </a:r>
            <a:r>
              <a:rPr lang="da-DK" sz="1200" dirty="0"/>
              <a:t>, 2017</a:t>
            </a:r>
          </a:p>
        </p:txBody>
      </p:sp>
      <p:sp>
        <p:nvSpPr>
          <p:cNvPr id="10" name="Ellipse 9"/>
          <p:cNvSpPr/>
          <p:nvPr/>
        </p:nvSpPr>
        <p:spPr>
          <a:xfrm>
            <a:off x="7205671" y="3243059"/>
            <a:ext cx="1105652" cy="2443920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803697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45450" y="6219798"/>
            <a:ext cx="519205" cy="519205"/>
          </a:xfrm>
          <a:prstGeom prst="rect">
            <a:avLst/>
          </a:prstGeom>
          <a:effectLst>
            <a:outerShdw blurRad="63500" sx="88000" sy="88000" algn="ctr" rotWithShape="0">
              <a:prstClr val="black">
                <a:alpha val="40000"/>
              </a:prstClr>
            </a:outerShdw>
          </a:effectLst>
        </p:spPr>
      </p:pic>
      <p:sp>
        <p:nvSpPr>
          <p:cNvPr id="5" name="Rectangle 1">
            <a:extLst>
              <a:ext uri="{FF2B5EF4-FFF2-40B4-BE49-F238E27FC236}">
                <a16:creationId xmlns:a16="http://schemas.microsoft.com/office/drawing/2014/main" id="{C3813F05-8EA6-C249-A9A5-BF0DFCBDAAED}"/>
              </a:ext>
            </a:extLst>
          </p:cNvPr>
          <p:cNvSpPr/>
          <p:nvPr/>
        </p:nvSpPr>
        <p:spPr>
          <a:xfrm rot="10800000">
            <a:off x="1" y="-1"/>
            <a:ext cx="12192000" cy="2244436"/>
          </a:xfrm>
          <a:custGeom>
            <a:avLst/>
            <a:gdLst>
              <a:gd name="connsiteX0" fmla="*/ 0 w 12192000"/>
              <a:gd name="connsiteY0" fmla="*/ 0 h 1803400"/>
              <a:gd name="connsiteX1" fmla="*/ 12192000 w 12192000"/>
              <a:gd name="connsiteY1" fmla="*/ 0 h 1803400"/>
              <a:gd name="connsiteX2" fmla="*/ 12192000 w 12192000"/>
              <a:gd name="connsiteY2" fmla="*/ 1803400 h 1803400"/>
              <a:gd name="connsiteX3" fmla="*/ 0 w 12192000"/>
              <a:gd name="connsiteY3" fmla="*/ 1803400 h 1803400"/>
              <a:gd name="connsiteX4" fmla="*/ 0 w 12192000"/>
              <a:gd name="connsiteY4" fmla="*/ 0 h 1803400"/>
              <a:gd name="connsiteX0" fmla="*/ 0 w 12192000"/>
              <a:gd name="connsiteY0" fmla="*/ 615142 h 1803400"/>
              <a:gd name="connsiteX1" fmla="*/ 12192000 w 12192000"/>
              <a:gd name="connsiteY1" fmla="*/ 0 h 1803400"/>
              <a:gd name="connsiteX2" fmla="*/ 12192000 w 12192000"/>
              <a:gd name="connsiteY2" fmla="*/ 1803400 h 1803400"/>
              <a:gd name="connsiteX3" fmla="*/ 0 w 12192000"/>
              <a:gd name="connsiteY3" fmla="*/ 1803400 h 1803400"/>
              <a:gd name="connsiteX4" fmla="*/ 0 w 12192000"/>
              <a:gd name="connsiteY4" fmla="*/ 615142 h 1803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1803400">
                <a:moveTo>
                  <a:pt x="0" y="615142"/>
                </a:moveTo>
                <a:lnTo>
                  <a:pt x="12192000" y="0"/>
                </a:lnTo>
                <a:lnTo>
                  <a:pt x="12192000" y="1803400"/>
                </a:lnTo>
                <a:lnTo>
                  <a:pt x="0" y="1803400"/>
                </a:lnTo>
                <a:lnTo>
                  <a:pt x="0" y="615142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80332590-1583-384F-A9C3-2436667A0AA1}"/>
              </a:ext>
            </a:extLst>
          </p:cNvPr>
          <p:cNvSpPr txBox="1">
            <a:spLocks/>
          </p:cNvSpPr>
          <p:nvPr/>
        </p:nvSpPr>
        <p:spPr>
          <a:xfrm>
            <a:off x="734363" y="673863"/>
            <a:ext cx="9210034" cy="48635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da-DK"/>
            </a:defPPr>
            <a:lvl1pPr marL="0" indent="0" algn="ctr" defTabSz="914400" rtl="0" eaLnBrk="1" latinLnBrk="0" hangingPunct="1">
              <a:buNone/>
              <a:defRPr sz="3200" kern="1200" baseline="0">
                <a:solidFill>
                  <a:schemeClr val="tx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defRPr>
            </a:lvl1pPr>
            <a:lvl2pPr marL="457200" algn="l" defTabSz="914400" rtl="0" eaLnBrk="1" latinLnBrk="0" hangingPunct="1">
              <a:defRPr sz="3200" kern="1200">
                <a:solidFill>
                  <a:schemeClr val="tx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defRPr>
            </a:lvl2pPr>
            <a:lvl3pPr marL="914400" algn="l" defTabSz="914400" rtl="0" eaLnBrk="1" latinLnBrk="0" hangingPunct="1">
              <a:defRPr sz="3200" kern="1200">
                <a:solidFill>
                  <a:schemeClr val="tx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defRPr>
            </a:lvl3pPr>
            <a:lvl4pPr marL="1371600" algn="l" defTabSz="914400" rtl="0" eaLnBrk="1" latinLnBrk="0" hangingPunct="1">
              <a:defRPr sz="3200" kern="1200">
                <a:solidFill>
                  <a:schemeClr val="tx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defRPr>
            </a:lvl4pPr>
            <a:lvl5pPr marL="1828800" algn="l" defTabSz="914400" rtl="0" eaLnBrk="1" latinLnBrk="0" hangingPunct="1">
              <a:defRPr sz="3200" kern="1200">
                <a:solidFill>
                  <a:schemeClr val="tx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3600" dirty="0">
                <a:solidFill>
                  <a:schemeClr val="accent6"/>
                </a:solidFill>
                <a:latin typeface="FoundrySans-Normal" charset="0"/>
                <a:ea typeface="FoundrySans-Normal" charset="0"/>
                <a:cs typeface="FoundrySans-Normal" charset="0"/>
              </a:rPr>
              <a:t>Outcome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FCB37BEE-8945-9E4F-ADFB-330E7D1BB6D3}"/>
              </a:ext>
            </a:extLst>
          </p:cNvPr>
          <p:cNvSpPr txBox="1">
            <a:spLocks/>
          </p:cNvSpPr>
          <p:nvPr/>
        </p:nvSpPr>
        <p:spPr>
          <a:xfrm>
            <a:off x="752559" y="1160218"/>
            <a:ext cx="9191838" cy="26936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da-DK"/>
            </a:defPPr>
            <a:lvl1pPr marL="0" indent="0" algn="r" defTabSz="914400" rtl="0" eaLnBrk="1" latinLnBrk="0" hangingPunct="1">
              <a:buNone/>
              <a:defRPr sz="1200" kern="1200" baseline="0">
                <a:solidFill>
                  <a:schemeClr val="tx1">
                    <a:tint val="75000"/>
                  </a:schemeClr>
                </a:solidFill>
                <a:latin typeface="Source Sans Pro Light" panose="020B0403030403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Source Sans Pro Light" panose="020B0403030403020204" pitchFamily="34" charset="0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Source Sans Pro Light" panose="020B0403030403020204" pitchFamily="34" charset="0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Source Sans Pro Light" panose="020B0403030403020204" pitchFamily="34" charset="0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Source Sans Pro Light" panose="020B0403030403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sz="1400" dirty="0">
              <a:solidFill>
                <a:srgbClr val="FF0000"/>
              </a:solidFill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  <p:sp>
        <p:nvSpPr>
          <p:cNvPr id="8" name="Rectangle 28">
            <a:extLst>
              <a:ext uri="{FF2B5EF4-FFF2-40B4-BE49-F238E27FC236}">
                <a16:creationId xmlns:a16="http://schemas.microsoft.com/office/drawing/2014/main" id="{6DDEEFA6-2C0D-BF4C-8BDF-42AD67E1534B}"/>
              </a:ext>
            </a:extLst>
          </p:cNvPr>
          <p:cNvSpPr/>
          <p:nvPr/>
        </p:nvSpPr>
        <p:spPr>
          <a:xfrm>
            <a:off x="1999774" y="2730791"/>
            <a:ext cx="7307826" cy="456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>
              <a:lnSpc>
                <a:spcPct val="150000"/>
              </a:lnSpc>
              <a:buClr>
                <a:schemeClr val="accent1"/>
              </a:buClr>
              <a:buSzPct val="100000"/>
            </a:pPr>
            <a:endParaRPr lang="en-US" dirty="0">
              <a:solidFill>
                <a:schemeClr val="accent6"/>
              </a:solidFill>
              <a:latin typeface="FoundrySans-Normal" charset="0"/>
              <a:ea typeface="FoundrySans-Normal" charset="0"/>
              <a:cs typeface="FoundrySans-Normal" charset="0"/>
            </a:endParaRPr>
          </a:p>
        </p:txBody>
      </p:sp>
      <p:sp>
        <p:nvSpPr>
          <p:cNvPr id="10" name="Rektangel 9"/>
          <p:cNvSpPr/>
          <p:nvPr/>
        </p:nvSpPr>
        <p:spPr>
          <a:xfrm>
            <a:off x="2461514" y="2450495"/>
            <a:ext cx="7938079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6"/>
                </a:solidFill>
                <a:latin typeface="FoundrySans-Normal" charset="0"/>
                <a:ea typeface="FoundrySans-Normal" charset="0"/>
                <a:cs typeface="FoundrySans-Normal" charset="0"/>
              </a:rPr>
              <a:t>The condition we want to measure</a:t>
            </a:r>
          </a:p>
          <a:p>
            <a:pPr marL="742950" lvl="1" indent="-285750">
              <a:lnSpc>
                <a:spcPct val="150000"/>
              </a:lnSpc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6"/>
                </a:solidFill>
                <a:latin typeface="FoundrySans-Normal" charset="0"/>
                <a:ea typeface="FoundrySans-Normal" charset="0"/>
                <a:cs typeface="FoundrySans-Normal" charset="0"/>
              </a:rPr>
              <a:t>Needs to be clearly defined</a:t>
            </a:r>
          </a:p>
          <a:p>
            <a:pPr marL="285750" indent="-285750">
              <a:lnSpc>
                <a:spcPct val="150000"/>
              </a:lnSpc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6"/>
                </a:solidFill>
                <a:latin typeface="FoundrySans-Normal" charset="0"/>
                <a:ea typeface="FoundrySans-Normal" charset="0"/>
                <a:cs typeface="FoundrySans-Normal" charset="0"/>
              </a:rPr>
              <a:t>Examples: Diagnosis in NPR, redeeming a prescription, cause-specific mortality (e.g. dying from your cancer)</a:t>
            </a:r>
          </a:p>
          <a:p>
            <a:pPr marL="285750" indent="-285750">
              <a:lnSpc>
                <a:spcPct val="150000"/>
              </a:lnSpc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6"/>
                </a:solidFill>
                <a:latin typeface="FoundrySans-Normal" charset="0"/>
                <a:ea typeface="FoundrySans-Normal" charset="0"/>
                <a:cs typeface="FoundrySans-Normal" charset="0"/>
              </a:rPr>
              <a:t>The quality of the study depends on the precision/validity of the outcome definition (sometimes it is a proxy, e.g. diagnosis in NPR)</a:t>
            </a:r>
          </a:p>
        </p:txBody>
      </p:sp>
    </p:spTree>
    <p:extLst>
      <p:ext uri="{BB962C8B-B14F-4D97-AF65-F5344CB8AC3E}">
        <p14:creationId xmlns:p14="http://schemas.microsoft.com/office/powerpoint/2010/main" val="559536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45450" y="6219798"/>
            <a:ext cx="519205" cy="519205"/>
          </a:xfrm>
          <a:prstGeom prst="rect">
            <a:avLst/>
          </a:prstGeom>
          <a:effectLst>
            <a:outerShdw blurRad="63500" sx="88000" sy="88000" algn="ctr" rotWithShape="0">
              <a:prstClr val="black">
                <a:alpha val="40000"/>
              </a:prstClr>
            </a:outerShdw>
          </a:effectLst>
        </p:spPr>
      </p:pic>
      <p:sp>
        <p:nvSpPr>
          <p:cNvPr id="5" name="Rectangle 1">
            <a:extLst>
              <a:ext uri="{FF2B5EF4-FFF2-40B4-BE49-F238E27FC236}">
                <a16:creationId xmlns:a16="http://schemas.microsoft.com/office/drawing/2014/main" id="{C3813F05-8EA6-C249-A9A5-BF0DFCBDAAED}"/>
              </a:ext>
            </a:extLst>
          </p:cNvPr>
          <p:cNvSpPr/>
          <p:nvPr/>
        </p:nvSpPr>
        <p:spPr>
          <a:xfrm rot="10800000">
            <a:off x="1" y="-1"/>
            <a:ext cx="12192000" cy="2244436"/>
          </a:xfrm>
          <a:custGeom>
            <a:avLst/>
            <a:gdLst>
              <a:gd name="connsiteX0" fmla="*/ 0 w 12192000"/>
              <a:gd name="connsiteY0" fmla="*/ 0 h 1803400"/>
              <a:gd name="connsiteX1" fmla="*/ 12192000 w 12192000"/>
              <a:gd name="connsiteY1" fmla="*/ 0 h 1803400"/>
              <a:gd name="connsiteX2" fmla="*/ 12192000 w 12192000"/>
              <a:gd name="connsiteY2" fmla="*/ 1803400 h 1803400"/>
              <a:gd name="connsiteX3" fmla="*/ 0 w 12192000"/>
              <a:gd name="connsiteY3" fmla="*/ 1803400 h 1803400"/>
              <a:gd name="connsiteX4" fmla="*/ 0 w 12192000"/>
              <a:gd name="connsiteY4" fmla="*/ 0 h 1803400"/>
              <a:gd name="connsiteX0" fmla="*/ 0 w 12192000"/>
              <a:gd name="connsiteY0" fmla="*/ 615142 h 1803400"/>
              <a:gd name="connsiteX1" fmla="*/ 12192000 w 12192000"/>
              <a:gd name="connsiteY1" fmla="*/ 0 h 1803400"/>
              <a:gd name="connsiteX2" fmla="*/ 12192000 w 12192000"/>
              <a:gd name="connsiteY2" fmla="*/ 1803400 h 1803400"/>
              <a:gd name="connsiteX3" fmla="*/ 0 w 12192000"/>
              <a:gd name="connsiteY3" fmla="*/ 1803400 h 1803400"/>
              <a:gd name="connsiteX4" fmla="*/ 0 w 12192000"/>
              <a:gd name="connsiteY4" fmla="*/ 615142 h 1803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1803400">
                <a:moveTo>
                  <a:pt x="0" y="615142"/>
                </a:moveTo>
                <a:lnTo>
                  <a:pt x="12192000" y="0"/>
                </a:lnTo>
                <a:lnTo>
                  <a:pt x="12192000" y="1803400"/>
                </a:lnTo>
                <a:lnTo>
                  <a:pt x="0" y="1803400"/>
                </a:lnTo>
                <a:lnTo>
                  <a:pt x="0" y="615142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80332590-1583-384F-A9C3-2436667A0AA1}"/>
              </a:ext>
            </a:extLst>
          </p:cNvPr>
          <p:cNvSpPr txBox="1">
            <a:spLocks/>
          </p:cNvSpPr>
          <p:nvPr/>
        </p:nvSpPr>
        <p:spPr>
          <a:xfrm>
            <a:off x="734363" y="673863"/>
            <a:ext cx="9210034" cy="48635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da-DK"/>
            </a:defPPr>
            <a:lvl1pPr marL="0" indent="0" algn="ctr" defTabSz="914400" rtl="0" eaLnBrk="1" latinLnBrk="0" hangingPunct="1">
              <a:buNone/>
              <a:defRPr sz="3200" kern="1200" baseline="0">
                <a:solidFill>
                  <a:schemeClr val="tx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defRPr>
            </a:lvl1pPr>
            <a:lvl2pPr marL="457200" algn="l" defTabSz="914400" rtl="0" eaLnBrk="1" latinLnBrk="0" hangingPunct="1">
              <a:defRPr sz="3200" kern="1200">
                <a:solidFill>
                  <a:schemeClr val="tx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defRPr>
            </a:lvl2pPr>
            <a:lvl3pPr marL="914400" algn="l" defTabSz="914400" rtl="0" eaLnBrk="1" latinLnBrk="0" hangingPunct="1">
              <a:defRPr sz="3200" kern="1200">
                <a:solidFill>
                  <a:schemeClr val="tx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defRPr>
            </a:lvl3pPr>
            <a:lvl4pPr marL="1371600" algn="l" defTabSz="914400" rtl="0" eaLnBrk="1" latinLnBrk="0" hangingPunct="1">
              <a:defRPr sz="3200" kern="1200">
                <a:solidFill>
                  <a:schemeClr val="tx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defRPr>
            </a:lvl4pPr>
            <a:lvl5pPr marL="1828800" algn="l" defTabSz="914400" rtl="0" eaLnBrk="1" latinLnBrk="0" hangingPunct="1">
              <a:defRPr sz="3200" kern="1200">
                <a:solidFill>
                  <a:schemeClr val="tx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3600" dirty="0">
                <a:solidFill>
                  <a:schemeClr val="accent6"/>
                </a:solidFill>
                <a:latin typeface="FoundrySans-Normal" charset="0"/>
                <a:ea typeface="FoundrySans-Normal" charset="0"/>
                <a:cs typeface="FoundrySans-Normal" charset="0"/>
              </a:rPr>
              <a:t>Competing events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FCB37BEE-8945-9E4F-ADFB-330E7D1BB6D3}"/>
              </a:ext>
            </a:extLst>
          </p:cNvPr>
          <p:cNvSpPr txBox="1">
            <a:spLocks/>
          </p:cNvSpPr>
          <p:nvPr/>
        </p:nvSpPr>
        <p:spPr>
          <a:xfrm>
            <a:off x="752559" y="1160218"/>
            <a:ext cx="9191838" cy="26936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da-DK"/>
            </a:defPPr>
            <a:lvl1pPr marL="0" indent="0" algn="r" defTabSz="914400" rtl="0" eaLnBrk="1" latinLnBrk="0" hangingPunct="1">
              <a:buNone/>
              <a:defRPr sz="1200" kern="1200" baseline="0">
                <a:solidFill>
                  <a:schemeClr val="tx1">
                    <a:tint val="75000"/>
                  </a:schemeClr>
                </a:solidFill>
                <a:latin typeface="Source Sans Pro Light" panose="020B0403030403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Source Sans Pro Light" panose="020B0403030403020204" pitchFamily="34" charset="0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Source Sans Pro Light" panose="020B0403030403020204" pitchFamily="34" charset="0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Source Sans Pro Light" panose="020B0403030403020204" pitchFamily="34" charset="0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Source Sans Pro Light" panose="020B0403030403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sz="1400" dirty="0">
              <a:solidFill>
                <a:srgbClr val="FF0000"/>
              </a:solidFill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  <p:sp>
        <p:nvSpPr>
          <p:cNvPr id="2" name="Rektangel 1"/>
          <p:cNvSpPr/>
          <p:nvPr/>
        </p:nvSpPr>
        <p:spPr>
          <a:xfrm>
            <a:off x="2419643" y="3990108"/>
            <a:ext cx="1965321" cy="121493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sz="2400" dirty="0">
                <a:solidFill>
                  <a:schemeClr val="tx1"/>
                </a:solidFill>
              </a:rPr>
              <a:t>Aspirin</a:t>
            </a:r>
          </a:p>
        </p:txBody>
      </p:sp>
      <p:sp>
        <p:nvSpPr>
          <p:cNvPr id="14" name="Rektangel 13"/>
          <p:cNvSpPr/>
          <p:nvPr/>
        </p:nvSpPr>
        <p:spPr>
          <a:xfrm>
            <a:off x="6520588" y="2409711"/>
            <a:ext cx="1965321" cy="121493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sz="2400" dirty="0">
                <a:solidFill>
                  <a:schemeClr val="tx1"/>
                </a:solidFill>
              </a:rPr>
              <a:t>Cancer</a:t>
            </a:r>
          </a:p>
        </p:txBody>
      </p:sp>
      <p:sp>
        <p:nvSpPr>
          <p:cNvPr id="15" name="Rektangel 14"/>
          <p:cNvSpPr/>
          <p:nvPr/>
        </p:nvSpPr>
        <p:spPr>
          <a:xfrm>
            <a:off x="6520587" y="5004861"/>
            <a:ext cx="1965321" cy="121493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sz="2400" dirty="0">
                <a:solidFill>
                  <a:schemeClr val="tx1"/>
                </a:solidFill>
              </a:rPr>
              <a:t>Death</a:t>
            </a:r>
          </a:p>
        </p:txBody>
      </p:sp>
      <p:cxnSp>
        <p:nvCxnSpPr>
          <p:cNvPr id="4" name="Lige pilforbindelse 3"/>
          <p:cNvCxnSpPr>
            <a:stCxn id="2" idx="3"/>
            <a:endCxn id="14" idx="1"/>
          </p:cNvCxnSpPr>
          <p:nvPr/>
        </p:nvCxnSpPr>
        <p:spPr>
          <a:xfrm flipV="1">
            <a:off x="4384964" y="3017180"/>
            <a:ext cx="2135624" cy="1580397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Lige pilforbindelse 16"/>
          <p:cNvCxnSpPr/>
          <p:nvPr/>
        </p:nvCxnSpPr>
        <p:spPr>
          <a:xfrm>
            <a:off x="4384964" y="4597576"/>
            <a:ext cx="2135623" cy="1093934"/>
          </a:xfrm>
          <a:prstGeom prst="straightConnector1">
            <a:avLst/>
          </a:prstGeom>
          <a:ln w="1143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ktangel 19"/>
          <p:cNvSpPr/>
          <p:nvPr/>
        </p:nvSpPr>
        <p:spPr>
          <a:xfrm>
            <a:off x="424587" y="2178526"/>
            <a:ext cx="6096000" cy="456535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lnSpc>
                <a:spcPct val="150000"/>
              </a:lnSpc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6"/>
                </a:solidFill>
                <a:latin typeface="FoundrySans-Normal" charset="0"/>
                <a:ea typeface="FoundrySans-Normal" charset="0"/>
                <a:cs typeface="FoundrySans-Normal" charset="0"/>
              </a:rPr>
              <a:t>Independent censoring vs. competing events</a:t>
            </a:r>
          </a:p>
        </p:txBody>
      </p:sp>
      <p:sp>
        <p:nvSpPr>
          <p:cNvPr id="3" name="Tekstfelt 2"/>
          <p:cNvSpPr txBox="1"/>
          <p:nvPr/>
        </p:nvSpPr>
        <p:spPr>
          <a:xfrm>
            <a:off x="8126886" y="3920643"/>
            <a:ext cx="36350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b="1" dirty="0" err="1">
                <a:solidFill>
                  <a:srgbClr val="FF0000"/>
                </a:solidFill>
              </a:rPr>
              <a:t>Aalen</a:t>
            </a:r>
            <a:r>
              <a:rPr lang="da-DK" b="1" dirty="0">
                <a:solidFill>
                  <a:srgbClr val="FF0000"/>
                </a:solidFill>
              </a:rPr>
              <a:t>-Johansen </a:t>
            </a:r>
            <a:r>
              <a:rPr lang="da-DK" b="1" dirty="0" err="1">
                <a:solidFill>
                  <a:srgbClr val="FF0000"/>
                </a:solidFill>
              </a:rPr>
              <a:t>estimator</a:t>
            </a:r>
            <a:endParaRPr lang="da-DK" b="1" dirty="0">
              <a:solidFill>
                <a:srgbClr val="FF0000"/>
              </a:solidFill>
            </a:endParaRPr>
          </a:p>
          <a:p>
            <a:r>
              <a:rPr lang="da-DK" b="1" dirty="0">
                <a:solidFill>
                  <a:srgbClr val="FF0000"/>
                </a:solidFill>
              </a:rPr>
              <a:t>Cause </a:t>
            </a:r>
            <a:r>
              <a:rPr lang="da-DK" b="1" dirty="0" err="1">
                <a:solidFill>
                  <a:srgbClr val="FF0000"/>
                </a:solidFill>
              </a:rPr>
              <a:t>specific</a:t>
            </a:r>
            <a:r>
              <a:rPr lang="da-DK" b="1" dirty="0">
                <a:solidFill>
                  <a:srgbClr val="FF0000"/>
                </a:solidFill>
              </a:rPr>
              <a:t> </a:t>
            </a:r>
            <a:r>
              <a:rPr lang="da-DK" b="1" dirty="0" err="1">
                <a:solidFill>
                  <a:srgbClr val="FF0000"/>
                </a:solidFill>
              </a:rPr>
              <a:t>hazards</a:t>
            </a:r>
            <a:r>
              <a:rPr lang="da-DK" b="1" dirty="0">
                <a:solidFill>
                  <a:srgbClr val="FF0000"/>
                </a:solidFill>
              </a:rPr>
              <a:t> for all events</a:t>
            </a:r>
          </a:p>
        </p:txBody>
      </p:sp>
      <p:sp>
        <p:nvSpPr>
          <p:cNvPr id="8" name="Tekstfelt 7"/>
          <p:cNvSpPr txBox="1"/>
          <p:nvPr/>
        </p:nvSpPr>
        <p:spPr>
          <a:xfrm>
            <a:off x="5784175" y="5746957"/>
            <a:ext cx="3438144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da-DK" sz="2400" b="1" dirty="0" err="1"/>
              <a:t>Cardio-vascular</a:t>
            </a:r>
            <a:r>
              <a:rPr lang="da-DK" sz="2400" b="1" dirty="0"/>
              <a:t> </a:t>
            </a:r>
            <a:r>
              <a:rPr lang="da-DK" sz="2400" b="1" dirty="0" err="1"/>
              <a:t>disease</a:t>
            </a:r>
            <a:endParaRPr lang="da-DK" sz="2400" b="1" dirty="0"/>
          </a:p>
        </p:txBody>
      </p:sp>
    </p:spTree>
    <p:extLst>
      <p:ext uri="{BB962C8B-B14F-4D97-AF65-F5344CB8AC3E}">
        <p14:creationId xmlns:p14="http://schemas.microsoft.com/office/powerpoint/2010/main" val="1138688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4" grpId="0" animBg="1"/>
      <p:bldP spid="15" grpId="0" animBg="1"/>
      <p:bldP spid="3" grpId="0"/>
      <p:bldP spid="8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45450" y="6219798"/>
            <a:ext cx="519205" cy="519205"/>
          </a:xfrm>
          <a:prstGeom prst="rect">
            <a:avLst/>
          </a:prstGeom>
          <a:effectLst>
            <a:outerShdw blurRad="63500" sx="88000" sy="88000" algn="ctr" rotWithShape="0">
              <a:prstClr val="black">
                <a:alpha val="40000"/>
              </a:prstClr>
            </a:outerShdw>
          </a:effectLst>
        </p:spPr>
      </p:pic>
      <p:sp>
        <p:nvSpPr>
          <p:cNvPr id="5" name="Rectangle 1">
            <a:extLst>
              <a:ext uri="{FF2B5EF4-FFF2-40B4-BE49-F238E27FC236}">
                <a16:creationId xmlns:a16="http://schemas.microsoft.com/office/drawing/2014/main" id="{C3813F05-8EA6-C249-A9A5-BF0DFCBDAAED}"/>
              </a:ext>
            </a:extLst>
          </p:cNvPr>
          <p:cNvSpPr/>
          <p:nvPr/>
        </p:nvSpPr>
        <p:spPr>
          <a:xfrm rot="10800000">
            <a:off x="1" y="-1"/>
            <a:ext cx="12192000" cy="2244436"/>
          </a:xfrm>
          <a:custGeom>
            <a:avLst/>
            <a:gdLst>
              <a:gd name="connsiteX0" fmla="*/ 0 w 12192000"/>
              <a:gd name="connsiteY0" fmla="*/ 0 h 1803400"/>
              <a:gd name="connsiteX1" fmla="*/ 12192000 w 12192000"/>
              <a:gd name="connsiteY1" fmla="*/ 0 h 1803400"/>
              <a:gd name="connsiteX2" fmla="*/ 12192000 w 12192000"/>
              <a:gd name="connsiteY2" fmla="*/ 1803400 h 1803400"/>
              <a:gd name="connsiteX3" fmla="*/ 0 w 12192000"/>
              <a:gd name="connsiteY3" fmla="*/ 1803400 h 1803400"/>
              <a:gd name="connsiteX4" fmla="*/ 0 w 12192000"/>
              <a:gd name="connsiteY4" fmla="*/ 0 h 1803400"/>
              <a:gd name="connsiteX0" fmla="*/ 0 w 12192000"/>
              <a:gd name="connsiteY0" fmla="*/ 615142 h 1803400"/>
              <a:gd name="connsiteX1" fmla="*/ 12192000 w 12192000"/>
              <a:gd name="connsiteY1" fmla="*/ 0 h 1803400"/>
              <a:gd name="connsiteX2" fmla="*/ 12192000 w 12192000"/>
              <a:gd name="connsiteY2" fmla="*/ 1803400 h 1803400"/>
              <a:gd name="connsiteX3" fmla="*/ 0 w 12192000"/>
              <a:gd name="connsiteY3" fmla="*/ 1803400 h 1803400"/>
              <a:gd name="connsiteX4" fmla="*/ 0 w 12192000"/>
              <a:gd name="connsiteY4" fmla="*/ 615142 h 1803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1803400">
                <a:moveTo>
                  <a:pt x="0" y="615142"/>
                </a:moveTo>
                <a:lnTo>
                  <a:pt x="12192000" y="0"/>
                </a:lnTo>
                <a:lnTo>
                  <a:pt x="12192000" y="1803400"/>
                </a:lnTo>
                <a:lnTo>
                  <a:pt x="0" y="1803400"/>
                </a:lnTo>
                <a:lnTo>
                  <a:pt x="0" y="615142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80332590-1583-384F-A9C3-2436667A0AA1}"/>
              </a:ext>
            </a:extLst>
          </p:cNvPr>
          <p:cNvSpPr txBox="1">
            <a:spLocks/>
          </p:cNvSpPr>
          <p:nvPr/>
        </p:nvSpPr>
        <p:spPr>
          <a:xfrm>
            <a:off x="734363" y="673863"/>
            <a:ext cx="9210034" cy="48635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da-DK"/>
            </a:defPPr>
            <a:lvl1pPr marL="0" indent="0" algn="ctr" defTabSz="914400" rtl="0" eaLnBrk="1" latinLnBrk="0" hangingPunct="1">
              <a:buNone/>
              <a:defRPr sz="3200" kern="1200" baseline="0">
                <a:solidFill>
                  <a:schemeClr val="tx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defRPr>
            </a:lvl1pPr>
            <a:lvl2pPr marL="457200" algn="l" defTabSz="914400" rtl="0" eaLnBrk="1" latinLnBrk="0" hangingPunct="1">
              <a:defRPr sz="3200" kern="1200">
                <a:solidFill>
                  <a:schemeClr val="tx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defRPr>
            </a:lvl2pPr>
            <a:lvl3pPr marL="914400" algn="l" defTabSz="914400" rtl="0" eaLnBrk="1" latinLnBrk="0" hangingPunct="1">
              <a:defRPr sz="3200" kern="1200">
                <a:solidFill>
                  <a:schemeClr val="tx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defRPr>
            </a:lvl3pPr>
            <a:lvl4pPr marL="1371600" algn="l" defTabSz="914400" rtl="0" eaLnBrk="1" latinLnBrk="0" hangingPunct="1">
              <a:defRPr sz="3200" kern="1200">
                <a:solidFill>
                  <a:schemeClr val="tx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defRPr>
            </a:lvl4pPr>
            <a:lvl5pPr marL="1828800" algn="l" defTabSz="914400" rtl="0" eaLnBrk="1" latinLnBrk="0" hangingPunct="1">
              <a:defRPr sz="3200" kern="1200">
                <a:solidFill>
                  <a:schemeClr val="tx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3600" dirty="0">
                <a:solidFill>
                  <a:schemeClr val="accent6"/>
                </a:solidFill>
                <a:latin typeface="FoundrySans-Normal" charset="0"/>
                <a:ea typeface="FoundrySans-Normal" charset="0"/>
                <a:cs typeface="FoundrySans-Normal" charset="0"/>
              </a:rPr>
              <a:t>Competing events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FCB37BEE-8945-9E4F-ADFB-330E7D1BB6D3}"/>
              </a:ext>
            </a:extLst>
          </p:cNvPr>
          <p:cNvSpPr txBox="1">
            <a:spLocks/>
          </p:cNvSpPr>
          <p:nvPr/>
        </p:nvSpPr>
        <p:spPr>
          <a:xfrm>
            <a:off x="752559" y="1160218"/>
            <a:ext cx="9191838" cy="26936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da-DK"/>
            </a:defPPr>
            <a:lvl1pPr marL="0" indent="0" algn="r" defTabSz="914400" rtl="0" eaLnBrk="1" latinLnBrk="0" hangingPunct="1">
              <a:buNone/>
              <a:defRPr sz="1200" kern="1200" baseline="0">
                <a:solidFill>
                  <a:schemeClr val="tx1">
                    <a:tint val="75000"/>
                  </a:schemeClr>
                </a:solidFill>
                <a:latin typeface="Source Sans Pro Light" panose="020B0403030403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Source Sans Pro Light" panose="020B0403030403020204" pitchFamily="34" charset="0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Source Sans Pro Light" panose="020B0403030403020204" pitchFamily="34" charset="0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Source Sans Pro Light" panose="020B0403030403020204" pitchFamily="34" charset="0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Source Sans Pro Light" panose="020B0403030403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sz="1400" dirty="0">
              <a:solidFill>
                <a:srgbClr val="FF0000"/>
              </a:solidFill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  <p:sp>
        <p:nvSpPr>
          <p:cNvPr id="20" name="Rektangel 19"/>
          <p:cNvSpPr/>
          <p:nvPr/>
        </p:nvSpPr>
        <p:spPr>
          <a:xfrm>
            <a:off x="1445667" y="2730791"/>
            <a:ext cx="8804644" cy="21698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6"/>
                </a:solidFill>
                <a:latin typeface="FoundrySans-Normal" charset="0"/>
                <a:ea typeface="FoundrySans-Normal" charset="0"/>
                <a:cs typeface="FoundrySans-Normal" charset="0"/>
              </a:rPr>
              <a:t>Inherently a problem in Pharmacoepidemiology</a:t>
            </a:r>
          </a:p>
          <a:p>
            <a:pPr marL="742950" lvl="1" indent="-285750">
              <a:lnSpc>
                <a:spcPct val="150000"/>
              </a:lnSpc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6"/>
                </a:solidFill>
                <a:latin typeface="FoundrySans-Normal" charset="0"/>
                <a:ea typeface="FoundrySans-Normal" charset="0"/>
                <a:cs typeface="FoundrySans-Normal" charset="0"/>
              </a:rPr>
              <a:t>drugs typically taken for a reason (indication)</a:t>
            </a:r>
          </a:p>
          <a:p>
            <a:pPr marL="742950" lvl="1" indent="-285750">
              <a:lnSpc>
                <a:spcPct val="150000"/>
              </a:lnSpc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6"/>
                </a:solidFill>
                <a:latin typeface="FoundrySans-Normal" charset="0"/>
                <a:ea typeface="FoundrySans-Normal" charset="0"/>
                <a:cs typeface="FoundrySans-Normal" charset="0"/>
              </a:rPr>
              <a:t>Indication may e.g. be associated with competing event (aspirin and CVD)</a:t>
            </a:r>
          </a:p>
          <a:p>
            <a:pPr marL="742950" lvl="1" indent="-285750">
              <a:lnSpc>
                <a:spcPct val="150000"/>
              </a:lnSpc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6"/>
                </a:solidFill>
                <a:latin typeface="FoundrySans-Normal" charset="0"/>
                <a:ea typeface="FoundrySans-Normal" charset="0"/>
                <a:cs typeface="FoundrySans-Normal" charset="0"/>
              </a:rPr>
              <a:t>Makes interpretation more complicated!</a:t>
            </a:r>
          </a:p>
          <a:p>
            <a:pPr marL="742950" lvl="1" indent="-285750">
              <a:lnSpc>
                <a:spcPct val="150000"/>
              </a:lnSpc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endParaRPr lang="en-US" dirty="0">
              <a:solidFill>
                <a:schemeClr val="accent6"/>
              </a:solidFill>
              <a:latin typeface="FoundrySans-Normal" charset="0"/>
              <a:ea typeface="FoundrySans-Normal" charset="0"/>
              <a:cs typeface="FoundrySans-Norm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3002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by x="125000" y="1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45450" y="6219798"/>
            <a:ext cx="519205" cy="519205"/>
          </a:xfrm>
          <a:prstGeom prst="rect">
            <a:avLst/>
          </a:prstGeom>
          <a:effectLst>
            <a:outerShdw blurRad="63500" sx="88000" sy="88000" algn="ctr" rotWithShape="0">
              <a:prstClr val="black">
                <a:alpha val="40000"/>
              </a:prstClr>
            </a:outerShdw>
          </a:effectLst>
        </p:spPr>
      </p:pic>
      <p:sp>
        <p:nvSpPr>
          <p:cNvPr id="5" name="Rectangle 1">
            <a:extLst>
              <a:ext uri="{FF2B5EF4-FFF2-40B4-BE49-F238E27FC236}">
                <a16:creationId xmlns:a16="http://schemas.microsoft.com/office/drawing/2014/main" id="{C3813F05-8EA6-C249-A9A5-BF0DFCBDAAED}"/>
              </a:ext>
            </a:extLst>
          </p:cNvPr>
          <p:cNvSpPr/>
          <p:nvPr/>
        </p:nvSpPr>
        <p:spPr>
          <a:xfrm rot="10800000">
            <a:off x="1" y="-1"/>
            <a:ext cx="12192000" cy="2244436"/>
          </a:xfrm>
          <a:custGeom>
            <a:avLst/>
            <a:gdLst>
              <a:gd name="connsiteX0" fmla="*/ 0 w 12192000"/>
              <a:gd name="connsiteY0" fmla="*/ 0 h 1803400"/>
              <a:gd name="connsiteX1" fmla="*/ 12192000 w 12192000"/>
              <a:gd name="connsiteY1" fmla="*/ 0 h 1803400"/>
              <a:gd name="connsiteX2" fmla="*/ 12192000 w 12192000"/>
              <a:gd name="connsiteY2" fmla="*/ 1803400 h 1803400"/>
              <a:gd name="connsiteX3" fmla="*/ 0 w 12192000"/>
              <a:gd name="connsiteY3" fmla="*/ 1803400 h 1803400"/>
              <a:gd name="connsiteX4" fmla="*/ 0 w 12192000"/>
              <a:gd name="connsiteY4" fmla="*/ 0 h 1803400"/>
              <a:gd name="connsiteX0" fmla="*/ 0 w 12192000"/>
              <a:gd name="connsiteY0" fmla="*/ 615142 h 1803400"/>
              <a:gd name="connsiteX1" fmla="*/ 12192000 w 12192000"/>
              <a:gd name="connsiteY1" fmla="*/ 0 h 1803400"/>
              <a:gd name="connsiteX2" fmla="*/ 12192000 w 12192000"/>
              <a:gd name="connsiteY2" fmla="*/ 1803400 h 1803400"/>
              <a:gd name="connsiteX3" fmla="*/ 0 w 12192000"/>
              <a:gd name="connsiteY3" fmla="*/ 1803400 h 1803400"/>
              <a:gd name="connsiteX4" fmla="*/ 0 w 12192000"/>
              <a:gd name="connsiteY4" fmla="*/ 615142 h 1803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1803400">
                <a:moveTo>
                  <a:pt x="0" y="615142"/>
                </a:moveTo>
                <a:lnTo>
                  <a:pt x="12192000" y="0"/>
                </a:lnTo>
                <a:lnTo>
                  <a:pt x="12192000" y="1803400"/>
                </a:lnTo>
                <a:lnTo>
                  <a:pt x="0" y="1803400"/>
                </a:lnTo>
                <a:lnTo>
                  <a:pt x="0" y="615142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80332590-1583-384F-A9C3-2436667A0AA1}"/>
              </a:ext>
            </a:extLst>
          </p:cNvPr>
          <p:cNvSpPr txBox="1">
            <a:spLocks/>
          </p:cNvSpPr>
          <p:nvPr/>
        </p:nvSpPr>
        <p:spPr>
          <a:xfrm>
            <a:off x="734363" y="673863"/>
            <a:ext cx="9210034" cy="48635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da-DK"/>
            </a:defPPr>
            <a:lvl1pPr marL="0" indent="0" algn="ctr" defTabSz="914400" rtl="0" eaLnBrk="1" latinLnBrk="0" hangingPunct="1">
              <a:buNone/>
              <a:defRPr sz="3200" kern="1200" baseline="0">
                <a:solidFill>
                  <a:schemeClr val="tx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defRPr>
            </a:lvl1pPr>
            <a:lvl2pPr marL="457200" algn="l" defTabSz="914400" rtl="0" eaLnBrk="1" latinLnBrk="0" hangingPunct="1">
              <a:defRPr sz="3200" kern="1200">
                <a:solidFill>
                  <a:schemeClr val="tx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defRPr>
            </a:lvl2pPr>
            <a:lvl3pPr marL="914400" algn="l" defTabSz="914400" rtl="0" eaLnBrk="1" latinLnBrk="0" hangingPunct="1">
              <a:defRPr sz="3200" kern="1200">
                <a:solidFill>
                  <a:schemeClr val="tx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defRPr>
            </a:lvl3pPr>
            <a:lvl4pPr marL="1371600" algn="l" defTabSz="914400" rtl="0" eaLnBrk="1" latinLnBrk="0" hangingPunct="1">
              <a:defRPr sz="3200" kern="1200">
                <a:solidFill>
                  <a:schemeClr val="tx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defRPr>
            </a:lvl4pPr>
            <a:lvl5pPr marL="1828800" algn="l" defTabSz="914400" rtl="0" eaLnBrk="1" latinLnBrk="0" hangingPunct="1">
              <a:defRPr sz="3200" kern="1200">
                <a:solidFill>
                  <a:schemeClr val="tx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3600" dirty="0">
                <a:solidFill>
                  <a:schemeClr val="accent6"/>
                </a:solidFill>
                <a:latin typeface="FoundrySans-Normal" charset="0"/>
                <a:ea typeface="FoundrySans-Normal" charset="0"/>
                <a:cs typeface="FoundrySans-Normal" charset="0"/>
              </a:rPr>
              <a:t>Randomized controlled trial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FCB37BEE-8945-9E4F-ADFB-330E7D1BB6D3}"/>
              </a:ext>
            </a:extLst>
          </p:cNvPr>
          <p:cNvSpPr txBox="1">
            <a:spLocks/>
          </p:cNvSpPr>
          <p:nvPr/>
        </p:nvSpPr>
        <p:spPr>
          <a:xfrm>
            <a:off x="752559" y="1160218"/>
            <a:ext cx="9191838" cy="26936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da-DK"/>
            </a:defPPr>
            <a:lvl1pPr marL="0" indent="0" algn="r" defTabSz="914400" rtl="0" eaLnBrk="1" latinLnBrk="0" hangingPunct="1">
              <a:buNone/>
              <a:defRPr sz="1200" kern="1200" baseline="0">
                <a:solidFill>
                  <a:schemeClr val="tx1">
                    <a:tint val="75000"/>
                  </a:schemeClr>
                </a:solidFill>
                <a:latin typeface="Source Sans Pro Light" panose="020B0403030403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Source Sans Pro Light" panose="020B0403030403020204" pitchFamily="34" charset="0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Source Sans Pro Light" panose="020B0403030403020204" pitchFamily="34" charset="0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Source Sans Pro Light" panose="020B0403030403020204" pitchFamily="34" charset="0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Source Sans Pro Light" panose="020B0403030403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sz="1400" dirty="0">
              <a:solidFill>
                <a:srgbClr val="FF0000"/>
              </a:solidFill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  <p:sp>
        <p:nvSpPr>
          <p:cNvPr id="8" name="Rectangle 28"/>
          <p:cNvSpPr/>
          <p:nvPr/>
        </p:nvSpPr>
        <p:spPr>
          <a:xfrm>
            <a:off x="2261176" y="2554329"/>
            <a:ext cx="730782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endParaRPr lang="en-US" dirty="0">
              <a:solidFill>
                <a:schemeClr val="accent6"/>
              </a:solidFill>
              <a:latin typeface="FoundrySans-Normal" charset="0"/>
              <a:ea typeface="FoundrySans-Normal" charset="0"/>
              <a:cs typeface="FoundrySans-Normal" charset="0"/>
            </a:endParaRPr>
          </a:p>
          <a:p>
            <a:pPr>
              <a:lnSpc>
                <a:spcPct val="150000"/>
              </a:lnSpc>
              <a:buClr>
                <a:schemeClr val="accent1"/>
              </a:buClr>
              <a:buSzPct val="100000"/>
            </a:pPr>
            <a:endParaRPr lang="en-US" dirty="0">
              <a:solidFill>
                <a:schemeClr val="accent6"/>
              </a:solidFill>
              <a:latin typeface="FoundrySans-Normal" charset="0"/>
              <a:ea typeface="FoundrySans-Normal" charset="0"/>
              <a:cs typeface="FoundrySans-Normal" charset="0"/>
            </a:endParaRPr>
          </a:p>
          <a:p>
            <a:pPr marL="285750" indent="-285750">
              <a:lnSpc>
                <a:spcPct val="150000"/>
              </a:lnSpc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endParaRPr lang="en-US" dirty="0">
              <a:solidFill>
                <a:schemeClr val="accent6"/>
              </a:solidFill>
              <a:latin typeface="FoundrySans-Normal" charset="0"/>
              <a:ea typeface="FoundrySans-Normal" charset="0"/>
              <a:cs typeface="FoundrySans-Normal" charset="0"/>
            </a:endParaRPr>
          </a:p>
          <a:p>
            <a:pPr marL="742950" lvl="1" indent="-285750">
              <a:lnSpc>
                <a:spcPct val="150000"/>
              </a:lnSpc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endParaRPr lang="en-US" dirty="0">
              <a:solidFill>
                <a:schemeClr val="accent6"/>
              </a:solidFill>
              <a:latin typeface="FoundrySans-Normal" charset="0"/>
              <a:ea typeface="FoundrySans-Normal" charset="0"/>
              <a:cs typeface="FoundrySans-Normal" charset="0"/>
            </a:endParaRPr>
          </a:p>
        </p:txBody>
      </p:sp>
      <p:pic>
        <p:nvPicPr>
          <p:cNvPr id="12" name="Billede 11">
            <a:extLst>
              <a:ext uri="{FF2B5EF4-FFF2-40B4-BE49-F238E27FC236}">
                <a16:creationId xmlns:a16="http://schemas.microsoft.com/office/drawing/2014/main" id="{C21CDB20-075C-3A44-BA43-29B854EA3D9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7065" y="1834083"/>
            <a:ext cx="7457871" cy="4257202"/>
          </a:xfrm>
          <a:prstGeom prst="rect">
            <a:avLst/>
          </a:prstGeom>
        </p:spPr>
      </p:pic>
      <p:cxnSp>
        <p:nvCxnSpPr>
          <p:cNvPr id="13" name="Lige pilforbindelse 12">
            <a:extLst>
              <a:ext uri="{FF2B5EF4-FFF2-40B4-BE49-F238E27FC236}">
                <a16:creationId xmlns:a16="http://schemas.microsoft.com/office/drawing/2014/main" id="{0AC1CA4A-3991-874D-B7BA-0C5B9099C061}"/>
              </a:ext>
            </a:extLst>
          </p:cNvPr>
          <p:cNvCxnSpPr/>
          <p:nvPr/>
        </p:nvCxnSpPr>
        <p:spPr>
          <a:xfrm>
            <a:off x="2085475" y="4488816"/>
            <a:ext cx="2935705" cy="0"/>
          </a:xfrm>
          <a:prstGeom prst="straightConnector1">
            <a:avLst/>
          </a:prstGeom>
          <a:ln w="635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47080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45450" y="6219798"/>
            <a:ext cx="519205" cy="519205"/>
          </a:xfrm>
          <a:prstGeom prst="rect">
            <a:avLst/>
          </a:prstGeom>
          <a:effectLst>
            <a:outerShdw blurRad="63500" sx="88000" sy="88000" algn="ctr" rotWithShape="0">
              <a:prstClr val="black">
                <a:alpha val="40000"/>
              </a:prstClr>
            </a:outerShdw>
          </a:effectLst>
        </p:spPr>
      </p:pic>
      <p:sp>
        <p:nvSpPr>
          <p:cNvPr id="5" name="Rectangle 1">
            <a:extLst>
              <a:ext uri="{FF2B5EF4-FFF2-40B4-BE49-F238E27FC236}">
                <a16:creationId xmlns:a16="http://schemas.microsoft.com/office/drawing/2014/main" id="{C3813F05-8EA6-C249-A9A5-BF0DFCBDAAED}"/>
              </a:ext>
            </a:extLst>
          </p:cNvPr>
          <p:cNvSpPr/>
          <p:nvPr/>
        </p:nvSpPr>
        <p:spPr>
          <a:xfrm rot="10800000">
            <a:off x="1" y="-1"/>
            <a:ext cx="12192000" cy="2244436"/>
          </a:xfrm>
          <a:custGeom>
            <a:avLst/>
            <a:gdLst>
              <a:gd name="connsiteX0" fmla="*/ 0 w 12192000"/>
              <a:gd name="connsiteY0" fmla="*/ 0 h 1803400"/>
              <a:gd name="connsiteX1" fmla="*/ 12192000 w 12192000"/>
              <a:gd name="connsiteY1" fmla="*/ 0 h 1803400"/>
              <a:gd name="connsiteX2" fmla="*/ 12192000 w 12192000"/>
              <a:gd name="connsiteY2" fmla="*/ 1803400 h 1803400"/>
              <a:gd name="connsiteX3" fmla="*/ 0 w 12192000"/>
              <a:gd name="connsiteY3" fmla="*/ 1803400 h 1803400"/>
              <a:gd name="connsiteX4" fmla="*/ 0 w 12192000"/>
              <a:gd name="connsiteY4" fmla="*/ 0 h 1803400"/>
              <a:gd name="connsiteX0" fmla="*/ 0 w 12192000"/>
              <a:gd name="connsiteY0" fmla="*/ 615142 h 1803400"/>
              <a:gd name="connsiteX1" fmla="*/ 12192000 w 12192000"/>
              <a:gd name="connsiteY1" fmla="*/ 0 h 1803400"/>
              <a:gd name="connsiteX2" fmla="*/ 12192000 w 12192000"/>
              <a:gd name="connsiteY2" fmla="*/ 1803400 h 1803400"/>
              <a:gd name="connsiteX3" fmla="*/ 0 w 12192000"/>
              <a:gd name="connsiteY3" fmla="*/ 1803400 h 1803400"/>
              <a:gd name="connsiteX4" fmla="*/ 0 w 12192000"/>
              <a:gd name="connsiteY4" fmla="*/ 615142 h 1803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1803400">
                <a:moveTo>
                  <a:pt x="0" y="615142"/>
                </a:moveTo>
                <a:lnTo>
                  <a:pt x="12192000" y="0"/>
                </a:lnTo>
                <a:lnTo>
                  <a:pt x="12192000" y="1803400"/>
                </a:lnTo>
                <a:lnTo>
                  <a:pt x="0" y="1803400"/>
                </a:lnTo>
                <a:lnTo>
                  <a:pt x="0" y="615142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80332590-1583-384F-A9C3-2436667A0AA1}"/>
              </a:ext>
            </a:extLst>
          </p:cNvPr>
          <p:cNvSpPr txBox="1">
            <a:spLocks/>
          </p:cNvSpPr>
          <p:nvPr/>
        </p:nvSpPr>
        <p:spPr>
          <a:xfrm>
            <a:off x="734363" y="673863"/>
            <a:ext cx="9210034" cy="48635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da-DK"/>
            </a:defPPr>
            <a:lvl1pPr marL="0" indent="0" algn="ctr" defTabSz="914400" rtl="0" eaLnBrk="1" latinLnBrk="0" hangingPunct="1">
              <a:buNone/>
              <a:defRPr sz="3200" kern="1200" baseline="0">
                <a:solidFill>
                  <a:schemeClr val="tx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defRPr>
            </a:lvl1pPr>
            <a:lvl2pPr marL="457200" algn="l" defTabSz="914400" rtl="0" eaLnBrk="1" latinLnBrk="0" hangingPunct="1">
              <a:defRPr sz="3200" kern="1200">
                <a:solidFill>
                  <a:schemeClr val="tx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defRPr>
            </a:lvl2pPr>
            <a:lvl3pPr marL="914400" algn="l" defTabSz="914400" rtl="0" eaLnBrk="1" latinLnBrk="0" hangingPunct="1">
              <a:defRPr sz="3200" kern="1200">
                <a:solidFill>
                  <a:schemeClr val="tx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defRPr>
            </a:lvl3pPr>
            <a:lvl4pPr marL="1371600" algn="l" defTabSz="914400" rtl="0" eaLnBrk="1" latinLnBrk="0" hangingPunct="1">
              <a:defRPr sz="3200" kern="1200">
                <a:solidFill>
                  <a:schemeClr val="tx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defRPr>
            </a:lvl4pPr>
            <a:lvl5pPr marL="1828800" algn="l" defTabSz="914400" rtl="0" eaLnBrk="1" latinLnBrk="0" hangingPunct="1">
              <a:defRPr sz="3200" kern="1200">
                <a:solidFill>
                  <a:schemeClr val="tx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3600" dirty="0">
                <a:solidFill>
                  <a:schemeClr val="accent6"/>
                </a:solidFill>
                <a:latin typeface="FoundrySans-Normal" charset="0"/>
                <a:ea typeface="FoundrySans-Normal" charset="0"/>
                <a:cs typeface="FoundrySans-Normal" charset="0"/>
              </a:rPr>
              <a:t>Time-scale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FCB37BEE-8945-9E4F-ADFB-330E7D1BB6D3}"/>
              </a:ext>
            </a:extLst>
          </p:cNvPr>
          <p:cNvSpPr txBox="1">
            <a:spLocks/>
          </p:cNvSpPr>
          <p:nvPr/>
        </p:nvSpPr>
        <p:spPr>
          <a:xfrm>
            <a:off x="752559" y="1160218"/>
            <a:ext cx="9191838" cy="26936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da-DK"/>
            </a:defPPr>
            <a:lvl1pPr marL="0" indent="0" algn="r" defTabSz="914400" rtl="0" eaLnBrk="1" latinLnBrk="0" hangingPunct="1">
              <a:buNone/>
              <a:defRPr sz="1200" kern="1200" baseline="0">
                <a:solidFill>
                  <a:schemeClr val="tx1">
                    <a:tint val="75000"/>
                  </a:schemeClr>
                </a:solidFill>
                <a:latin typeface="Source Sans Pro Light" panose="020B0403030403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Source Sans Pro Light" panose="020B0403030403020204" pitchFamily="34" charset="0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Source Sans Pro Light" panose="020B0403030403020204" pitchFamily="34" charset="0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Source Sans Pro Light" panose="020B0403030403020204" pitchFamily="34" charset="0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Source Sans Pro Light" panose="020B0403030403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sz="1400" dirty="0">
              <a:solidFill>
                <a:srgbClr val="FF0000"/>
              </a:solidFill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  <p:pic>
        <p:nvPicPr>
          <p:cNvPr id="2" name="Billede 1">
            <a:extLst>
              <a:ext uri="{FF2B5EF4-FFF2-40B4-BE49-F238E27FC236}">
                <a16:creationId xmlns:a16="http://schemas.microsoft.com/office/drawing/2014/main" id="{C3CF9A05-4C57-F84E-A500-B50B28780F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19349" y="1467418"/>
            <a:ext cx="8353303" cy="5011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638803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45450" y="6219798"/>
            <a:ext cx="519205" cy="519205"/>
          </a:xfrm>
          <a:prstGeom prst="rect">
            <a:avLst/>
          </a:prstGeom>
          <a:effectLst>
            <a:outerShdw blurRad="63500" sx="88000" sy="88000" algn="ctr" rotWithShape="0">
              <a:prstClr val="black">
                <a:alpha val="40000"/>
              </a:prstClr>
            </a:outerShdw>
          </a:effectLst>
        </p:spPr>
      </p:pic>
      <p:sp>
        <p:nvSpPr>
          <p:cNvPr id="5" name="Rectangle 1">
            <a:extLst>
              <a:ext uri="{FF2B5EF4-FFF2-40B4-BE49-F238E27FC236}">
                <a16:creationId xmlns:a16="http://schemas.microsoft.com/office/drawing/2014/main" id="{C3813F05-8EA6-C249-A9A5-BF0DFCBDAAED}"/>
              </a:ext>
            </a:extLst>
          </p:cNvPr>
          <p:cNvSpPr/>
          <p:nvPr/>
        </p:nvSpPr>
        <p:spPr>
          <a:xfrm rot="10800000">
            <a:off x="1" y="-1"/>
            <a:ext cx="12192000" cy="2244436"/>
          </a:xfrm>
          <a:custGeom>
            <a:avLst/>
            <a:gdLst>
              <a:gd name="connsiteX0" fmla="*/ 0 w 12192000"/>
              <a:gd name="connsiteY0" fmla="*/ 0 h 1803400"/>
              <a:gd name="connsiteX1" fmla="*/ 12192000 w 12192000"/>
              <a:gd name="connsiteY1" fmla="*/ 0 h 1803400"/>
              <a:gd name="connsiteX2" fmla="*/ 12192000 w 12192000"/>
              <a:gd name="connsiteY2" fmla="*/ 1803400 h 1803400"/>
              <a:gd name="connsiteX3" fmla="*/ 0 w 12192000"/>
              <a:gd name="connsiteY3" fmla="*/ 1803400 h 1803400"/>
              <a:gd name="connsiteX4" fmla="*/ 0 w 12192000"/>
              <a:gd name="connsiteY4" fmla="*/ 0 h 1803400"/>
              <a:gd name="connsiteX0" fmla="*/ 0 w 12192000"/>
              <a:gd name="connsiteY0" fmla="*/ 615142 h 1803400"/>
              <a:gd name="connsiteX1" fmla="*/ 12192000 w 12192000"/>
              <a:gd name="connsiteY1" fmla="*/ 0 h 1803400"/>
              <a:gd name="connsiteX2" fmla="*/ 12192000 w 12192000"/>
              <a:gd name="connsiteY2" fmla="*/ 1803400 h 1803400"/>
              <a:gd name="connsiteX3" fmla="*/ 0 w 12192000"/>
              <a:gd name="connsiteY3" fmla="*/ 1803400 h 1803400"/>
              <a:gd name="connsiteX4" fmla="*/ 0 w 12192000"/>
              <a:gd name="connsiteY4" fmla="*/ 615142 h 1803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1803400">
                <a:moveTo>
                  <a:pt x="0" y="615142"/>
                </a:moveTo>
                <a:lnTo>
                  <a:pt x="12192000" y="0"/>
                </a:lnTo>
                <a:lnTo>
                  <a:pt x="12192000" y="1803400"/>
                </a:lnTo>
                <a:lnTo>
                  <a:pt x="0" y="1803400"/>
                </a:lnTo>
                <a:lnTo>
                  <a:pt x="0" y="615142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80332590-1583-384F-A9C3-2436667A0AA1}"/>
              </a:ext>
            </a:extLst>
          </p:cNvPr>
          <p:cNvSpPr txBox="1">
            <a:spLocks/>
          </p:cNvSpPr>
          <p:nvPr/>
        </p:nvSpPr>
        <p:spPr>
          <a:xfrm>
            <a:off x="734363" y="673863"/>
            <a:ext cx="9210034" cy="48635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da-DK"/>
            </a:defPPr>
            <a:lvl1pPr marL="0" indent="0" algn="ctr" defTabSz="914400" rtl="0" eaLnBrk="1" latinLnBrk="0" hangingPunct="1">
              <a:buNone/>
              <a:defRPr sz="3200" kern="1200" baseline="0">
                <a:solidFill>
                  <a:schemeClr val="tx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defRPr>
            </a:lvl1pPr>
            <a:lvl2pPr marL="457200" algn="l" defTabSz="914400" rtl="0" eaLnBrk="1" latinLnBrk="0" hangingPunct="1">
              <a:defRPr sz="3200" kern="1200">
                <a:solidFill>
                  <a:schemeClr val="tx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defRPr>
            </a:lvl2pPr>
            <a:lvl3pPr marL="914400" algn="l" defTabSz="914400" rtl="0" eaLnBrk="1" latinLnBrk="0" hangingPunct="1">
              <a:defRPr sz="3200" kern="1200">
                <a:solidFill>
                  <a:schemeClr val="tx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defRPr>
            </a:lvl3pPr>
            <a:lvl4pPr marL="1371600" algn="l" defTabSz="914400" rtl="0" eaLnBrk="1" latinLnBrk="0" hangingPunct="1">
              <a:defRPr sz="3200" kern="1200">
                <a:solidFill>
                  <a:schemeClr val="tx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defRPr>
            </a:lvl4pPr>
            <a:lvl5pPr marL="1828800" algn="l" defTabSz="914400" rtl="0" eaLnBrk="1" latinLnBrk="0" hangingPunct="1">
              <a:defRPr sz="3200" kern="1200">
                <a:solidFill>
                  <a:schemeClr val="tx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3600" dirty="0">
                <a:solidFill>
                  <a:schemeClr val="accent6"/>
                </a:solidFill>
                <a:latin typeface="FoundrySans-Normal" charset="0"/>
                <a:ea typeface="FoundrySans-Normal" charset="0"/>
                <a:cs typeface="FoundrySans-Normal" charset="0"/>
              </a:rPr>
              <a:t>Time-scale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FCB37BEE-8945-9E4F-ADFB-330E7D1BB6D3}"/>
              </a:ext>
            </a:extLst>
          </p:cNvPr>
          <p:cNvSpPr txBox="1">
            <a:spLocks/>
          </p:cNvSpPr>
          <p:nvPr/>
        </p:nvSpPr>
        <p:spPr>
          <a:xfrm>
            <a:off x="752559" y="1160218"/>
            <a:ext cx="9191838" cy="26936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da-DK"/>
            </a:defPPr>
            <a:lvl1pPr marL="0" indent="0" algn="r" defTabSz="914400" rtl="0" eaLnBrk="1" latinLnBrk="0" hangingPunct="1">
              <a:buNone/>
              <a:defRPr sz="1200" kern="1200" baseline="0">
                <a:solidFill>
                  <a:schemeClr val="tx1">
                    <a:tint val="75000"/>
                  </a:schemeClr>
                </a:solidFill>
                <a:latin typeface="Source Sans Pro Light" panose="020B0403030403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Source Sans Pro Light" panose="020B0403030403020204" pitchFamily="34" charset="0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Source Sans Pro Light" panose="020B0403030403020204" pitchFamily="34" charset="0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Source Sans Pro Light" panose="020B0403030403020204" pitchFamily="34" charset="0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Source Sans Pro Light" panose="020B0403030403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sz="1400" dirty="0">
              <a:solidFill>
                <a:srgbClr val="FF0000"/>
              </a:solidFill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  <p:pic>
        <p:nvPicPr>
          <p:cNvPr id="3" name="Billede 2">
            <a:extLst>
              <a:ext uri="{FF2B5EF4-FFF2-40B4-BE49-F238E27FC236}">
                <a16:creationId xmlns:a16="http://schemas.microsoft.com/office/drawing/2014/main" id="{F591E544-6E6F-3E45-85CB-6A65A2F0BA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43816" y="1646573"/>
            <a:ext cx="7904370" cy="4742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455191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45450" y="6219798"/>
            <a:ext cx="519205" cy="519205"/>
          </a:xfrm>
          <a:prstGeom prst="rect">
            <a:avLst/>
          </a:prstGeom>
          <a:effectLst>
            <a:outerShdw blurRad="63500" sx="88000" sy="88000" algn="ctr" rotWithShape="0">
              <a:prstClr val="black">
                <a:alpha val="40000"/>
              </a:prstClr>
            </a:outerShdw>
          </a:effectLst>
        </p:spPr>
      </p:pic>
      <p:sp>
        <p:nvSpPr>
          <p:cNvPr id="5" name="Rectangle 1">
            <a:extLst>
              <a:ext uri="{FF2B5EF4-FFF2-40B4-BE49-F238E27FC236}">
                <a16:creationId xmlns:a16="http://schemas.microsoft.com/office/drawing/2014/main" id="{C3813F05-8EA6-C249-A9A5-BF0DFCBDAAED}"/>
              </a:ext>
            </a:extLst>
          </p:cNvPr>
          <p:cNvSpPr/>
          <p:nvPr/>
        </p:nvSpPr>
        <p:spPr>
          <a:xfrm rot="10800000">
            <a:off x="1" y="-1"/>
            <a:ext cx="12192000" cy="2244436"/>
          </a:xfrm>
          <a:custGeom>
            <a:avLst/>
            <a:gdLst>
              <a:gd name="connsiteX0" fmla="*/ 0 w 12192000"/>
              <a:gd name="connsiteY0" fmla="*/ 0 h 1803400"/>
              <a:gd name="connsiteX1" fmla="*/ 12192000 w 12192000"/>
              <a:gd name="connsiteY1" fmla="*/ 0 h 1803400"/>
              <a:gd name="connsiteX2" fmla="*/ 12192000 w 12192000"/>
              <a:gd name="connsiteY2" fmla="*/ 1803400 h 1803400"/>
              <a:gd name="connsiteX3" fmla="*/ 0 w 12192000"/>
              <a:gd name="connsiteY3" fmla="*/ 1803400 h 1803400"/>
              <a:gd name="connsiteX4" fmla="*/ 0 w 12192000"/>
              <a:gd name="connsiteY4" fmla="*/ 0 h 1803400"/>
              <a:gd name="connsiteX0" fmla="*/ 0 w 12192000"/>
              <a:gd name="connsiteY0" fmla="*/ 615142 h 1803400"/>
              <a:gd name="connsiteX1" fmla="*/ 12192000 w 12192000"/>
              <a:gd name="connsiteY1" fmla="*/ 0 h 1803400"/>
              <a:gd name="connsiteX2" fmla="*/ 12192000 w 12192000"/>
              <a:gd name="connsiteY2" fmla="*/ 1803400 h 1803400"/>
              <a:gd name="connsiteX3" fmla="*/ 0 w 12192000"/>
              <a:gd name="connsiteY3" fmla="*/ 1803400 h 1803400"/>
              <a:gd name="connsiteX4" fmla="*/ 0 w 12192000"/>
              <a:gd name="connsiteY4" fmla="*/ 615142 h 1803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1803400">
                <a:moveTo>
                  <a:pt x="0" y="615142"/>
                </a:moveTo>
                <a:lnTo>
                  <a:pt x="12192000" y="0"/>
                </a:lnTo>
                <a:lnTo>
                  <a:pt x="12192000" y="1803400"/>
                </a:lnTo>
                <a:lnTo>
                  <a:pt x="0" y="1803400"/>
                </a:lnTo>
                <a:lnTo>
                  <a:pt x="0" y="615142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80332590-1583-384F-A9C3-2436667A0AA1}"/>
              </a:ext>
            </a:extLst>
          </p:cNvPr>
          <p:cNvSpPr txBox="1">
            <a:spLocks/>
          </p:cNvSpPr>
          <p:nvPr/>
        </p:nvSpPr>
        <p:spPr>
          <a:xfrm>
            <a:off x="734363" y="673863"/>
            <a:ext cx="9210034" cy="48635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da-DK"/>
            </a:defPPr>
            <a:lvl1pPr marL="0" indent="0" algn="ctr" defTabSz="914400" rtl="0" eaLnBrk="1" latinLnBrk="0" hangingPunct="1">
              <a:buNone/>
              <a:defRPr sz="3200" kern="1200" baseline="0">
                <a:solidFill>
                  <a:schemeClr val="tx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defRPr>
            </a:lvl1pPr>
            <a:lvl2pPr marL="457200" algn="l" defTabSz="914400" rtl="0" eaLnBrk="1" latinLnBrk="0" hangingPunct="1">
              <a:defRPr sz="3200" kern="1200">
                <a:solidFill>
                  <a:schemeClr val="tx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defRPr>
            </a:lvl2pPr>
            <a:lvl3pPr marL="914400" algn="l" defTabSz="914400" rtl="0" eaLnBrk="1" latinLnBrk="0" hangingPunct="1">
              <a:defRPr sz="3200" kern="1200">
                <a:solidFill>
                  <a:schemeClr val="tx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defRPr>
            </a:lvl3pPr>
            <a:lvl4pPr marL="1371600" algn="l" defTabSz="914400" rtl="0" eaLnBrk="1" latinLnBrk="0" hangingPunct="1">
              <a:defRPr sz="3200" kern="1200">
                <a:solidFill>
                  <a:schemeClr val="tx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defRPr>
            </a:lvl4pPr>
            <a:lvl5pPr marL="1828800" algn="l" defTabSz="914400" rtl="0" eaLnBrk="1" latinLnBrk="0" hangingPunct="1">
              <a:defRPr sz="3200" kern="1200">
                <a:solidFill>
                  <a:schemeClr val="tx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3600" dirty="0">
                <a:solidFill>
                  <a:schemeClr val="accent6"/>
                </a:solidFill>
                <a:latin typeface="FoundrySans-Normal" charset="0"/>
                <a:ea typeface="FoundrySans-Normal" charset="0"/>
                <a:cs typeface="FoundrySans-Normal" charset="0"/>
              </a:rPr>
              <a:t>Why is the time-scale important?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FCB37BEE-8945-9E4F-ADFB-330E7D1BB6D3}"/>
              </a:ext>
            </a:extLst>
          </p:cNvPr>
          <p:cNvSpPr txBox="1">
            <a:spLocks/>
          </p:cNvSpPr>
          <p:nvPr/>
        </p:nvSpPr>
        <p:spPr>
          <a:xfrm>
            <a:off x="752559" y="1160218"/>
            <a:ext cx="9191838" cy="26936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da-DK"/>
            </a:defPPr>
            <a:lvl1pPr marL="0" indent="0" algn="r" defTabSz="914400" rtl="0" eaLnBrk="1" latinLnBrk="0" hangingPunct="1">
              <a:buNone/>
              <a:defRPr sz="1200" kern="1200" baseline="0">
                <a:solidFill>
                  <a:schemeClr val="tx1">
                    <a:tint val="75000"/>
                  </a:schemeClr>
                </a:solidFill>
                <a:latin typeface="Source Sans Pro Light" panose="020B0403030403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Source Sans Pro Light" panose="020B0403030403020204" pitchFamily="34" charset="0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Source Sans Pro Light" panose="020B0403030403020204" pitchFamily="34" charset="0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Source Sans Pro Light" panose="020B0403030403020204" pitchFamily="34" charset="0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Source Sans Pro Light" panose="020B0403030403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sz="1400" dirty="0">
              <a:solidFill>
                <a:srgbClr val="FF0000"/>
              </a:solidFill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  <p:sp>
        <p:nvSpPr>
          <p:cNvPr id="8" name="Rectangle 28">
            <a:extLst>
              <a:ext uri="{FF2B5EF4-FFF2-40B4-BE49-F238E27FC236}">
                <a16:creationId xmlns:a16="http://schemas.microsoft.com/office/drawing/2014/main" id="{6DDEEFA6-2C0D-BF4C-8BDF-42AD67E1534B}"/>
              </a:ext>
            </a:extLst>
          </p:cNvPr>
          <p:cNvSpPr/>
          <p:nvPr/>
        </p:nvSpPr>
        <p:spPr>
          <a:xfrm>
            <a:off x="1999774" y="2730791"/>
            <a:ext cx="7307826" cy="456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>
              <a:lnSpc>
                <a:spcPct val="150000"/>
              </a:lnSpc>
              <a:buClr>
                <a:schemeClr val="accent1"/>
              </a:buClr>
              <a:buSzPct val="100000"/>
            </a:pPr>
            <a:endParaRPr lang="en-US" dirty="0">
              <a:solidFill>
                <a:schemeClr val="accent6"/>
              </a:solidFill>
              <a:latin typeface="FoundrySans-Normal" charset="0"/>
              <a:ea typeface="FoundrySans-Normal" charset="0"/>
              <a:cs typeface="FoundrySans-Normal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28">
                <a:extLst>
                  <a:ext uri="{FF2B5EF4-FFF2-40B4-BE49-F238E27FC236}">
                    <a16:creationId xmlns:a16="http://schemas.microsoft.com/office/drawing/2014/main" id="{6DDEEFA6-2C0D-BF4C-8BDF-42AD67E1534B}"/>
                  </a:ext>
                </a:extLst>
              </p:cNvPr>
              <p:cNvSpPr/>
              <p:nvPr/>
            </p:nvSpPr>
            <p:spPr>
              <a:xfrm>
                <a:off x="2091214" y="2566199"/>
                <a:ext cx="7307826" cy="225228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742950" lvl="1" indent="-285750">
                  <a:lnSpc>
                    <a:spcPct val="150000"/>
                  </a:lnSpc>
                  <a:buClr>
                    <a:schemeClr val="accent1"/>
                  </a:buClr>
                  <a:buSzPct val="100000"/>
                  <a:buFont typeface="Arial" panose="020B0604020202020204" pitchFamily="34" charset="0"/>
                  <a:buChar char="•"/>
                </a:pPr>
                <a:r>
                  <a:rPr lang="en-US" dirty="0">
                    <a:solidFill>
                      <a:schemeClr val="accent6"/>
                    </a:solidFill>
                    <a:latin typeface="FoundrySans-Normal" charset="0"/>
                    <a:ea typeface="FoundrySans-Normal" charset="0"/>
                    <a:cs typeface="FoundrySans-Normal" charset="0"/>
                  </a:rPr>
                  <a:t>Determines how persons are followed up</a:t>
                </a:r>
              </a:p>
              <a:p>
                <a:pPr marL="742950" lvl="1" indent="-285750">
                  <a:lnSpc>
                    <a:spcPct val="150000"/>
                  </a:lnSpc>
                  <a:buClr>
                    <a:schemeClr val="accent1"/>
                  </a:buClr>
                  <a:buSzPct val="100000"/>
                  <a:buFont typeface="Arial" panose="020B0604020202020204" pitchFamily="34" charset="0"/>
                  <a:buChar char="•"/>
                </a:pPr>
                <a:r>
                  <a:rPr lang="en-US" dirty="0">
                    <a:solidFill>
                      <a:schemeClr val="accent6"/>
                    </a:solidFill>
                    <a:latin typeface="FoundrySans-Normal" charset="0"/>
                    <a:ea typeface="FoundrySans-Normal" charset="0"/>
                    <a:cs typeface="FoundrySans-Normal" charset="0"/>
                  </a:rPr>
                  <a:t>In a Cox-model it determines the risk-set in the likelihood function:</a:t>
                </a:r>
              </a:p>
              <a:p>
                <a:pPr lvl="3">
                  <a:lnSpc>
                    <a:spcPct val="150000"/>
                  </a:lnSpc>
                  <a:buClr>
                    <a:schemeClr val="accent1"/>
                  </a:buClr>
                  <a:buSzPct val="100000"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GB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da-DK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exp</m:t>
                          </m:r>
                          <m:r>
                            <a:rPr lang="da-DK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⁡(</m:t>
                          </m:r>
                          <m:sSup>
                            <m:sSupPr>
                              <m:ctrlPr>
                                <a:rPr lang="da-DK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da-DK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𝛽</m:t>
                              </m:r>
                            </m:e>
                            <m:sup>
                              <m:r>
                                <a:rPr lang="da-DK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  <m:sSub>
                            <m:sSubPr>
                              <m:ctrlPr>
                                <a:rPr lang="da-DK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a-DK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da-DK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da-DK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</m:num>
                        <m:den>
                          <m:nary>
                            <m:naryPr>
                              <m:chr m:val="∑"/>
                              <m:limLoc m:val="subSup"/>
                              <m:supHide m:val="on"/>
                              <m:ctrlPr>
                                <a:rPr lang="en-GB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1"/>
                                </m:rPr>
                                <a:rPr lang="da-DK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𝑙</m:t>
                              </m:r>
                              <m:r>
                                <a:rPr lang="da-DK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∈</m:t>
                              </m:r>
                              <m:r>
                                <a:rPr lang="da-DK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𝑅</m:t>
                              </m:r>
                              <m:r>
                                <a:rPr lang="da-DK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(</m:t>
                              </m:r>
                              <m:sSub>
                                <m:sSubPr>
                                  <m:ctrlPr>
                                    <a:rPr lang="da-DK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brk m:alnAt="9"/>
                                    </m:rPr>
                                    <a:rPr lang="da-DK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  <m:sub>
                                  <m:r>
                                    <a:rPr lang="da-DK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m:rPr>
                                  <m:brk m:alnAt="9"/>
                                </m:rPr>
                                <a:rPr lang="da-DK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)</m:t>
                              </m:r>
                            </m:sub>
                            <m:sup/>
                            <m:e>
                              <m:r>
                                <m:rPr>
                                  <m:sty m:val="p"/>
                                </m:rPr>
                                <a:rPr lang="da-DK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exp</m:t>
                              </m:r>
                              <m:r>
                                <a:rPr lang="da-DK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⁡(</m:t>
                              </m:r>
                              <m:sSup>
                                <m:sSupPr>
                                  <m:ctrlPr>
                                    <a:rPr lang="da-DK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da-DK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𝛽</m:t>
                                  </m:r>
                                </m:e>
                                <m:sup>
                                  <m:r>
                                    <a:rPr lang="da-DK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p>
                              <m:sSub>
                                <m:sSubPr>
                                  <m:ctrlPr>
                                    <a:rPr lang="da-DK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a-DK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da-DK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𝑙</m:t>
                                  </m:r>
                                </m:sub>
                              </m:sSub>
                              <m:r>
                                <a:rPr lang="da-DK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)</m:t>
                              </m:r>
                            </m:e>
                          </m:nary>
                        </m:den>
                      </m:f>
                    </m:oMath>
                  </m:oMathPara>
                </a14:m>
                <a:endParaRPr lang="en-US" dirty="0">
                  <a:solidFill>
                    <a:schemeClr val="accent6"/>
                  </a:solidFill>
                  <a:latin typeface="FoundrySans-Normal" charset="0"/>
                  <a:ea typeface="FoundrySans-Normal" charset="0"/>
                  <a:cs typeface="FoundrySans-Normal" charset="0"/>
                </a:endParaRPr>
              </a:p>
              <a:p>
                <a:pPr marL="742950" lvl="1" indent="-285750">
                  <a:lnSpc>
                    <a:spcPct val="150000"/>
                  </a:lnSpc>
                  <a:buClr>
                    <a:schemeClr val="accent1"/>
                  </a:buClr>
                  <a:buSzPct val="100000"/>
                  <a:buFont typeface="Arial" panose="020B0604020202020204" pitchFamily="34" charset="0"/>
                  <a:buChar char="•"/>
                </a:pPr>
                <a:r>
                  <a:rPr lang="en-US" dirty="0">
                    <a:solidFill>
                      <a:schemeClr val="accent6"/>
                    </a:solidFill>
                    <a:latin typeface="FoundrySans-Normal" charset="0"/>
                    <a:ea typeface="FoundrySans-Normal" charset="0"/>
                    <a:cs typeface="FoundrySans-Normal" charset="0"/>
                  </a:rPr>
                  <a:t>For individual </a:t>
                </a:r>
                <a:r>
                  <a:rPr lang="en-US" i="1" dirty="0">
                    <a:solidFill>
                      <a:schemeClr val="accent6"/>
                    </a:solidFill>
                    <a:latin typeface="FoundrySans-Normal" charset="0"/>
                    <a:ea typeface="FoundrySans-Normal" charset="0"/>
                    <a:cs typeface="FoundrySans-Normal" charset="0"/>
                  </a:rPr>
                  <a:t>i</a:t>
                </a:r>
                <a:r>
                  <a:rPr lang="en-US" dirty="0">
                    <a:solidFill>
                      <a:schemeClr val="accent6"/>
                    </a:solidFill>
                    <a:latin typeface="FoundrySans-Normal" charset="0"/>
                    <a:ea typeface="FoundrySans-Normal" charset="0"/>
                    <a:cs typeface="FoundrySans-Normal" charset="0"/>
                  </a:rPr>
                  <a:t> with an event (outcome) at time </a:t>
                </a:r>
                <a:r>
                  <a:rPr lang="en-US" i="1" dirty="0" err="1">
                    <a:solidFill>
                      <a:schemeClr val="accent6"/>
                    </a:solidFill>
                    <a:latin typeface="FoundrySans-Normal" charset="0"/>
                    <a:ea typeface="FoundrySans-Normal" charset="0"/>
                    <a:cs typeface="FoundrySans-Normal" charset="0"/>
                  </a:rPr>
                  <a:t>t</a:t>
                </a:r>
                <a:r>
                  <a:rPr lang="en-US" i="1" baseline="-25000" dirty="0" err="1">
                    <a:solidFill>
                      <a:schemeClr val="accent6"/>
                    </a:solidFill>
                    <a:latin typeface="FoundrySans-Normal" charset="0"/>
                    <a:ea typeface="FoundrySans-Normal" charset="0"/>
                    <a:cs typeface="FoundrySans-Normal" charset="0"/>
                  </a:rPr>
                  <a:t>i</a:t>
                </a:r>
                <a:r>
                  <a:rPr lang="en-US" i="1" dirty="0">
                    <a:solidFill>
                      <a:schemeClr val="accent6"/>
                    </a:solidFill>
                    <a:latin typeface="FoundrySans-Normal" charset="0"/>
                    <a:ea typeface="FoundrySans-Normal" charset="0"/>
                    <a:cs typeface="FoundrySans-Normal" charset="0"/>
                  </a:rPr>
                  <a:t> </a:t>
                </a:r>
                <a:r>
                  <a:rPr lang="en-US" dirty="0">
                    <a:solidFill>
                      <a:schemeClr val="accent6"/>
                    </a:solidFill>
                    <a:latin typeface="FoundrySans-Normal" charset="0"/>
                    <a:ea typeface="FoundrySans-Normal" charset="0"/>
                    <a:cs typeface="FoundrySans-Normal" charset="0"/>
                  </a:rPr>
                  <a:t>the risk-set is </a:t>
                </a:r>
                <a:r>
                  <a:rPr lang="en-US" i="1" dirty="0">
                    <a:solidFill>
                      <a:schemeClr val="accent6"/>
                    </a:solidFill>
                    <a:latin typeface="FoundrySans-Normal" charset="0"/>
                    <a:ea typeface="FoundrySans-Normal" charset="0"/>
                    <a:cs typeface="FoundrySans-Normal" charset="0"/>
                  </a:rPr>
                  <a:t>R(</a:t>
                </a:r>
                <a:r>
                  <a:rPr lang="en-US" i="1" dirty="0" err="1">
                    <a:solidFill>
                      <a:schemeClr val="accent6"/>
                    </a:solidFill>
                    <a:latin typeface="FoundrySans-Normal" charset="0"/>
                    <a:ea typeface="FoundrySans-Normal" charset="0"/>
                    <a:cs typeface="FoundrySans-Normal" charset="0"/>
                  </a:rPr>
                  <a:t>t</a:t>
                </a:r>
                <a:r>
                  <a:rPr lang="en-US" i="1" baseline="-25000" dirty="0" err="1">
                    <a:solidFill>
                      <a:schemeClr val="accent6"/>
                    </a:solidFill>
                    <a:latin typeface="FoundrySans-Normal" charset="0"/>
                    <a:ea typeface="FoundrySans-Normal" charset="0"/>
                    <a:cs typeface="FoundrySans-Normal" charset="0"/>
                  </a:rPr>
                  <a:t>i</a:t>
                </a:r>
                <a:r>
                  <a:rPr lang="en-US" i="1" dirty="0">
                    <a:solidFill>
                      <a:schemeClr val="accent6"/>
                    </a:solidFill>
                    <a:latin typeface="FoundrySans-Normal" charset="0"/>
                    <a:ea typeface="FoundrySans-Normal" charset="0"/>
                    <a:cs typeface="FoundrySans-Normal" charset="0"/>
                  </a:rPr>
                  <a:t>)</a:t>
                </a:r>
                <a:endParaRPr lang="en-US" i="1" baseline="-25000" dirty="0">
                  <a:solidFill>
                    <a:schemeClr val="accent6"/>
                  </a:solidFill>
                  <a:latin typeface="FoundrySans-Normal" charset="0"/>
                  <a:ea typeface="FoundrySans-Normal" charset="0"/>
                  <a:cs typeface="FoundrySans-Normal" charset="0"/>
                </a:endParaRPr>
              </a:p>
            </p:txBody>
          </p:sp>
        </mc:Choice>
        <mc:Fallback xmlns="">
          <p:sp>
            <p:nvSpPr>
              <p:cNvPr id="9" name="Rectangle 28">
                <a:extLst>
                  <a:ext uri="{FF2B5EF4-FFF2-40B4-BE49-F238E27FC236}">
                    <a16:creationId xmlns:a16="http://schemas.microsoft.com/office/drawing/2014/main" id="{6DDEEFA6-2C0D-BF4C-8BDF-42AD67E1534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91214" y="2566199"/>
                <a:ext cx="7307826" cy="2252283"/>
              </a:xfrm>
              <a:prstGeom prst="rect">
                <a:avLst/>
              </a:prstGeom>
              <a:blipFill>
                <a:blip r:embed="rId4"/>
                <a:stretch>
                  <a:fillRect b="-8989"/>
                </a:stretch>
              </a:blipFill>
            </p:spPr>
            <p:txBody>
              <a:bodyPr/>
              <a:lstStyle/>
              <a:p>
                <a:r>
                  <a:rPr lang="da-DK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57784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45450" y="6219798"/>
            <a:ext cx="519205" cy="519205"/>
          </a:xfrm>
          <a:prstGeom prst="rect">
            <a:avLst/>
          </a:prstGeom>
          <a:effectLst>
            <a:outerShdw blurRad="63500" sx="88000" sy="88000" algn="ctr" rotWithShape="0">
              <a:prstClr val="black">
                <a:alpha val="40000"/>
              </a:prstClr>
            </a:outerShdw>
          </a:effectLst>
        </p:spPr>
      </p:pic>
      <p:sp>
        <p:nvSpPr>
          <p:cNvPr id="5" name="Rectangle 1">
            <a:extLst>
              <a:ext uri="{FF2B5EF4-FFF2-40B4-BE49-F238E27FC236}">
                <a16:creationId xmlns:a16="http://schemas.microsoft.com/office/drawing/2014/main" id="{C3813F05-8EA6-C249-A9A5-BF0DFCBDAAED}"/>
              </a:ext>
            </a:extLst>
          </p:cNvPr>
          <p:cNvSpPr/>
          <p:nvPr/>
        </p:nvSpPr>
        <p:spPr>
          <a:xfrm rot="10800000">
            <a:off x="1" y="-1"/>
            <a:ext cx="12192000" cy="2244436"/>
          </a:xfrm>
          <a:custGeom>
            <a:avLst/>
            <a:gdLst>
              <a:gd name="connsiteX0" fmla="*/ 0 w 12192000"/>
              <a:gd name="connsiteY0" fmla="*/ 0 h 1803400"/>
              <a:gd name="connsiteX1" fmla="*/ 12192000 w 12192000"/>
              <a:gd name="connsiteY1" fmla="*/ 0 h 1803400"/>
              <a:gd name="connsiteX2" fmla="*/ 12192000 w 12192000"/>
              <a:gd name="connsiteY2" fmla="*/ 1803400 h 1803400"/>
              <a:gd name="connsiteX3" fmla="*/ 0 w 12192000"/>
              <a:gd name="connsiteY3" fmla="*/ 1803400 h 1803400"/>
              <a:gd name="connsiteX4" fmla="*/ 0 w 12192000"/>
              <a:gd name="connsiteY4" fmla="*/ 0 h 1803400"/>
              <a:gd name="connsiteX0" fmla="*/ 0 w 12192000"/>
              <a:gd name="connsiteY0" fmla="*/ 615142 h 1803400"/>
              <a:gd name="connsiteX1" fmla="*/ 12192000 w 12192000"/>
              <a:gd name="connsiteY1" fmla="*/ 0 h 1803400"/>
              <a:gd name="connsiteX2" fmla="*/ 12192000 w 12192000"/>
              <a:gd name="connsiteY2" fmla="*/ 1803400 h 1803400"/>
              <a:gd name="connsiteX3" fmla="*/ 0 w 12192000"/>
              <a:gd name="connsiteY3" fmla="*/ 1803400 h 1803400"/>
              <a:gd name="connsiteX4" fmla="*/ 0 w 12192000"/>
              <a:gd name="connsiteY4" fmla="*/ 615142 h 1803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1803400">
                <a:moveTo>
                  <a:pt x="0" y="615142"/>
                </a:moveTo>
                <a:lnTo>
                  <a:pt x="12192000" y="0"/>
                </a:lnTo>
                <a:lnTo>
                  <a:pt x="12192000" y="1803400"/>
                </a:lnTo>
                <a:lnTo>
                  <a:pt x="0" y="1803400"/>
                </a:lnTo>
                <a:lnTo>
                  <a:pt x="0" y="615142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80332590-1583-384F-A9C3-2436667A0AA1}"/>
              </a:ext>
            </a:extLst>
          </p:cNvPr>
          <p:cNvSpPr txBox="1">
            <a:spLocks/>
          </p:cNvSpPr>
          <p:nvPr/>
        </p:nvSpPr>
        <p:spPr>
          <a:xfrm>
            <a:off x="734363" y="673863"/>
            <a:ext cx="9210034" cy="48635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da-DK"/>
            </a:defPPr>
            <a:lvl1pPr marL="0" indent="0" algn="ctr" defTabSz="914400" rtl="0" eaLnBrk="1" latinLnBrk="0" hangingPunct="1">
              <a:buNone/>
              <a:defRPr sz="3200" kern="1200" baseline="0">
                <a:solidFill>
                  <a:schemeClr val="tx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defRPr>
            </a:lvl1pPr>
            <a:lvl2pPr marL="457200" algn="l" defTabSz="914400" rtl="0" eaLnBrk="1" latinLnBrk="0" hangingPunct="1">
              <a:defRPr sz="3200" kern="1200">
                <a:solidFill>
                  <a:schemeClr val="tx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defRPr>
            </a:lvl2pPr>
            <a:lvl3pPr marL="914400" algn="l" defTabSz="914400" rtl="0" eaLnBrk="1" latinLnBrk="0" hangingPunct="1">
              <a:defRPr sz="3200" kern="1200">
                <a:solidFill>
                  <a:schemeClr val="tx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defRPr>
            </a:lvl3pPr>
            <a:lvl4pPr marL="1371600" algn="l" defTabSz="914400" rtl="0" eaLnBrk="1" latinLnBrk="0" hangingPunct="1">
              <a:defRPr sz="3200" kern="1200">
                <a:solidFill>
                  <a:schemeClr val="tx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defRPr>
            </a:lvl4pPr>
            <a:lvl5pPr marL="1828800" algn="l" defTabSz="914400" rtl="0" eaLnBrk="1" latinLnBrk="0" hangingPunct="1">
              <a:defRPr sz="3200" kern="1200">
                <a:solidFill>
                  <a:schemeClr val="tx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3600" dirty="0">
                <a:solidFill>
                  <a:schemeClr val="accent6"/>
                </a:solidFill>
                <a:latin typeface="FoundrySans-Normal" charset="0"/>
                <a:ea typeface="FoundrySans-Normal" charset="0"/>
                <a:cs typeface="FoundrySans-Normal" charset="0"/>
              </a:rPr>
              <a:t>Time-scale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FCB37BEE-8945-9E4F-ADFB-330E7D1BB6D3}"/>
              </a:ext>
            </a:extLst>
          </p:cNvPr>
          <p:cNvSpPr txBox="1">
            <a:spLocks/>
          </p:cNvSpPr>
          <p:nvPr/>
        </p:nvSpPr>
        <p:spPr>
          <a:xfrm>
            <a:off x="752559" y="1160218"/>
            <a:ext cx="9191838" cy="26936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da-DK"/>
            </a:defPPr>
            <a:lvl1pPr marL="0" indent="0" algn="r" defTabSz="914400" rtl="0" eaLnBrk="1" latinLnBrk="0" hangingPunct="1">
              <a:buNone/>
              <a:defRPr sz="1200" kern="1200" baseline="0">
                <a:solidFill>
                  <a:schemeClr val="tx1">
                    <a:tint val="75000"/>
                  </a:schemeClr>
                </a:solidFill>
                <a:latin typeface="Source Sans Pro Light" panose="020B0403030403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Source Sans Pro Light" panose="020B0403030403020204" pitchFamily="34" charset="0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Source Sans Pro Light" panose="020B0403030403020204" pitchFamily="34" charset="0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Source Sans Pro Light" panose="020B0403030403020204" pitchFamily="34" charset="0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Source Sans Pro Light" panose="020B0403030403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sz="1400" dirty="0">
              <a:solidFill>
                <a:srgbClr val="FF0000"/>
              </a:solidFill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  <p:pic>
        <p:nvPicPr>
          <p:cNvPr id="2" name="Billed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5534" y="1429578"/>
            <a:ext cx="6620933" cy="4965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869803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45450" y="6219798"/>
            <a:ext cx="519205" cy="519205"/>
          </a:xfrm>
          <a:prstGeom prst="rect">
            <a:avLst/>
          </a:prstGeom>
          <a:effectLst>
            <a:outerShdw blurRad="63500" sx="88000" sy="88000" algn="ctr" rotWithShape="0">
              <a:prstClr val="black">
                <a:alpha val="40000"/>
              </a:prstClr>
            </a:outerShdw>
          </a:effectLst>
        </p:spPr>
      </p:pic>
      <p:sp>
        <p:nvSpPr>
          <p:cNvPr id="5" name="Rectangle 1">
            <a:extLst>
              <a:ext uri="{FF2B5EF4-FFF2-40B4-BE49-F238E27FC236}">
                <a16:creationId xmlns:a16="http://schemas.microsoft.com/office/drawing/2014/main" id="{C3813F05-8EA6-C249-A9A5-BF0DFCBDAAED}"/>
              </a:ext>
            </a:extLst>
          </p:cNvPr>
          <p:cNvSpPr/>
          <p:nvPr/>
        </p:nvSpPr>
        <p:spPr>
          <a:xfrm rot="10800000">
            <a:off x="1" y="-1"/>
            <a:ext cx="12192000" cy="2244436"/>
          </a:xfrm>
          <a:custGeom>
            <a:avLst/>
            <a:gdLst>
              <a:gd name="connsiteX0" fmla="*/ 0 w 12192000"/>
              <a:gd name="connsiteY0" fmla="*/ 0 h 1803400"/>
              <a:gd name="connsiteX1" fmla="*/ 12192000 w 12192000"/>
              <a:gd name="connsiteY1" fmla="*/ 0 h 1803400"/>
              <a:gd name="connsiteX2" fmla="*/ 12192000 w 12192000"/>
              <a:gd name="connsiteY2" fmla="*/ 1803400 h 1803400"/>
              <a:gd name="connsiteX3" fmla="*/ 0 w 12192000"/>
              <a:gd name="connsiteY3" fmla="*/ 1803400 h 1803400"/>
              <a:gd name="connsiteX4" fmla="*/ 0 w 12192000"/>
              <a:gd name="connsiteY4" fmla="*/ 0 h 1803400"/>
              <a:gd name="connsiteX0" fmla="*/ 0 w 12192000"/>
              <a:gd name="connsiteY0" fmla="*/ 615142 h 1803400"/>
              <a:gd name="connsiteX1" fmla="*/ 12192000 w 12192000"/>
              <a:gd name="connsiteY1" fmla="*/ 0 h 1803400"/>
              <a:gd name="connsiteX2" fmla="*/ 12192000 w 12192000"/>
              <a:gd name="connsiteY2" fmla="*/ 1803400 h 1803400"/>
              <a:gd name="connsiteX3" fmla="*/ 0 w 12192000"/>
              <a:gd name="connsiteY3" fmla="*/ 1803400 h 1803400"/>
              <a:gd name="connsiteX4" fmla="*/ 0 w 12192000"/>
              <a:gd name="connsiteY4" fmla="*/ 615142 h 1803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1803400">
                <a:moveTo>
                  <a:pt x="0" y="615142"/>
                </a:moveTo>
                <a:lnTo>
                  <a:pt x="12192000" y="0"/>
                </a:lnTo>
                <a:lnTo>
                  <a:pt x="12192000" y="1803400"/>
                </a:lnTo>
                <a:lnTo>
                  <a:pt x="0" y="1803400"/>
                </a:lnTo>
                <a:lnTo>
                  <a:pt x="0" y="615142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80332590-1583-384F-A9C3-2436667A0AA1}"/>
              </a:ext>
            </a:extLst>
          </p:cNvPr>
          <p:cNvSpPr txBox="1">
            <a:spLocks/>
          </p:cNvSpPr>
          <p:nvPr/>
        </p:nvSpPr>
        <p:spPr>
          <a:xfrm>
            <a:off x="734363" y="673863"/>
            <a:ext cx="9210034" cy="48635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da-DK"/>
            </a:defPPr>
            <a:lvl1pPr marL="0" indent="0" algn="ctr" defTabSz="914400" rtl="0" eaLnBrk="1" latinLnBrk="0" hangingPunct="1">
              <a:buNone/>
              <a:defRPr sz="3200" kern="1200" baseline="0">
                <a:solidFill>
                  <a:schemeClr val="tx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defRPr>
            </a:lvl1pPr>
            <a:lvl2pPr marL="457200" algn="l" defTabSz="914400" rtl="0" eaLnBrk="1" latinLnBrk="0" hangingPunct="1">
              <a:defRPr sz="3200" kern="1200">
                <a:solidFill>
                  <a:schemeClr val="tx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defRPr>
            </a:lvl2pPr>
            <a:lvl3pPr marL="914400" algn="l" defTabSz="914400" rtl="0" eaLnBrk="1" latinLnBrk="0" hangingPunct="1">
              <a:defRPr sz="3200" kern="1200">
                <a:solidFill>
                  <a:schemeClr val="tx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defRPr>
            </a:lvl3pPr>
            <a:lvl4pPr marL="1371600" algn="l" defTabSz="914400" rtl="0" eaLnBrk="1" latinLnBrk="0" hangingPunct="1">
              <a:defRPr sz="3200" kern="1200">
                <a:solidFill>
                  <a:schemeClr val="tx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defRPr>
            </a:lvl4pPr>
            <a:lvl5pPr marL="1828800" algn="l" defTabSz="914400" rtl="0" eaLnBrk="1" latinLnBrk="0" hangingPunct="1">
              <a:defRPr sz="3200" kern="1200">
                <a:solidFill>
                  <a:schemeClr val="tx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3600" dirty="0">
                <a:solidFill>
                  <a:schemeClr val="accent6"/>
                </a:solidFill>
                <a:latin typeface="FoundrySans-Normal" charset="0"/>
                <a:ea typeface="FoundrySans-Normal" charset="0"/>
                <a:cs typeface="FoundrySans-Normal" charset="0"/>
              </a:rPr>
              <a:t>Time-scale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FCB37BEE-8945-9E4F-ADFB-330E7D1BB6D3}"/>
              </a:ext>
            </a:extLst>
          </p:cNvPr>
          <p:cNvSpPr txBox="1">
            <a:spLocks/>
          </p:cNvSpPr>
          <p:nvPr/>
        </p:nvSpPr>
        <p:spPr>
          <a:xfrm>
            <a:off x="752559" y="1160218"/>
            <a:ext cx="9191838" cy="26936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da-DK"/>
            </a:defPPr>
            <a:lvl1pPr marL="0" indent="0" algn="r" defTabSz="914400" rtl="0" eaLnBrk="1" latinLnBrk="0" hangingPunct="1">
              <a:buNone/>
              <a:defRPr sz="1200" kern="1200" baseline="0">
                <a:solidFill>
                  <a:schemeClr val="tx1">
                    <a:tint val="75000"/>
                  </a:schemeClr>
                </a:solidFill>
                <a:latin typeface="Source Sans Pro Light" panose="020B0403030403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Source Sans Pro Light" panose="020B0403030403020204" pitchFamily="34" charset="0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Source Sans Pro Light" panose="020B0403030403020204" pitchFamily="34" charset="0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Source Sans Pro Light" panose="020B0403030403020204" pitchFamily="34" charset="0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Source Sans Pro Light" panose="020B0403030403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sz="1400" dirty="0">
              <a:solidFill>
                <a:srgbClr val="FF0000"/>
              </a:solidFill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  <p:pic>
        <p:nvPicPr>
          <p:cNvPr id="2" name="Billed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2415" y="1429578"/>
            <a:ext cx="6619200" cy="496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914613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45450" y="6219798"/>
            <a:ext cx="519205" cy="519205"/>
          </a:xfrm>
          <a:prstGeom prst="rect">
            <a:avLst/>
          </a:prstGeom>
          <a:effectLst>
            <a:outerShdw blurRad="63500" sx="88000" sy="88000" algn="ctr" rotWithShape="0">
              <a:prstClr val="black">
                <a:alpha val="40000"/>
              </a:prstClr>
            </a:outerShdw>
          </a:effectLst>
        </p:spPr>
      </p:pic>
      <p:sp>
        <p:nvSpPr>
          <p:cNvPr id="5" name="Rectangle 1">
            <a:extLst>
              <a:ext uri="{FF2B5EF4-FFF2-40B4-BE49-F238E27FC236}">
                <a16:creationId xmlns:a16="http://schemas.microsoft.com/office/drawing/2014/main" id="{C3813F05-8EA6-C249-A9A5-BF0DFCBDAAED}"/>
              </a:ext>
            </a:extLst>
          </p:cNvPr>
          <p:cNvSpPr/>
          <p:nvPr/>
        </p:nvSpPr>
        <p:spPr>
          <a:xfrm rot="10800000">
            <a:off x="1" y="-1"/>
            <a:ext cx="12192000" cy="2244436"/>
          </a:xfrm>
          <a:custGeom>
            <a:avLst/>
            <a:gdLst>
              <a:gd name="connsiteX0" fmla="*/ 0 w 12192000"/>
              <a:gd name="connsiteY0" fmla="*/ 0 h 1803400"/>
              <a:gd name="connsiteX1" fmla="*/ 12192000 w 12192000"/>
              <a:gd name="connsiteY1" fmla="*/ 0 h 1803400"/>
              <a:gd name="connsiteX2" fmla="*/ 12192000 w 12192000"/>
              <a:gd name="connsiteY2" fmla="*/ 1803400 h 1803400"/>
              <a:gd name="connsiteX3" fmla="*/ 0 w 12192000"/>
              <a:gd name="connsiteY3" fmla="*/ 1803400 h 1803400"/>
              <a:gd name="connsiteX4" fmla="*/ 0 w 12192000"/>
              <a:gd name="connsiteY4" fmla="*/ 0 h 1803400"/>
              <a:gd name="connsiteX0" fmla="*/ 0 w 12192000"/>
              <a:gd name="connsiteY0" fmla="*/ 615142 h 1803400"/>
              <a:gd name="connsiteX1" fmla="*/ 12192000 w 12192000"/>
              <a:gd name="connsiteY1" fmla="*/ 0 h 1803400"/>
              <a:gd name="connsiteX2" fmla="*/ 12192000 w 12192000"/>
              <a:gd name="connsiteY2" fmla="*/ 1803400 h 1803400"/>
              <a:gd name="connsiteX3" fmla="*/ 0 w 12192000"/>
              <a:gd name="connsiteY3" fmla="*/ 1803400 h 1803400"/>
              <a:gd name="connsiteX4" fmla="*/ 0 w 12192000"/>
              <a:gd name="connsiteY4" fmla="*/ 615142 h 1803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1803400">
                <a:moveTo>
                  <a:pt x="0" y="615142"/>
                </a:moveTo>
                <a:lnTo>
                  <a:pt x="12192000" y="0"/>
                </a:lnTo>
                <a:lnTo>
                  <a:pt x="12192000" y="1803400"/>
                </a:lnTo>
                <a:lnTo>
                  <a:pt x="0" y="1803400"/>
                </a:lnTo>
                <a:lnTo>
                  <a:pt x="0" y="615142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80332590-1583-384F-A9C3-2436667A0AA1}"/>
              </a:ext>
            </a:extLst>
          </p:cNvPr>
          <p:cNvSpPr txBox="1">
            <a:spLocks/>
          </p:cNvSpPr>
          <p:nvPr/>
        </p:nvSpPr>
        <p:spPr>
          <a:xfrm>
            <a:off x="734363" y="673863"/>
            <a:ext cx="9210034" cy="48635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da-DK"/>
            </a:defPPr>
            <a:lvl1pPr marL="0" indent="0" algn="ctr" defTabSz="914400" rtl="0" eaLnBrk="1" latinLnBrk="0" hangingPunct="1">
              <a:buNone/>
              <a:defRPr sz="3200" kern="1200" baseline="0">
                <a:solidFill>
                  <a:schemeClr val="tx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defRPr>
            </a:lvl1pPr>
            <a:lvl2pPr marL="457200" algn="l" defTabSz="914400" rtl="0" eaLnBrk="1" latinLnBrk="0" hangingPunct="1">
              <a:defRPr sz="3200" kern="1200">
                <a:solidFill>
                  <a:schemeClr val="tx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defRPr>
            </a:lvl2pPr>
            <a:lvl3pPr marL="914400" algn="l" defTabSz="914400" rtl="0" eaLnBrk="1" latinLnBrk="0" hangingPunct="1">
              <a:defRPr sz="3200" kern="1200">
                <a:solidFill>
                  <a:schemeClr val="tx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defRPr>
            </a:lvl3pPr>
            <a:lvl4pPr marL="1371600" algn="l" defTabSz="914400" rtl="0" eaLnBrk="1" latinLnBrk="0" hangingPunct="1">
              <a:defRPr sz="3200" kern="1200">
                <a:solidFill>
                  <a:schemeClr val="tx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defRPr>
            </a:lvl4pPr>
            <a:lvl5pPr marL="1828800" algn="l" defTabSz="914400" rtl="0" eaLnBrk="1" latinLnBrk="0" hangingPunct="1">
              <a:defRPr sz="3200" kern="1200">
                <a:solidFill>
                  <a:schemeClr val="tx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3600" dirty="0">
                <a:solidFill>
                  <a:schemeClr val="accent6"/>
                </a:solidFill>
                <a:latin typeface="FoundrySans-Normal" charset="0"/>
                <a:ea typeface="FoundrySans-Normal" charset="0"/>
                <a:cs typeface="FoundrySans-Normal" charset="0"/>
              </a:rPr>
              <a:t>Confounding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FCB37BEE-8945-9E4F-ADFB-330E7D1BB6D3}"/>
              </a:ext>
            </a:extLst>
          </p:cNvPr>
          <p:cNvSpPr txBox="1">
            <a:spLocks/>
          </p:cNvSpPr>
          <p:nvPr/>
        </p:nvSpPr>
        <p:spPr>
          <a:xfrm>
            <a:off x="752559" y="1160218"/>
            <a:ext cx="9191838" cy="26936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da-DK"/>
            </a:defPPr>
            <a:lvl1pPr marL="0" indent="0" algn="r" defTabSz="914400" rtl="0" eaLnBrk="1" latinLnBrk="0" hangingPunct="1">
              <a:buNone/>
              <a:defRPr sz="1200" kern="1200" baseline="0">
                <a:solidFill>
                  <a:schemeClr val="tx1">
                    <a:tint val="75000"/>
                  </a:schemeClr>
                </a:solidFill>
                <a:latin typeface="Source Sans Pro Light" panose="020B0403030403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Source Sans Pro Light" panose="020B0403030403020204" pitchFamily="34" charset="0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Source Sans Pro Light" panose="020B0403030403020204" pitchFamily="34" charset="0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Source Sans Pro Light" panose="020B0403030403020204" pitchFamily="34" charset="0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Source Sans Pro Light" panose="020B0403030403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sz="1400" dirty="0">
              <a:solidFill>
                <a:srgbClr val="FF0000"/>
              </a:solidFill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  <p:sp>
        <p:nvSpPr>
          <p:cNvPr id="8" name="Rectangle 28">
            <a:extLst>
              <a:ext uri="{FF2B5EF4-FFF2-40B4-BE49-F238E27FC236}">
                <a16:creationId xmlns:a16="http://schemas.microsoft.com/office/drawing/2014/main" id="{6DDEEFA6-2C0D-BF4C-8BDF-42AD67E1534B}"/>
              </a:ext>
            </a:extLst>
          </p:cNvPr>
          <p:cNvSpPr/>
          <p:nvPr/>
        </p:nvSpPr>
        <p:spPr>
          <a:xfrm>
            <a:off x="1999774" y="2730791"/>
            <a:ext cx="7307826" cy="25423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lvl="1" indent="-285750">
              <a:lnSpc>
                <a:spcPct val="150000"/>
              </a:lnSpc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6"/>
                </a:solidFill>
                <a:latin typeface="FoundrySans-Normal" charset="0"/>
                <a:ea typeface="FoundrySans-Normal" charset="0"/>
                <a:cs typeface="FoundrySans-Normal" charset="0"/>
              </a:rPr>
              <a:t>In contrast to RCTs confounding is expected (“always present”)</a:t>
            </a:r>
          </a:p>
          <a:p>
            <a:pPr marL="1200150" lvl="2" indent="-285750">
              <a:lnSpc>
                <a:spcPct val="150000"/>
              </a:lnSpc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6"/>
                </a:solidFill>
                <a:latin typeface="FoundrySans-Normal" charset="0"/>
                <a:ea typeface="FoundrySans-Normal" charset="0"/>
                <a:cs typeface="FoundrySans-Normal" charset="0"/>
              </a:rPr>
              <a:t>(RCTs are of course also at risk of confounding)</a:t>
            </a:r>
          </a:p>
          <a:p>
            <a:pPr marL="742950" lvl="1" indent="-285750">
              <a:lnSpc>
                <a:spcPct val="150000"/>
              </a:lnSpc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6"/>
                </a:solidFill>
                <a:latin typeface="FoundrySans-Normal" charset="0"/>
                <a:ea typeface="FoundrySans-Normal" charset="0"/>
                <a:cs typeface="FoundrySans-Normal" charset="0"/>
              </a:rPr>
              <a:t>But exposure is NOT randomly assigned in observational studies</a:t>
            </a:r>
          </a:p>
          <a:p>
            <a:pPr marL="742950" lvl="1" indent="-285750">
              <a:lnSpc>
                <a:spcPct val="150000"/>
              </a:lnSpc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6"/>
                </a:solidFill>
                <a:latin typeface="FoundrySans-Normal" charset="0"/>
                <a:ea typeface="FoundrySans-Normal" charset="0"/>
                <a:cs typeface="FoundrySans-Normal" charset="0"/>
              </a:rPr>
              <a:t>Can be handled by stratification, matching, adjustment or weighting techniques (more about this tomorrow)</a:t>
            </a:r>
          </a:p>
          <a:p>
            <a:pPr lvl="1">
              <a:lnSpc>
                <a:spcPct val="150000"/>
              </a:lnSpc>
              <a:buClr>
                <a:schemeClr val="accent1"/>
              </a:buClr>
              <a:buSzPct val="100000"/>
            </a:pPr>
            <a:endParaRPr lang="en-US" dirty="0">
              <a:solidFill>
                <a:schemeClr val="accent6"/>
              </a:solidFill>
              <a:latin typeface="FoundrySans-Normal" charset="0"/>
              <a:ea typeface="FoundrySans-Normal" charset="0"/>
              <a:cs typeface="FoundrySans-Norm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6289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45450" y="6219798"/>
            <a:ext cx="519205" cy="519205"/>
          </a:xfrm>
          <a:prstGeom prst="rect">
            <a:avLst/>
          </a:prstGeom>
          <a:effectLst>
            <a:outerShdw blurRad="63500" sx="88000" sy="88000" algn="ctr" rotWithShape="0">
              <a:prstClr val="black">
                <a:alpha val="40000"/>
              </a:prstClr>
            </a:outerShdw>
          </a:effectLst>
        </p:spPr>
      </p:pic>
      <p:sp>
        <p:nvSpPr>
          <p:cNvPr id="5" name="Rectangle 1">
            <a:extLst>
              <a:ext uri="{FF2B5EF4-FFF2-40B4-BE49-F238E27FC236}">
                <a16:creationId xmlns:a16="http://schemas.microsoft.com/office/drawing/2014/main" id="{C3813F05-8EA6-C249-A9A5-BF0DFCBDAAED}"/>
              </a:ext>
            </a:extLst>
          </p:cNvPr>
          <p:cNvSpPr/>
          <p:nvPr/>
        </p:nvSpPr>
        <p:spPr>
          <a:xfrm rot="10800000">
            <a:off x="1" y="-1"/>
            <a:ext cx="12192000" cy="2244436"/>
          </a:xfrm>
          <a:custGeom>
            <a:avLst/>
            <a:gdLst>
              <a:gd name="connsiteX0" fmla="*/ 0 w 12192000"/>
              <a:gd name="connsiteY0" fmla="*/ 0 h 1803400"/>
              <a:gd name="connsiteX1" fmla="*/ 12192000 w 12192000"/>
              <a:gd name="connsiteY1" fmla="*/ 0 h 1803400"/>
              <a:gd name="connsiteX2" fmla="*/ 12192000 w 12192000"/>
              <a:gd name="connsiteY2" fmla="*/ 1803400 h 1803400"/>
              <a:gd name="connsiteX3" fmla="*/ 0 w 12192000"/>
              <a:gd name="connsiteY3" fmla="*/ 1803400 h 1803400"/>
              <a:gd name="connsiteX4" fmla="*/ 0 w 12192000"/>
              <a:gd name="connsiteY4" fmla="*/ 0 h 1803400"/>
              <a:gd name="connsiteX0" fmla="*/ 0 w 12192000"/>
              <a:gd name="connsiteY0" fmla="*/ 615142 h 1803400"/>
              <a:gd name="connsiteX1" fmla="*/ 12192000 w 12192000"/>
              <a:gd name="connsiteY1" fmla="*/ 0 h 1803400"/>
              <a:gd name="connsiteX2" fmla="*/ 12192000 w 12192000"/>
              <a:gd name="connsiteY2" fmla="*/ 1803400 h 1803400"/>
              <a:gd name="connsiteX3" fmla="*/ 0 w 12192000"/>
              <a:gd name="connsiteY3" fmla="*/ 1803400 h 1803400"/>
              <a:gd name="connsiteX4" fmla="*/ 0 w 12192000"/>
              <a:gd name="connsiteY4" fmla="*/ 615142 h 1803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1803400">
                <a:moveTo>
                  <a:pt x="0" y="615142"/>
                </a:moveTo>
                <a:lnTo>
                  <a:pt x="12192000" y="0"/>
                </a:lnTo>
                <a:lnTo>
                  <a:pt x="12192000" y="1803400"/>
                </a:lnTo>
                <a:lnTo>
                  <a:pt x="0" y="1803400"/>
                </a:lnTo>
                <a:lnTo>
                  <a:pt x="0" y="615142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80332590-1583-384F-A9C3-2436667A0AA1}"/>
              </a:ext>
            </a:extLst>
          </p:cNvPr>
          <p:cNvSpPr txBox="1">
            <a:spLocks/>
          </p:cNvSpPr>
          <p:nvPr/>
        </p:nvSpPr>
        <p:spPr>
          <a:xfrm>
            <a:off x="734363" y="673863"/>
            <a:ext cx="9210034" cy="48635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da-DK"/>
            </a:defPPr>
            <a:lvl1pPr marL="0" indent="0" algn="ctr" defTabSz="914400" rtl="0" eaLnBrk="1" latinLnBrk="0" hangingPunct="1">
              <a:buNone/>
              <a:defRPr sz="3200" kern="1200" baseline="0">
                <a:solidFill>
                  <a:schemeClr val="tx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defRPr>
            </a:lvl1pPr>
            <a:lvl2pPr marL="457200" algn="l" defTabSz="914400" rtl="0" eaLnBrk="1" latinLnBrk="0" hangingPunct="1">
              <a:defRPr sz="3200" kern="1200">
                <a:solidFill>
                  <a:schemeClr val="tx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defRPr>
            </a:lvl2pPr>
            <a:lvl3pPr marL="914400" algn="l" defTabSz="914400" rtl="0" eaLnBrk="1" latinLnBrk="0" hangingPunct="1">
              <a:defRPr sz="3200" kern="1200">
                <a:solidFill>
                  <a:schemeClr val="tx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defRPr>
            </a:lvl3pPr>
            <a:lvl4pPr marL="1371600" algn="l" defTabSz="914400" rtl="0" eaLnBrk="1" latinLnBrk="0" hangingPunct="1">
              <a:defRPr sz="3200" kern="1200">
                <a:solidFill>
                  <a:schemeClr val="tx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defRPr>
            </a:lvl4pPr>
            <a:lvl5pPr marL="1828800" algn="l" defTabSz="914400" rtl="0" eaLnBrk="1" latinLnBrk="0" hangingPunct="1">
              <a:defRPr sz="3200" kern="1200">
                <a:solidFill>
                  <a:schemeClr val="tx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3600" dirty="0">
                <a:solidFill>
                  <a:schemeClr val="accent6"/>
                </a:solidFill>
                <a:latin typeface="FoundrySans-Normal" charset="0"/>
                <a:ea typeface="FoundrySans-Normal" charset="0"/>
                <a:cs typeface="FoundrySans-Normal" charset="0"/>
              </a:rPr>
              <a:t>Nested case-control studies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FCB37BEE-8945-9E4F-ADFB-330E7D1BB6D3}"/>
              </a:ext>
            </a:extLst>
          </p:cNvPr>
          <p:cNvSpPr txBox="1">
            <a:spLocks/>
          </p:cNvSpPr>
          <p:nvPr/>
        </p:nvSpPr>
        <p:spPr>
          <a:xfrm>
            <a:off x="752559" y="1160218"/>
            <a:ext cx="9191838" cy="26936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da-DK"/>
            </a:defPPr>
            <a:lvl1pPr marL="0" indent="0" algn="r" defTabSz="914400" rtl="0" eaLnBrk="1" latinLnBrk="0" hangingPunct="1">
              <a:buNone/>
              <a:defRPr sz="1200" kern="1200" baseline="0">
                <a:solidFill>
                  <a:schemeClr val="tx1">
                    <a:tint val="75000"/>
                  </a:schemeClr>
                </a:solidFill>
                <a:latin typeface="Source Sans Pro Light" panose="020B0403030403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Source Sans Pro Light" panose="020B0403030403020204" pitchFamily="34" charset="0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Source Sans Pro Light" panose="020B0403030403020204" pitchFamily="34" charset="0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Source Sans Pro Light" panose="020B0403030403020204" pitchFamily="34" charset="0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Source Sans Pro Light" panose="020B0403030403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sz="1400" dirty="0">
              <a:solidFill>
                <a:srgbClr val="FF0000"/>
              </a:solidFill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  <p:sp>
        <p:nvSpPr>
          <p:cNvPr id="8" name="Rectangle 28"/>
          <p:cNvSpPr/>
          <p:nvPr/>
        </p:nvSpPr>
        <p:spPr>
          <a:xfrm>
            <a:off x="2261176" y="2554329"/>
            <a:ext cx="7307826" cy="46628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6"/>
                </a:solidFill>
                <a:latin typeface="FoundrySans-Normal" charset="0"/>
                <a:ea typeface="FoundrySans-Normal" charset="0"/>
                <a:cs typeface="FoundrySans-Normal" charset="0"/>
              </a:rPr>
              <a:t>Start with a cohort (e.g. the Danish population)</a:t>
            </a:r>
          </a:p>
          <a:p>
            <a:pPr marL="285750" indent="-285750">
              <a:lnSpc>
                <a:spcPct val="150000"/>
              </a:lnSpc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6"/>
                </a:solidFill>
                <a:latin typeface="FoundrySans-Normal" charset="0"/>
                <a:ea typeface="FoundrySans-Normal" charset="0"/>
                <a:cs typeface="FoundrySans-Normal" charset="0"/>
              </a:rPr>
              <a:t>Identify all individuals with an outcome (the cases)</a:t>
            </a:r>
          </a:p>
          <a:p>
            <a:pPr marL="285750" indent="-285750">
              <a:lnSpc>
                <a:spcPct val="150000"/>
              </a:lnSpc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6"/>
                </a:solidFill>
                <a:latin typeface="FoundrySans-Normal" charset="0"/>
                <a:ea typeface="FoundrySans-Normal" charset="0"/>
                <a:cs typeface="FoundrySans-Normal" charset="0"/>
              </a:rPr>
              <a:t>Controls selected by risk-set sampling</a:t>
            </a:r>
          </a:p>
          <a:p>
            <a:pPr marL="742950" lvl="1" indent="-285750">
              <a:lnSpc>
                <a:spcPct val="150000"/>
              </a:lnSpc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6"/>
                </a:solidFill>
                <a:latin typeface="FoundrySans-Normal" charset="0"/>
                <a:ea typeface="FoundrySans-Normal" charset="0"/>
                <a:cs typeface="FoundrySans-Normal" charset="0"/>
              </a:rPr>
              <a:t>Matching on important confounders</a:t>
            </a:r>
          </a:p>
          <a:p>
            <a:pPr marL="285750" indent="-285750">
              <a:lnSpc>
                <a:spcPct val="150000"/>
              </a:lnSpc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6"/>
                </a:solidFill>
                <a:latin typeface="FoundrySans-Normal" charset="0"/>
                <a:ea typeface="FoundrySans-Normal" charset="0"/>
                <a:cs typeface="FoundrySans-Normal" charset="0"/>
              </a:rPr>
              <a:t>Typically used for rare outcomes</a:t>
            </a:r>
          </a:p>
          <a:p>
            <a:pPr marL="742950" lvl="1" indent="-285750">
              <a:lnSpc>
                <a:spcPct val="150000"/>
              </a:lnSpc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6"/>
                </a:solidFill>
                <a:latin typeface="FoundrySans-Normal" charset="0"/>
                <a:ea typeface="FoundrySans-Normal" charset="0"/>
                <a:cs typeface="FoundrySans-Normal" charset="0"/>
              </a:rPr>
              <a:t>More efficient since we do not need the whole cohort</a:t>
            </a:r>
          </a:p>
          <a:p>
            <a:pPr lvl="1">
              <a:lnSpc>
                <a:spcPct val="150000"/>
              </a:lnSpc>
              <a:buClr>
                <a:schemeClr val="accent1"/>
              </a:buClr>
              <a:buSzPct val="100000"/>
            </a:pPr>
            <a:endParaRPr lang="en-US" dirty="0">
              <a:solidFill>
                <a:schemeClr val="accent6"/>
              </a:solidFill>
              <a:latin typeface="FoundrySans-Normal" charset="0"/>
              <a:ea typeface="FoundrySans-Normal" charset="0"/>
              <a:cs typeface="FoundrySans-Normal" charset="0"/>
            </a:endParaRPr>
          </a:p>
          <a:p>
            <a:pPr marL="285750" indent="-285750">
              <a:lnSpc>
                <a:spcPct val="150000"/>
              </a:lnSpc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endParaRPr lang="en-US" dirty="0">
              <a:solidFill>
                <a:schemeClr val="accent6"/>
              </a:solidFill>
              <a:latin typeface="FoundrySans-Normal" charset="0"/>
              <a:ea typeface="FoundrySans-Normal" charset="0"/>
              <a:cs typeface="FoundrySans-Normal" charset="0"/>
            </a:endParaRPr>
          </a:p>
          <a:p>
            <a:pPr>
              <a:lnSpc>
                <a:spcPct val="150000"/>
              </a:lnSpc>
              <a:buClr>
                <a:schemeClr val="accent1"/>
              </a:buClr>
              <a:buSzPct val="100000"/>
            </a:pPr>
            <a:endParaRPr lang="en-US" dirty="0">
              <a:solidFill>
                <a:schemeClr val="accent6"/>
              </a:solidFill>
              <a:latin typeface="FoundrySans-Normal" charset="0"/>
              <a:ea typeface="FoundrySans-Normal" charset="0"/>
              <a:cs typeface="FoundrySans-Normal" charset="0"/>
            </a:endParaRPr>
          </a:p>
          <a:p>
            <a:pPr marL="285750" indent="-285750">
              <a:lnSpc>
                <a:spcPct val="150000"/>
              </a:lnSpc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endParaRPr lang="en-US" dirty="0">
              <a:solidFill>
                <a:schemeClr val="accent6"/>
              </a:solidFill>
              <a:latin typeface="FoundrySans-Normal" charset="0"/>
              <a:ea typeface="FoundrySans-Normal" charset="0"/>
              <a:cs typeface="FoundrySans-Normal" charset="0"/>
            </a:endParaRPr>
          </a:p>
          <a:p>
            <a:pPr marL="742950" lvl="1" indent="-285750">
              <a:lnSpc>
                <a:spcPct val="150000"/>
              </a:lnSpc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endParaRPr lang="en-US" dirty="0">
              <a:solidFill>
                <a:schemeClr val="accent6"/>
              </a:solidFill>
              <a:latin typeface="FoundrySans-Normal" charset="0"/>
              <a:ea typeface="FoundrySans-Normal" charset="0"/>
              <a:cs typeface="FoundrySans-Norm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9671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45450" y="6219798"/>
            <a:ext cx="519205" cy="519205"/>
          </a:xfrm>
          <a:prstGeom prst="rect">
            <a:avLst/>
          </a:prstGeom>
          <a:effectLst>
            <a:outerShdw blurRad="63500" sx="88000" sy="88000" algn="ctr" rotWithShape="0">
              <a:prstClr val="black">
                <a:alpha val="40000"/>
              </a:prstClr>
            </a:outerShdw>
          </a:effectLst>
        </p:spPr>
      </p:pic>
      <p:sp>
        <p:nvSpPr>
          <p:cNvPr id="5" name="Rectangle 1">
            <a:extLst>
              <a:ext uri="{FF2B5EF4-FFF2-40B4-BE49-F238E27FC236}">
                <a16:creationId xmlns:a16="http://schemas.microsoft.com/office/drawing/2014/main" id="{C3813F05-8EA6-C249-A9A5-BF0DFCBDAAED}"/>
              </a:ext>
            </a:extLst>
          </p:cNvPr>
          <p:cNvSpPr/>
          <p:nvPr/>
        </p:nvSpPr>
        <p:spPr>
          <a:xfrm rot="10800000">
            <a:off x="1" y="-1"/>
            <a:ext cx="12192000" cy="2244436"/>
          </a:xfrm>
          <a:custGeom>
            <a:avLst/>
            <a:gdLst>
              <a:gd name="connsiteX0" fmla="*/ 0 w 12192000"/>
              <a:gd name="connsiteY0" fmla="*/ 0 h 1803400"/>
              <a:gd name="connsiteX1" fmla="*/ 12192000 w 12192000"/>
              <a:gd name="connsiteY1" fmla="*/ 0 h 1803400"/>
              <a:gd name="connsiteX2" fmla="*/ 12192000 w 12192000"/>
              <a:gd name="connsiteY2" fmla="*/ 1803400 h 1803400"/>
              <a:gd name="connsiteX3" fmla="*/ 0 w 12192000"/>
              <a:gd name="connsiteY3" fmla="*/ 1803400 h 1803400"/>
              <a:gd name="connsiteX4" fmla="*/ 0 w 12192000"/>
              <a:gd name="connsiteY4" fmla="*/ 0 h 1803400"/>
              <a:gd name="connsiteX0" fmla="*/ 0 w 12192000"/>
              <a:gd name="connsiteY0" fmla="*/ 615142 h 1803400"/>
              <a:gd name="connsiteX1" fmla="*/ 12192000 w 12192000"/>
              <a:gd name="connsiteY1" fmla="*/ 0 h 1803400"/>
              <a:gd name="connsiteX2" fmla="*/ 12192000 w 12192000"/>
              <a:gd name="connsiteY2" fmla="*/ 1803400 h 1803400"/>
              <a:gd name="connsiteX3" fmla="*/ 0 w 12192000"/>
              <a:gd name="connsiteY3" fmla="*/ 1803400 h 1803400"/>
              <a:gd name="connsiteX4" fmla="*/ 0 w 12192000"/>
              <a:gd name="connsiteY4" fmla="*/ 615142 h 1803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1803400">
                <a:moveTo>
                  <a:pt x="0" y="615142"/>
                </a:moveTo>
                <a:lnTo>
                  <a:pt x="12192000" y="0"/>
                </a:lnTo>
                <a:lnTo>
                  <a:pt x="12192000" y="1803400"/>
                </a:lnTo>
                <a:lnTo>
                  <a:pt x="0" y="1803400"/>
                </a:lnTo>
                <a:lnTo>
                  <a:pt x="0" y="615142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80332590-1583-384F-A9C3-2436667A0AA1}"/>
              </a:ext>
            </a:extLst>
          </p:cNvPr>
          <p:cNvSpPr txBox="1">
            <a:spLocks/>
          </p:cNvSpPr>
          <p:nvPr/>
        </p:nvSpPr>
        <p:spPr>
          <a:xfrm>
            <a:off x="734363" y="673863"/>
            <a:ext cx="9210034" cy="48635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da-DK"/>
            </a:defPPr>
            <a:lvl1pPr marL="0" indent="0" algn="ctr" defTabSz="914400" rtl="0" eaLnBrk="1" latinLnBrk="0" hangingPunct="1">
              <a:buNone/>
              <a:defRPr sz="3200" kern="1200" baseline="0">
                <a:solidFill>
                  <a:schemeClr val="tx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defRPr>
            </a:lvl1pPr>
            <a:lvl2pPr marL="457200" algn="l" defTabSz="914400" rtl="0" eaLnBrk="1" latinLnBrk="0" hangingPunct="1">
              <a:defRPr sz="3200" kern="1200">
                <a:solidFill>
                  <a:schemeClr val="tx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defRPr>
            </a:lvl2pPr>
            <a:lvl3pPr marL="914400" algn="l" defTabSz="914400" rtl="0" eaLnBrk="1" latinLnBrk="0" hangingPunct="1">
              <a:defRPr sz="3200" kern="1200">
                <a:solidFill>
                  <a:schemeClr val="tx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defRPr>
            </a:lvl3pPr>
            <a:lvl4pPr marL="1371600" algn="l" defTabSz="914400" rtl="0" eaLnBrk="1" latinLnBrk="0" hangingPunct="1">
              <a:defRPr sz="3200" kern="1200">
                <a:solidFill>
                  <a:schemeClr val="tx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defRPr>
            </a:lvl4pPr>
            <a:lvl5pPr marL="1828800" algn="l" defTabSz="914400" rtl="0" eaLnBrk="1" latinLnBrk="0" hangingPunct="1">
              <a:defRPr sz="3200" kern="1200">
                <a:solidFill>
                  <a:schemeClr val="tx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3600" dirty="0">
                <a:solidFill>
                  <a:schemeClr val="accent6"/>
                </a:solidFill>
                <a:latin typeface="FoundrySans-Normal" charset="0"/>
                <a:ea typeface="FoundrySans-Normal" charset="0"/>
                <a:cs typeface="FoundrySans-Normal" charset="0"/>
              </a:rPr>
              <a:t>Nested case-control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FCB37BEE-8945-9E4F-ADFB-330E7D1BB6D3}"/>
              </a:ext>
            </a:extLst>
          </p:cNvPr>
          <p:cNvSpPr txBox="1">
            <a:spLocks/>
          </p:cNvSpPr>
          <p:nvPr/>
        </p:nvSpPr>
        <p:spPr>
          <a:xfrm>
            <a:off x="752559" y="1160218"/>
            <a:ext cx="9191838" cy="26936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da-DK"/>
            </a:defPPr>
            <a:lvl1pPr marL="0" indent="0" algn="r" defTabSz="914400" rtl="0" eaLnBrk="1" latinLnBrk="0" hangingPunct="1">
              <a:buNone/>
              <a:defRPr sz="1200" kern="1200" baseline="0">
                <a:solidFill>
                  <a:schemeClr val="tx1">
                    <a:tint val="75000"/>
                  </a:schemeClr>
                </a:solidFill>
                <a:latin typeface="Source Sans Pro Light" panose="020B0403030403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Source Sans Pro Light" panose="020B0403030403020204" pitchFamily="34" charset="0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Source Sans Pro Light" panose="020B0403030403020204" pitchFamily="34" charset="0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Source Sans Pro Light" panose="020B0403030403020204" pitchFamily="34" charset="0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Source Sans Pro Light" panose="020B0403030403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sz="1400" dirty="0">
              <a:solidFill>
                <a:srgbClr val="FF0000"/>
              </a:solidFill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  <p:pic>
        <p:nvPicPr>
          <p:cNvPr id="10" name="Billed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4000" y="2059200"/>
            <a:ext cx="5943600" cy="4457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206465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45450" y="6219798"/>
            <a:ext cx="519205" cy="519205"/>
          </a:xfrm>
          <a:prstGeom prst="rect">
            <a:avLst/>
          </a:prstGeom>
          <a:effectLst>
            <a:outerShdw blurRad="63500" sx="88000" sy="88000" algn="ctr" rotWithShape="0">
              <a:prstClr val="black">
                <a:alpha val="40000"/>
              </a:prstClr>
            </a:outerShdw>
          </a:effectLst>
        </p:spPr>
      </p:pic>
      <p:sp>
        <p:nvSpPr>
          <p:cNvPr id="5" name="Rectangle 1">
            <a:extLst>
              <a:ext uri="{FF2B5EF4-FFF2-40B4-BE49-F238E27FC236}">
                <a16:creationId xmlns:a16="http://schemas.microsoft.com/office/drawing/2014/main" id="{C3813F05-8EA6-C249-A9A5-BF0DFCBDAAED}"/>
              </a:ext>
            </a:extLst>
          </p:cNvPr>
          <p:cNvSpPr/>
          <p:nvPr/>
        </p:nvSpPr>
        <p:spPr>
          <a:xfrm rot="10800000">
            <a:off x="1" y="-1"/>
            <a:ext cx="12192000" cy="2244436"/>
          </a:xfrm>
          <a:custGeom>
            <a:avLst/>
            <a:gdLst>
              <a:gd name="connsiteX0" fmla="*/ 0 w 12192000"/>
              <a:gd name="connsiteY0" fmla="*/ 0 h 1803400"/>
              <a:gd name="connsiteX1" fmla="*/ 12192000 w 12192000"/>
              <a:gd name="connsiteY1" fmla="*/ 0 h 1803400"/>
              <a:gd name="connsiteX2" fmla="*/ 12192000 w 12192000"/>
              <a:gd name="connsiteY2" fmla="*/ 1803400 h 1803400"/>
              <a:gd name="connsiteX3" fmla="*/ 0 w 12192000"/>
              <a:gd name="connsiteY3" fmla="*/ 1803400 h 1803400"/>
              <a:gd name="connsiteX4" fmla="*/ 0 w 12192000"/>
              <a:gd name="connsiteY4" fmla="*/ 0 h 1803400"/>
              <a:gd name="connsiteX0" fmla="*/ 0 w 12192000"/>
              <a:gd name="connsiteY0" fmla="*/ 615142 h 1803400"/>
              <a:gd name="connsiteX1" fmla="*/ 12192000 w 12192000"/>
              <a:gd name="connsiteY1" fmla="*/ 0 h 1803400"/>
              <a:gd name="connsiteX2" fmla="*/ 12192000 w 12192000"/>
              <a:gd name="connsiteY2" fmla="*/ 1803400 h 1803400"/>
              <a:gd name="connsiteX3" fmla="*/ 0 w 12192000"/>
              <a:gd name="connsiteY3" fmla="*/ 1803400 h 1803400"/>
              <a:gd name="connsiteX4" fmla="*/ 0 w 12192000"/>
              <a:gd name="connsiteY4" fmla="*/ 615142 h 1803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1803400">
                <a:moveTo>
                  <a:pt x="0" y="615142"/>
                </a:moveTo>
                <a:lnTo>
                  <a:pt x="12192000" y="0"/>
                </a:lnTo>
                <a:lnTo>
                  <a:pt x="12192000" y="1803400"/>
                </a:lnTo>
                <a:lnTo>
                  <a:pt x="0" y="1803400"/>
                </a:lnTo>
                <a:lnTo>
                  <a:pt x="0" y="615142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80332590-1583-384F-A9C3-2436667A0AA1}"/>
              </a:ext>
            </a:extLst>
          </p:cNvPr>
          <p:cNvSpPr txBox="1">
            <a:spLocks/>
          </p:cNvSpPr>
          <p:nvPr/>
        </p:nvSpPr>
        <p:spPr>
          <a:xfrm>
            <a:off x="734363" y="673863"/>
            <a:ext cx="9210034" cy="48635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da-DK"/>
            </a:defPPr>
            <a:lvl1pPr marL="0" indent="0" algn="ctr" defTabSz="914400" rtl="0" eaLnBrk="1" latinLnBrk="0" hangingPunct="1">
              <a:buNone/>
              <a:defRPr sz="3200" kern="1200" baseline="0">
                <a:solidFill>
                  <a:schemeClr val="tx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defRPr>
            </a:lvl1pPr>
            <a:lvl2pPr marL="457200" algn="l" defTabSz="914400" rtl="0" eaLnBrk="1" latinLnBrk="0" hangingPunct="1">
              <a:defRPr sz="3200" kern="1200">
                <a:solidFill>
                  <a:schemeClr val="tx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defRPr>
            </a:lvl2pPr>
            <a:lvl3pPr marL="914400" algn="l" defTabSz="914400" rtl="0" eaLnBrk="1" latinLnBrk="0" hangingPunct="1">
              <a:defRPr sz="3200" kern="1200">
                <a:solidFill>
                  <a:schemeClr val="tx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defRPr>
            </a:lvl3pPr>
            <a:lvl4pPr marL="1371600" algn="l" defTabSz="914400" rtl="0" eaLnBrk="1" latinLnBrk="0" hangingPunct="1">
              <a:defRPr sz="3200" kern="1200">
                <a:solidFill>
                  <a:schemeClr val="tx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defRPr>
            </a:lvl4pPr>
            <a:lvl5pPr marL="1828800" algn="l" defTabSz="914400" rtl="0" eaLnBrk="1" latinLnBrk="0" hangingPunct="1">
              <a:defRPr sz="3200" kern="1200">
                <a:solidFill>
                  <a:schemeClr val="tx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3600" dirty="0">
                <a:solidFill>
                  <a:schemeClr val="accent6"/>
                </a:solidFill>
                <a:latin typeface="FoundrySans-Normal" charset="0"/>
                <a:ea typeface="FoundrySans-Normal" charset="0"/>
                <a:cs typeface="FoundrySans-Normal" charset="0"/>
              </a:rPr>
              <a:t>Nested case-control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FCB37BEE-8945-9E4F-ADFB-330E7D1BB6D3}"/>
              </a:ext>
            </a:extLst>
          </p:cNvPr>
          <p:cNvSpPr txBox="1">
            <a:spLocks/>
          </p:cNvSpPr>
          <p:nvPr/>
        </p:nvSpPr>
        <p:spPr>
          <a:xfrm>
            <a:off x="752559" y="1160218"/>
            <a:ext cx="9191838" cy="26936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da-DK"/>
            </a:defPPr>
            <a:lvl1pPr marL="0" indent="0" algn="r" defTabSz="914400" rtl="0" eaLnBrk="1" latinLnBrk="0" hangingPunct="1">
              <a:buNone/>
              <a:defRPr sz="1200" kern="1200" baseline="0">
                <a:solidFill>
                  <a:schemeClr val="tx1">
                    <a:tint val="75000"/>
                  </a:schemeClr>
                </a:solidFill>
                <a:latin typeface="Source Sans Pro Light" panose="020B0403030403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Source Sans Pro Light" panose="020B0403030403020204" pitchFamily="34" charset="0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Source Sans Pro Light" panose="020B0403030403020204" pitchFamily="34" charset="0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Source Sans Pro Light" panose="020B0403030403020204" pitchFamily="34" charset="0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Source Sans Pro Light" panose="020B0403030403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sz="1400" dirty="0">
              <a:solidFill>
                <a:srgbClr val="FF0000"/>
              </a:solidFill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  <p:pic>
        <p:nvPicPr>
          <p:cNvPr id="3" name="Billed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4000" y="2059200"/>
            <a:ext cx="5943600" cy="4457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373577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45450" y="6219798"/>
            <a:ext cx="519205" cy="519205"/>
          </a:xfrm>
          <a:prstGeom prst="rect">
            <a:avLst/>
          </a:prstGeom>
          <a:effectLst>
            <a:outerShdw blurRad="63500" sx="88000" sy="88000" algn="ctr" rotWithShape="0">
              <a:prstClr val="black">
                <a:alpha val="40000"/>
              </a:prstClr>
            </a:outerShdw>
          </a:effectLst>
        </p:spPr>
      </p:pic>
      <p:sp>
        <p:nvSpPr>
          <p:cNvPr id="5" name="Rectangle 1">
            <a:extLst>
              <a:ext uri="{FF2B5EF4-FFF2-40B4-BE49-F238E27FC236}">
                <a16:creationId xmlns:a16="http://schemas.microsoft.com/office/drawing/2014/main" id="{C3813F05-8EA6-C249-A9A5-BF0DFCBDAAED}"/>
              </a:ext>
            </a:extLst>
          </p:cNvPr>
          <p:cNvSpPr/>
          <p:nvPr/>
        </p:nvSpPr>
        <p:spPr>
          <a:xfrm rot="10800000">
            <a:off x="1" y="-1"/>
            <a:ext cx="12192000" cy="2244436"/>
          </a:xfrm>
          <a:custGeom>
            <a:avLst/>
            <a:gdLst>
              <a:gd name="connsiteX0" fmla="*/ 0 w 12192000"/>
              <a:gd name="connsiteY0" fmla="*/ 0 h 1803400"/>
              <a:gd name="connsiteX1" fmla="*/ 12192000 w 12192000"/>
              <a:gd name="connsiteY1" fmla="*/ 0 h 1803400"/>
              <a:gd name="connsiteX2" fmla="*/ 12192000 w 12192000"/>
              <a:gd name="connsiteY2" fmla="*/ 1803400 h 1803400"/>
              <a:gd name="connsiteX3" fmla="*/ 0 w 12192000"/>
              <a:gd name="connsiteY3" fmla="*/ 1803400 h 1803400"/>
              <a:gd name="connsiteX4" fmla="*/ 0 w 12192000"/>
              <a:gd name="connsiteY4" fmla="*/ 0 h 1803400"/>
              <a:gd name="connsiteX0" fmla="*/ 0 w 12192000"/>
              <a:gd name="connsiteY0" fmla="*/ 615142 h 1803400"/>
              <a:gd name="connsiteX1" fmla="*/ 12192000 w 12192000"/>
              <a:gd name="connsiteY1" fmla="*/ 0 h 1803400"/>
              <a:gd name="connsiteX2" fmla="*/ 12192000 w 12192000"/>
              <a:gd name="connsiteY2" fmla="*/ 1803400 h 1803400"/>
              <a:gd name="connsiteX3" fmla="*/ 0 w 12192000"/>
              <a:gd name="connsiteY3" fmla="*/ 1803400 h 1803400"/>
              <a:gd name="connsiteX4" fmla="*/ 0 w 12192000"/>
              <a:gd name="connsiteY4" fmla="*/ 615142 h 1803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1803400">
                <a:moveTo>
                  <a:pt x="0" y="615142"/>
                </a:moveTo>
                <a:lnTo>
                  <a:pt x="12192000" y="0"/>
                </a:lnTo>
                <a:lnTo>
                  <a:pt x="12192000" y="1803400"/>
                </a:lnTo>
                <a:lnTo>
                  <a:pt x="0" y="1803400"/>
                </a:lnTo>
                <a:lnTo>
                  <a:pt x="0" y="615142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80332590-1583-384F-A9C3-2436667A0AA1}"/>
              </a:ext>
            </a:extLst>
          </p:cNvPr>
          <p:cNvSpPr txBox="1">
            <a:spLocks/>
          </p:cNvSpPr>
          <p:nvPr/>
        </p:nvSpPr>
        <p:spPr>
          <a:xfrm>
            <a:off x="734363" y="673863"/>
            <a:ext cx="9210034" cy="48635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da-DK"/>
            </a:defPPr>
            <a:lvl1pPr marL="0" indent="0" algn="ctr" defTabSz="914400" rtl="0" eaLnBrk="1" latinLnBrk="0" hangingPunct="1">
              <a:buNone/>
              <a:defRPr sz="3200" kern="1200" baseline="0">
                <a:solidFill>
                  <a:schemeClr val="tx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defRPr>
            </a:lvl1pPr>
            <a:lvl2pPr marL="457200" algn="l" defTabSz="914400" rtl="0" eaLnBrk="1" latinLnBrk="0" hangingPunct="1">
              <a:defRPr sz="3200" kern="1200">
                <a:solidFill>
                  <a:schemeClr val="tx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defRPr>
            </a:lvl2pPr>
            <a:lvl3pPr marL="914400" algn="l" defTabSz="914400" rtl="0" eaLnBrk="1" latinLnBrk="0" hangingPunct="1">
              <a:defRPr sz="3200" kern="1200">
                <a:solidFill>
                  <a:schemeClr val="tx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defRPr>
            </a:lvl3pPr>
            <a:lvl4pPr marL="1371600" algn="l" defTabSz="914400" rtl="0" eaLnBrk="1" latinLnBrk="0" hangingPunct="1">
              <a:defRPr sz="3200" kern="1200">
                <a:solidFill>
                  <a:schemeClr val="tx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defRPr>
            </a:lvl4pPr>
            <a:lvl5pPr marL="1828800" algn="l" defTabSz="914400" rtl="0" eaLnBrk="1" latinLnBrk="0" hangingPunct="1">
              <a:defRPr sz="3200" kern="1200">
                <a:solidFill>
                  <a:schemeClr val="tx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3600" dirty="0">
                <a:solidFill>
                  <a:schemeClr val="accent6"/>
                </a:solidFill>
                <a:latin typeface="FoundrySans-Normal" charset="0"/>
                <a:ea typeface="FoundrySans-Normal" charset="0"/>
                <a:cs typeface="FoundrySans-Normal" charset="0"/>
              </a:rPr>
              <a:t>Nested case-control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FCB37BEE-8945-9E4F-ADFB-330E7D1BB6D3}"/>
              </a:ext>
            </a:extLst>
          </p:cNvPr>
          <p:cNvSpPr txBox="1">
            <a:spLocks/>
          </p:cNvSpPr>
          <p:nvPr/>
        </p:nvSpPr>
        <p:spPr>
          <a:xfrm>
            <a:off x="752559" y="1160218"/>
            <a:ext cx="9191838" cy="26936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da-DK"/>
            </a:defPPr>
            <a:lvl1pPr marL="0" indent="0" algn="r" defTabSz="914400" rtl="0" eaLnBrk="1" latinLnBrk="0" hangingPunct="1">
              <a:buNone/>
              <a:defRPr sz="1200" kern="1200" baseline="0">
                <a:solidFill>
                  <a:schemeClr val="tx1">
                    <a:tint val="75000"/>
                  </a:schemeClr>
                </a:solidFill>
                <a:latin typeface="Source Sans Pro Light" panose="020B0403030403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Source Sans Pro Light" panose="020B0403030403020204" pitchFamily="34" charset="0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Source Sans Pro Light" panose="020B0403030403020204" pitchFamily="34" charset="0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Source Sans Pro Light" panose="020B0403030403020204" pitchFamily="34" charset="0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Source Sans Pro Light" panose="020B0403030403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sz="1400" dirty="0">
              <a:solidFill>
                <a:srgbClr val="FF0000"/>
              </a:solidFill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  <p:pic>
        <p:nvPicPr>
          <p:cNvPr id="3" name="Billed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4000" y="2059200"/>
            <a:ext cx="5943600" cy="4457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22299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45450" y="6219798"/>
            <a:ext cx="519205" cy="519205"/>
          </a:xfrm>
          <a:prstGeom prst="rect">
            <a:avLst/>
          </a:prstGeom>
          <a:effectLst>
            <a:outerShdw blurRad="63500" sx="88000" sy="88000" algn="ctr" rotWithShape="0">
              <a:prstClr val="black">
                <a:alpha val="40000"/>
              </a:prstClr>
            </a:outerShdw>
          </a:effectLst>
        </p:spPr>
      </p:pic>
      <p:sp>
        <p:nvSpPr>
          <p:cNvPr id="5" name="Rectangle 1">
            <a:extLst>
              <a:ext uri="{FF2B5EF4-FFF2-40B4-BE49-F238E27FC236}">
                <a16:creationId xmlns:a16="http://schemas.microsoft.com/office/drawing/2014/main" id="{C3813F05-8EA6-C249-A9A5-BF0DFCBDAAED}"/>
              </a:ext>
            </a:extLst>
          </p:cNvPr>
          <p:cNvSpPr/>
          <p:nvPr/>
        </p:nvSpPr>
        <p:spPr>
          <a:xfrm rot="10800000">
            <a:off x="1" y="-1"/>
            <a:ext cx="12192000" cy="2244436"/>
          </a:xfrm>
          <a:custGeom>
            <a:avLst/>
            <a:gdLst>
              <a:gd name="connsiteX0" fmla="*/ 0 w 12192000"/>
              <a:gd name="connsiteY0" fmla="*/ 0 h 1803400"/>
              <a:gd name="connsiteX1" fmla="*/ 12192000 w 12192000"/>
              <a:gd name="connsiteY1" fmla="*/ 0 h 1803400"/>
              <a:gd name="connsiteX2" fmla="*/ 12192000 w 12192000"/>
              <a:gd name="connsiteY2" fmla="*/ 1803400 h 1803400"/>
              <a:gd name="connsiteX3" fmla="*/ 0 w 12192000"/>
              <a:gd name="connsiteY3" fmla="*/ 1803400 h 1803400"/>
              <a:gd name="connsiteX4" fmla="*/ 0 w 12192000"/>
              <a:gd name="connsiteY4" fmla="*/ 0 h 1803400"/>
              <a:gd name="connsiteX0" fmla="*/ 0 w 12192000"/>
              <a:gd name="connsiteY0" fmla="*/ 615142 h 1803400"/>
              <a:gd name="connsiteX1" fmla="*/ 12192000 w 12192000"/>
              <a:gd name="connsiteY1" fmla="*/ 0 h 1803400"/>
              <a:gd name="connsiteX2" fmla="*/ 12192000 w 12192000"/>
              <a:gd name="connsiteY2" fmla="*/ 1803400 h 1803400"/>
              <a:gd name="connsiteX3" fmla="*/ 0 w 12192000"/>
              <a:gd name="connsiteY3" fmla="*/ 1803400 h 1803400"/>
              <a:gd name="connsiteX4" fmla="*/ 0 w 12192000"/>
              <a:gd name="connsiteY4" fmla="*/ 615142 h 1803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1803400">
                <a:moveTo>
                  <a:pt x="0" y="615142"/>
                </a:moveTo>
                <a:lnTo>
                  <a:pt x="12192000" y="0"/>
                </a:lnTo>
                <a:lnTo>
                  <a:pt x="12192000" y="1803400"/>
                </a:lnTo>
                <a:lnTo>
                  <a:pt x="0" y="1803400"/>
                </a:lnTo>
                <a:lnTo>
                  <a:pt x="0" y="615142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80332590-1583-384F-A9C3-2436667A0AA1}"/>
              </a:ext>
            </a:extLst>
          </p:cNvPr>
          <p:cNvSpPr txBox="1">
            <a:spLocks/>
          </p:cNvSpPr>
          <p:nvPr/>
        </p:nvSpPr>
        <p:spPr>
          <a:xfrm>
            <a:off x="734363" y="673863"/>
            <a:ext cx="9210034" cy="48635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da-DK"/>
            </a:defPPr>
            <a:lvl1pPr marL="0" indent="0" algn="ctr" defTabSz="914400" rtl="0" eaLnBrk="1" latinLnBrk="0" hangingPunct="1">
              <a:buNone/>
              <a:defRPr sz="3200" kern="1200" baseline="0">
                <a:solidFill>
                  <a:schemeClr val="tx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defRPr>
            </a:lvl1pPr>
            <a:lvl2pPr marL="457200" algn="l" defTabSz="914400" rtl="0" eaLnBrk="1" latinLnBrk="0" hangingPunct="1">
              <a:defRPr sz="3200" kern="1200">
                <a:solidFill>
                  <a:schemeClr val="tx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defRPr>
            </a:lvl2pPr>
            <a:lvl3pPr marL="914400" algn="l" defTabSz="914400" rtl="0" eaLnBrk="1" latinLnBrk="0" hangingPunct="1">
              <a:defRPr sz="3200" kern="1200">
                <a:solidFill>
                  <a:schemeClr val="tx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defRPr>
            </a:lvl3pPr>
            <a:lvl4pPr marL="1371600" algn="l" defTabSz="914400" rtl="0" eaLnBrk="1" latinLnBrk="0" hangingPunct="1">
              <a:defRPr sz="3200" kern="1200">
                <a:solidFill>
                  <a:schemeClr val="tx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defRPr>
            </a:lvl4pPr>
            <a:lvl5pPr marL="1828800" algn="l" defTabSz="914400" rtl="0" eaLnBrk="1" latinLnBrk="0" hangingPunct="1">
              <a:defRPr sz="3200" kern="1200">
                <a:solidFill>
                  <a:schemeClr val="tx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3600" dirty="0">
                <a:solidFill>
                  <a:schemeClr val="accent6"/>
                </a:solidFill>
                <a:latin typeface="FoundrySans-Normal" charset="0"/>
                <a:ea typeface="FoundrySans-Normal" charset="0"/>
                <a:cs typeface="FoundrySans-Normal" charset="0"/>
              </a:rPr>
              <a:t>Randomized controlled trial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FCB37BEE-8945-9E4F-ADFB-330E7D1BB6D3}"/>
              </a:ext>
            </a:extLst>
          </p:cNvPr>
          <p:cNvSpPr txBox="1">
            <a:spLocks/>
          </p:cNvSpPr>
          <p:nvPr/>
        </p:nvSpPr>
        <p:spPr>
          <a:xfrm>
            <a:off x="752559" y="1160218"/>
            <a:ext cx="9191838" cy="26936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da-DK"/>
            </a:defPPr>
            <a:lvl1pPr marL="0" indent="0" algn="r" defTabSz="914400" rtl="0" eaLnBrk="1" latinLnBrk="0" hangingPunct="1">
              <a:buNone/>
              <a:defRPr sz="1200" kern="1200" baseline="0">
                <a:solidFill>
                  <a:schemeClr val="tx1">
                    <a:tint val="75000"/>
                  </a:schemeClr>
                </a:solidFill>
                <a:latin typeface="Source Sans Pro Light" panose="020B0403030403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Source Sans Pro Light" panose="020B0403030403020204" pitchFamily="34" charset="0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Source Sans Pro Light" panose="020B0403030403020204" pitchFamily="34" charset="0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Source Sans Pro Light" panose="020B0403030403020204" pitchFamily="34" charset="0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Source Sans Pro Light" panose="020B0403030403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sz="1400" dirty="0">
              <a:solidFill>
                <a:srgbClr val="FF0000"/>
              </a:solidFill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  <p:sp>
        <p:nvSpPr>
          <p:cNvPr id="8" name="Rectangle 28"/>
          <p:cNvSpPr/>
          <p:nvPr/>
        </p:nvSpPr>
        <p:spPr>
          <a:xfrm>
            <a:off x="2261176" y="2554329"/>
            <a:ext cx="730782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endParaRPr lang="en-US" dirty="0">
              <a:solidFill>
                <a:schemeClr val="accent6"/>
              </a:solidFill>
              <a:latin typeface="FoundrySans-Normal" charset="0"/>
              <a:ea typeface="FoundrySans-Normal" charset="0"/>
              <a:cs typeface="FoundrySans-Normal" charset="0"/>
            </a:endParaRPr>
          </a:p>
          <a:p>
            <a:pPr>
              <a:lnSpc>
                <a:spcPct val="150000"/>
              </a:lnSpc>
              <a:buClr>
                <a:schemeClr val="accent1"/>
              </a:buClr>
              <a:buSzPct val="100000"/>
            </a:pPr>
            <a:endParaRPr lang="en-US" dirty="0">
              <a:solidFill>
                <a:schemeClr val="accent6"/>
              </a:solidFill>
              <a:latin typeface="FoundrySans-Normal" charset="0"/>
              <a:ea typeface="FoundrySans-Normal" charset="0"/>
              <a:cs typeface="FoundrySans-Normal" charset="0"/>
            </a:endParaRPr>
          </a:p>
          <a:p>
            <a:pPr marL="285750" indent="-285750">
              <a:lnSpc>
                <a:spcPct val="150000"/>
              </a:lnSpc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endParaRPr lang="en-US" dirty="0">
              <a:solidFill>
                <a:schemeClr val="accent6"/>
              </a:solidFill>
              <a:latin typeface="FoundrySans-Normal" charset="0"/>
              <a:ea typeface="FoundrySans-Normal" charset="0"/>
              <a:cs typeface="FoundrySans-Normal" charset="0"/>
            </a:endParaRPr>
          </a:p>
          <a:p>
            <a:pPr marL="742950" lvl="1" indent="-285750">
              <a:lnSpc>
                <a:spcPct val="150000"/>
              </a:lnSpc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endParaRPr lang="en-US" dirty="0">
              <a:solidFill>
                <a:schemeClr val="accent6"/>
              </a:solidFill>
              <a:latin typeface="FoundrySans-Normal" charset="0"/>
              <a:ea typeface="FoundrySans-Normal" charset="0"/>
              <a:cs typeface="FoundrySans-Normal" charset="0"/>
            </a:endParaRPr>
          </a:p>
        </p:txBody>
      </p:sp>
      <p:sp>
        <p:nvSpPr>
          <p:cNvPr id="10" name="Rectangle 28">
            <a:extLst>
              <a:ext uri="{FF2B5EF4-FFF2-40B4-BE49-F238E27FC236}">
                <a16:creationId xmlns:a16="http://schemas.microsoft.com/office/drawing/2014/main" id="{1A319AB5-2248-034D-A753-E5345A740589}"/>
              </a:ext>
            </a:extLst>
          </p:cNvPr>
          <p:cNvSpPr/>
          <p:nvPr/>
        </p:nvSpPr>
        <p:spPr>
          <a:xfrm>
            <a:off x="1999774" y="2730791"/>
            <a:ext cx="730782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endParaRPr lang="en-US" dirty="0">
              <a:solidFill>
                <a:schemeClr val="accent6"/>
              </a:solidFill>
              <a:latin typeface="FoundrySans-Normal" charset="0"/>
              <a:ea typeface="FoundrySans-Normal" charset="0"/>
              <a:cs typeface="FoundrySans-Normal" charset="0"/>
            </a:endParaRPr>
          </a:p>
          <a:p>
            <a:pPr marL="742950" lvl="1" indent="-285750">
              <a:lnSpc>
                <a:spcPct val="150000"/>
              </a:lnSpc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endParaRPr lang="en-US" dirty="0">
              <a:solidFill>
                <a:schemeClr val="accent6"/>
              </a:solidFill>
              <a:latin typeface="FoundrySans-Normal" charset="0"/>
              <a:ea typeface="FoundrySans-Normal" charset="0"/>
              <a:cs typeface="FoundrySans-Normal" charset="0"/>
            </a:endParaRPr>
          </a:p>
        </p:txBody>
      </p:sp>
      <p:sp>
        <p:nvSpPr>
          <p:cNvPr id="11" name="Ellipse 10"/>
          <p:cNvSpPr/>
          <p:nvPr/>
        </p:nvSpPr>
        <p:spPr>
          <a:xfrm>
            <a:off x="5543635" y="2730791"/>
            <a:ext cx="2596444" cy="1219200"/>
          </a:xfrm>
          <a:prstGeom prst="ellipse">
            <a:avLst/>
          </a:prstGeom>
          <a:noFill/>
          <a:ln w="508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2" name="Tekstfelt 11"/>
          <p:cNvSpPr txBox="1"/>
          <p:nvPr/>
        </p:nvSpPr>
        <p:spPr>
          <a:xfrm>
            <a:off x="6113725" y="3058846"/>
            <a:ext cx="14814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2400" dirty="0" err="1"/>
              <a:t>Treatment</a:t>
            </a:r>
            <a:endParaRPr lang="da-DK" dirty="0"/>
          </a:p>
        </p:txBody>
      </p:sp>
      <p:sp>
        <p:nvSpPr>
          <p:cNvPr id="16" name="Ellipse 15"/>
          <p:cNvSpPr/>
          <p:nvPr/>
        </p:nvSpPr>
        <p:spPr>
          <a:xfrm>
            <a:off x="701552" y="4128535"/>
            <a:ext cx="2596444" cy="1219200"/>
          </a:xfrm>
          <a:prstGeom prst="ellipse">
            <a:avLst/>
          </a:prstGeom>
          <a:noFill/>
          <a:ln w="508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7" name="Tekstfelt 16"/>
          <p:cNvSpPr txBox="1"/>
          <p:nvPr/>
        </p:nvSpPr>
        <p:spPr>
          <a:xfrm>
            <a:off x="1025137" y="4507302"/>
            <a:ext cx="20585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2400" dirty="0" err="1"/>
              <a:t>Randomization</a:t>
            </a:r>
            <a:endParaRPr lang="da-DK" dirty="0"/>
          </a:p>
        </p:txBody>
      </p:sp>
      <p:cxnSp>
        <p:nvCxnSpPr>
          <p:cNvPr id="18" name="Lige pilforbindelse 17"/>
          <p:cNvCxnSpPr>
            <a:stCxn id="16" idx="6"/>
            <a:endCxn id="11" idx="2"/>
          </p:cNvCxnSpPr>
          <p:nvPr/>
        </p:nvCxnSpPr>
        <p:spPr>
          <a:xfrm flipV="1">
            <a:off x="3297996" y="3340391"/>
            <a:ext cx="2245639" cy="1397744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Ellipse 18"/>
          <p:cNvSpPr/>
          <p:nvPr/>
        </p:nvSpPr>
        <p:spPr>
          <a:xfrm>
            <a:off x="5696035" y="4783069"/>
            <a:ext cx="2596444" cy="1219200"/>
          </a:xfrm>
          <a:prstGeom prst="ellipse">
            <a:avLst/>
          </a:prstGeom>
          <a:noFill/>
          <a:ln w="508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cxnSp>
        <p:nvCxnSpPr>
          <p:cNvPr id="20" name="Lige pilforbindelse 19"/>
          <p:cNvCxnSpPr>
            <a:stCxn id="16" idx="6"/>
            <a:endCxn id="19" idx="2"/>
          </p:cNvCxnSpPr>
          <p:nvPr/>
        </p:nvCxnSpPr>
        <p:spPr>
          <a:xfrm>
            <a:off x="3297996" y="4738135"/>
            <a:ext cx="2398039" cy="654534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kstfelt 22"/>
          <p:cNvSpPr txBox="1"/>
          <p:nvPr/>
        </p:nvSpPr>
        <p:spPr>
          <a:xfrm>
            <a:off x="6398814" y="5192236"/>
            <a:ext cx="11689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2400" dirty="0"/>
              <a:t>Placebo</a:t>
            </a:r>
            <a:endParaRPr lang="da-DK" dirty="0"/>
          </a:p>
        </p:txBody>
      </p:sp>
      <p:sp>
        <p:nvSpPr>
          <p:cNvPr id="26" name="Højrepil 25"/>
          <p:cNvSpPr/>
          <p:nvPr/>
        </p:nvSpPr>
        <p:spPr>
          <a:xfrm>
            <a:off x="9062370" y="3450650"/>
            <a:ext cx="2841674" cy="1819833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sz="2800" dirty="0" err="1"/>
              <a:t>Outcome</a:t>
            </a:r>
            <a:endParaRPr lang="da-DK" sz="2800" dirty="0"/>
          </a:p>
        </p:txBody>
      </p:sp>
      <p:sp>
        <p:nvSpPr>
          <p:cNvPr id="2" name="Tekstfelt 1"/>
          <p:cNvSpPr txBox="1"/>
          <p:nvPr/>
        </p:nvSpPr>
        <p:spPr>
          <a:xfrm>
            <a:off x="474133" y="2554329"/>
            <a:ext cx="24835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b="1" dirty="0"/>
              <a:t>(Instrumental variable)</a:t>
            </a:r>
          </a:p>
        </p:txBody>
      </p:sp>
      <p:cxnSp>
        <p:nvCxnSpPr>
          <p:cNvPr id="21" name="Lige pilforbindelse 20"/>
          <p:cNvCxnSpPr/>
          <p:nvPr/>
        </p:nvCxnSpPr>
        <p:spPr>
          <a:xfrm>
            <a:off x="1309511" y="2923661"/>
            <a:ext cx="553156" cy="1204874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431011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/>
      <p:bldP spid="26" grpId="0" animBg="1"/>
      <p:bldP spid="2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45450" y="6219798"/>
            <a:ext cx="519205" cy="519205"/>
          </a:xfrm>
          <a:prstGeom prst="rect">
            <a:avLst/>
          </a:prstGeom>
          <a:effectLst>
            <a:outerShdw blurRad="63500" sx="88000" sy="88000" algn="ctr" rotWithShape="0">
              <a:prstClr val="black">
                <a:alpha val="40000"/>
              </a:prstClr>
            </a:outerShdw>
          </a:effectLst>
        </p:spPr>
      </p:pic>
      <p:sp>
        <p:nvSpPr>
          <p:cNvPr id="5" name="Rectangle 1">
            <a:extLst>
              <a:ext uri="{FF2B5EF4-FFF2-40B4-BE49-F238E27FC236}">
                <a16:creationId xmlns:a16="http://schemas.microsoft.com/office/drawing/2014/main" id="{C3813F05-8EA6-C249-A9A5-BF0DFCBDAAED}"/>
              </a:ext>
            </a:extLst>
          </p:cNvPr>
          <p:cNvSpPr/>
          <p:nvPr/>
        </p:nvSpPr>
        <p:spPr>
          <a:xfrm rot="10800000">
            <a:off x="1" y="-1"/>
            <a:ext cx="12192000" cy="2244436"/>
          </a:xfrm>
          <a:custGeom>
            <a:avLst/>
            <a:gdLst>
              <a:gd name="connsiteX0" fmla="*/ 0 w 12192000"/>
              <a:gd name="connsiteY0" fmla="*/ 0 h 1803400"/>
              <a:gd name="connsiteX1" fmla="*/ 12192000 w 12192000"/>
              <a:gd name="connsiteY1" fmla="*/ 0 h 1803400"/>
              <a:gd name="connsiteX2" fmla="*/ 12192000 w 12192000"/>
              <a:gd name="connsiteY2" fmla="*/ 1803400 h 1803400"/>
              <a:gd name="connsiteX3" fmla="*/ 0 w 12192000"/>
              <a:gd name="connsiteY3" fmla="*/ 1803400 h 1803400"/>
              <a:gd name="connsiteX4" fmla="*/ 0 w 12192000"/>
              <a:gd name="connsiteY4" fmla="*/ 0 h 1803400"/>
              <a:gd name="connsiteX0" fmla="*/ 0 w 12192000"/>
              <a:gd name="connsiteY0" fmla="*/ 615142 h 1803400"/>
              <a:gd name="connsiteX1" fmla="*/ 12192000 w 12192000"/>
              <a:gd name="connsiteY1" fmla="*/ 0 h 1803400"/>
              <a:gd name="connsiteX2" fmla="*/ 12192000 w 12192000"/>
              <a:gd name="connsiteY2" fmla="*/ 1803400 h 1803400"/>
              <a:gd name="connsiteX3" fmla="*/ 0 w 12192000"/>
              <a:gd name="connsiteY3" fmla="*/ 1803400 h 1803400"/>
              <a:gd name="connsiteX4" fmla="*/ 0 w 12192000"/>
              <a:gd name="connsiteY4" fmla="*/ 615142 h 1803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1803400">
                <a:moveTo>
                  <a:pt x="0" y="615142"/>
                </a:moveTo>
                <a:lnTo>
                  <a:pt x="12192000" y="0"/>
                </a:lnTo>
                <a:lnTo>
                  <a:pt x="12192000" y="1803400"/>
                </a:lnTo>
                <a:lnTo>
                  <a:pt x="0" y="1803400"/>
                </a:lnTo>
                <a:lnTo>
                  <a:pt x="0" y="615142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80332590-1583-384F-A9C3-2436667A0AA1}"/>
              </a:ext>
            </a:extLst>
          </p:cNvPr>
          <p:cNvSpPr txBox="1">
            <a:spLocks/>
          </p:cNvSpPr>
          <p:nvPr/>
        </p:nvSpPr>
        <p:spPr>
          <a:xfrm>
            <a:off x="734363" y="673863"/>
            <a:ext cx="9210034" cy="48635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da-DK"/>
            </a:defPPr>
            <a:lvl1pPr marL="0" indent="0" algn="ctr" defTabSz="914400" rtl="0" eaLnBrk="1" latinLnBrk="0" hangingPunct="1">
              <a:buNone/>
              <a:defRPr sz="3200" kern="1200" baseline="0">
                <a:solidFill>
                  <a:schemeClr val="tx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defRPr>
            </a:lvl1pPr>
            <a:lvl2pPr marL="457200" algn="l" defTabSz="914400" rtl="0" eaLnBrk="1" latinLnBrk="0" hangingPunct="1">
              <a:defRPr sz="3200" kern="1200">
                <a:solidFill>
                  <a:schemeClr val="tx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defRPr>
            </a:lvl2pPr>
            <a:lvl3pPr marL="914400" algn="l" defTabSz="914400" rtl="0" eaLnBrk="1" latinLnBrk="0" hangingPunct="1">
              <a:defRPr sz="3200" kern="1200">
                <a:solidFill>
                  <a:schemeClr val="tx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defRPr>
            </a:lvl3pPr>
            <a:lvl4pPr marL="1371600" algn="l" defTabSz="914400" rtl="0" eaLnBrk="1" latinLnBrk="0" hangingPunct="1">
              <a:defRPr sz="3200" kern="1200">
                <a:solidFill>
                  <a:schemeClr val="tx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defRPr>
            </a:lvl4pPr>
            <a:lvl5pPr marL="1828800" algn="l" defTabSz="914400" rtl="0" eaLnBrk="1" latinLnBrk="0" hangingPunct="1">
              <a:defRPr sz="3200" kern="1200">
                <a:solidFill>
                  <a:schemeClr val="tx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3600" dirty="0">
                <a:solidFill>
                  <a:schemeClr val="accent6"/>
                </a:solidFill>
                <a:latin typeface="FoundrySans-Normal" charset="0"/>
                <a:ea typeface="FoundrySans-Normal" charset="0"/>
                <a:cs typeface="FoundrySans-Normal" charset="0"/>
              </a:rPr>
              <a:t>Nested case-control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FCB37BEE-8945-9E4F-ADFB-330E7D1BB6D3}"/>
              </a:ext>
            </a:extLst>
          </p:cNvPr>
          <p:cNvSpPr txBox="1">
            <a:spLocks/>
          </p:cNvSpPr>
          <p:nvPr/>
        </p:nvSpPr>
        <p:spPr>
          <a:xfrm>
            <a:off x="752559" y="1160218"/>
            <a:ext cx="9191838" cy="26936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da-DK"/>
            </a:defPPr>
            <a:lvl1pPr marL="0" indent="0" algn="r" defTabSz="914400" rtl="0" eaLnBrk="1" latinLnBrk="0" hangingPunct="1">
              <a:buNone/>
              <a:defRPr sz="1200" kern="1200" baseline="0">
                <a:solidFill>
                  <a:schemeClr val="tx1">
                    <a:tint val="75000"/>
                  </a:schemeClr>
                </a:solidFill>
                <a:latin typeface="Source Sans Pro Light" panose="020B0403030403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Source Sans Pro Light" panose="020B0403030403020204" pitchFamily="34" charset="0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Source Sans Pro Light" panose="020B0403030403020204" pitchFamily="34" charset="0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Source Sans Pro Light" panose="020B0403030403020204" pitchFamily="34" charset="0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Source Sans Pro Light" panose="020B0403030403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sz="1400" dirty="0">
              <a:solidFill>
                <a:srgbClr val="FF0000"/>
              </a:solidFill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  <p:pic>
        <p:nvPicPr>
          <p:cNvPr id="9" name="Billed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4000" y="2059200"/>
            <a:ext cx="5943600" cy="4457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293800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45450" y="6219798"/>
            <a:ext cx="519205" cy="519205"/>
          </a:xfrm>
          <a:prstGeom prst="rect">
            <a:avLst/>
          </a:prstGeom>
          <a:effectLst>
            <a:outerShdw blurRad="63500" sx="88000" sy="88000" algn="ctr" rotWithShape="0">
              <a:prstClr val="black">
                <a:alpha val="40000"/>
              </a:prstClr>
            </a:outerShdw>
          </a:effectLst>
        </p:spPr>
      </p:pic>
      <p:sp>
        <p:nvSpPr>
          <p:cNvPr id="5" name="Rectangle 1">
            <a:extLst>
              <a:ext uri="{FF2B5EF4-FFF2-40B4-BE49-F238E27FC236}">
                <a16:creationId xmlns:a16="http://schemas.microsoft.com/office/drawing/2014/main" id="{C3813F05-8EA6-C249-A9A5-BF0DFCBDAAED}"/>
              </a:ext>
            </a:extLst>
          </p:cNvPr>
          <p:cNvSpPr/>
          <p:nvPr/>
        </p:nvSpPr>
        <p:spPr>
          <a:xfrm rot="10800000">
            <a:off x="1" y="-1"/>
            <a:ext cx="12192000" cy="2244436"/>
          </a:xfrm>
          <a:custGeom>
            <a:avLst/>
            <a:gdLst>
              <a:gd name="connsiteX0" fmla="*/ 0 w 12192000"/>
              <a:gd name="connsiteY0" fmla="*/ 0 h 1803400"/>
              <a:gd name="connsiteX1" fmla="*/ 12192000 w 12192000"/>
              <a:gd name="connsiteY1" fmla="*/ 0 h 1803400"/>
              <a:gd name="connsiteX2" fmla="*/ 12192000 w 12192000"/>
              <a:gd name="connsiteY2" fmla="*/ 1803400 h 1803400"/>
              <a:gd name="connsiteX3" fmla="*/ 0 w 12192000"/>
              <a:gd name="connsiteY3" fmla="*/ 1803400 h 1803400"/>
              <a:gd name="connsiteX4" fmla="*/ 0 w 12192000"/>
              <a:gd name="connsiteY4" fmla="*/ 0 h 1803400"/>
              <a:gd name="connsiteX0" fmla="*/ 0 w 12192000"/>
              <a:gd name="connsiteY0" fmla="*/ 615142 h 1803400"/>
              <a:gd name="connsiteX1" fmla="*/ 12192000 w 12192000"/>
              <a:gd name="connsiteY1" fmla="*/ 0 h 1803400"/>
              <a:gd name="connsiteX2" fmla="*/ 12192000 w 12192000"/>
              <a:gd name="connsiteY2" fmla="*/ 1803400 h 1803400"/>
              <a:gd name="connsiteX3" fmla="*/ 0 w 12192000"/>
              <a:gd name="connsiteY3" fmla="*/ 1803400 h 1803400"/>
              <a:gd name="connsiteX4" fmla="*/ 0 w 12192000"/>
              <a:gd name="connsiteY4" fmla="*/ 615142 h 1803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1803400">
                <a:moveTo>
                  <a:pt x="0" y="615142"/>
                </a:moveTo>
                <a:lnTo>
                  <a:pt x="12192000" y="0"/>
                </a:lnTo>
                <a:lnTo>
                  <a:pt x="12192000" y="1803400"/>
                </a:lnTo>
                <a:lnTo>
                  <a:pt x="0" y="1803400"/>
                </a:lnTo>
                <a:lnTo>
                  <a:pt x="0" y="615142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80332590-1583-384F-A9C3-2436667A0AA1}"/>
              </a:ext>
            </a:extLst>
          </p:cNvPr>
          <p:cNvSpPr txBox="1">
            <a:spLocks/>
          </p:cNvSpPr>
          <p:nvPr/>
        </p:nvSpPr>
        <p:spPr>
          <a:xfrm>
            <a:off x="734363" y="673863"/>
            <a:ext cx="9210034" cy="48635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da-DK"/>
            </a:defPPr>
            <a:lvl1pPr marL="0" indent="0" algn="ctr" defTabSz="914400" rtl="0" eaLnBrk="1" latinLnBrk="0" hangingPunct="1">
              <a:buNone/>
              <a:defRPr sz="3200" kern="1200" baseline="0">
                <a:solidFill>
                  <a:schemeClr val="tx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defRPr>
            </a:lvl1pPr>
            <a:lvl2pPr marL="457200" algn="l" defTabSz="914400" rtl="0" eaLnBrk="1" latinLnBrk="0" hangingPunct="1">
              <a:defRPr sz="3200" kern="1200">
                <a:solidFill>
                  <a:schemeClr val="tx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defRPr>
            </a:lvl2pPr>
            <a:lvl3pPr marL="914400" algn="l" defTabSz="914400" rtl="0" eaLnBrk="1" latinLnBrk="0" hangingPunct="1">
              <a:defRPr sz="3200" kern="1200">
                <a:solidFill>
                  <a:schemeClr val="tx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defRPr>
            </a:lvl3pPr>
            <a:lvl4pPr marL="1371600" algn="l" defTabSz="914400" rtl="0" eaLnBrk="1" latinLnBrk="0" hangingPunct="1">
              <a:defRPr sz="3200" kern="1200">
                <a:solidFill>
                  <a:schemeClr val="tx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defRPr>
            </a:lvl4pPr>
            <a:lvl5pPr marL="1828800" algn="l" defTabSz="914400" rtl="0" eaLnBrk="1" latinLnBrk="0" hangingPunct="1">
              <a:defRPr sz="3200" kern="1200">
                <a:solidFill>
                  <a:schemeClr val="tx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3600" dirty="0">
                <a:solidFill>
                  <a:schemeClr val="accent6"/>
                </a:solidFill>
                <a:latin typeface="FoundrySans-Normal" charset="0"/>
                <a:ea typeface="FoundrySans-Normal" charset="0"/>
                <a:cs typeface="FoundrySans-Normal" charset="0"/>
              </a:rPr>
              <a:t>Nested case-control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FCB37BEE-8945-9E4F-ADFB-330E7D1BB6D3}"/>
              </a:ext>
            </a:extLst>
          </p:cNvPr>
          <p:cNvSpPr txBox="1">
            <a:spLocks/>
          </p:cNvSpPr>
          <p:nvPr/>
        </p:nvSpPr>
        <p:spPr>
          <a:xfrm>
            <a:off x="752559" y="1160218"/>
            <a:ext cx="9191838" cy="26936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da-DK"/>
            </a:defPPr>
            <a:lvl1pPr marL="0" indent="0" algn="r" defTabSz="914400" rtl="0" eaLnBrk="1" latinLnBrk="0" hangingPunct="1">
              <a:buNone/>
              <a:defRPr sz="1200" kern="1200" baseline="0">
                <a:solidFill>
                  <a:schemeClr val="tx1">
                    <a:tint val="75000"/>
                  </a:schemeClr>
                </a:solidFill>
                <a:latin typeface="Source Sans Pro Light" panose="020B0403030403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Source Sans Pro Light" panose="020B0403030403020204" pitchFamily="34" charset="0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Source Sans Pro Light" panose="020B0403030403020204" pitchFamily="34" charset="0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Source Sans Pro Light" panose="020B0403030403020204" pitchFamily="34" charset="0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Source Sans Pro Light" panose="020B0403030403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sz="1400" dirty="0">
              <a:solidFill>
                <a:srgbClr val="FF0000"/>
              </a:solidFill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  <p:pic>
        <p:nvPicPr>
          <p:cNvPr id="4" name="Billed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4000" y="2059200"/>
            <a:ext cx="5943600" cy="4457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8484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45450" y="6219798"/>
            <a:ext cx="519205" cy="519205"/>
          </a:xfrm>
          <a:prstGeom prst="rect">
            <a:avLst/>
          </a:prstGeom>
          <a:effectLst>
            <a:outerShdw blurRad="63500" sx="88000" sy="88000" algn="ctr" rotWithShape="0">
              <a:prstClr val="black">
                <a:alpha val="40000"/>
              </a:prstClr>
            </a:outerShdw>
          </a:effectLst>
        </p:spPr>
      </p:pic>
      <p:sp>
        <p:nvSpPr>
          <p:cNvPr id="5" name="Rectangle 1">
            <a:extLst>
              <a:ext uri="{FF2B5EF4-FFF2-40B4-BE49-F238E27FC236}">
                <a16:creationId xmlns:a16="http://schemas.microsoft.com/office/drawing/2014/main" id="{C3813F05-8EA6-C249-A9A5-BF0DFCBDAAED}"/>
              </a:ext>
            </a:extLst>
          </p:cNvPr>
          <p:cNvSpPr/>
          <p:nvPr/>
        </p:nvSpPr>
        <p:spPr>
          <a:xfrm rot="10800000">
            <a:off x="1" y="-1"/>
            <a:ext cx="12192000" cy="2244436"/>
          </a:xfrm>
          <a:custGeom>
            <a:avLst/>
            <a:gdLst>
              <a:gd name="connsiteX0" fmla="*/ 0 w 12192000"/>
              <a:gd name="connsiteY0" fmla="*/ 0 h 1803400"/>
              <a:gd name="connsiteX1" fmla="*/ 12192000 w 12192000"/>
              <a:gd name="connsiteY1" fmla="*/ 0 h 1803400"/>
              <a:gd name="connsiteX2" fmla="*/ 12192000 w 12192000"/>
              <a:gd name="connsiteY2" fmla="*/ 1803400 h 1803400"/>
              <a:gd name="connsiteX3" fmla="*/ 0 w 12192000"/>
              <a:gd name="connsiteY3" fmla="*/ 1803400 h 1803400"/>
              <a:gd name="connsiteX4" fmla="*/ 0 w 12192000"/>
              <a:gd name="connsiteY4" fmla="*/ 0 h 1803400"/>
              <a:gd name="connsiteX0" fmla="*/ 0 w 12192000"/>
              <a:gd name="connsiteY0" fmla="*/ 615142 h 1803400"/>
              <a:gd name="connsiteX1" fmla="*/ 12192000 w 12192000"/>
              <a:gd name="connsiteY1" fmla="*/ 0 h 1803400"/>
              <a:gd name="connsiteX2" fmla="*/ 12192000 w 12192000"/>
              <a:gd name="connsiteY2" fmla="*/ 1803400 h 1803400"/>
              <a:gd name="connsiteX3" fmla="*/ 0 w 12192000"/>
              <a:gd name="connsiteY3" fmla="*/ 1803400 h 1803400"/>
              <a:gd name="connsiteX4" fmla="*/ 0 w 12192000"/>
              <a:gd name="connsiteY4" fmla="*/ 615142 h 1803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1803400">
                <a:moveTo>
                  <a:pt x="0" y="615142"/>
                </a:moveTo>
                <a:lnTo>
                  <a:pt x="12192000" y="0"/>
                </a:lnTo>
                <a:lnTo>
                  <a:pt x="12192000" y="1803400"/>
                </a:lnTo>
                <a:lnTo>
                  <a:pt x="0" y="1803400"/>
                </a:lnTo>
                <a:lnTo>
                  <a:pt x="0" y="615142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80332590-1583-384F-A9C3-2436667A0AA1}"/>
              </a:ext>
            </a:extLst>
          </p:cNvPr>
          <p:cNvSpPr txBox="1">
            <a:spLocks/>
          </p:cNvSpPr>
          <p:nvPr/>
        </p:nvSpPr>
        <p:spPr>
          <a:xfrm>
            <a:off x="734363" y="673863"/>
            <a:ext cx="9210034" cy="48635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da-DK"/>
            </a:defPPr>
            <a:lvl1pPr marL="0" indent="0" algn="ctr" defTabSz="914400" rtl="0" eaLnBrk="1" latinLnBrk="0" hangingPunct="1">
              <a:buNone/>
              <a:defRPr sz="3200" kern="1200" baseline="0">
                <a:solidFill>
                  <a:schemeClr val="tx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defRPr>
            </a:lvl1pPr>
            <a:lvl2pPr marL="457200" algn="l" defTabSz="914400" rtl="0" eaLnBrk="1" latinLnBrk="0" hangingPunct="1">
              <a:defRPr sz="3200" kern="1200">
                <a:solidFill>
                  <a:schemeClr val="tx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defRPr>
            </a:lvl2pPr>
            <a:lvl3pPr marL="914400" algn="l" defTabSz="914400" rtl="0" eaLnBrk="1" latinLnBrk="0" hangingPunct="1">
              <a:defRPr sz="3200" kern="1200">
                <a:solidFill>
                  <a:schemeClr val="tx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defRPr>
            </a:lvl3pPr>
            <a:lvl4pPr marL="1371600" algn="l" defTabSz="914400" rtl="0" eaLnBrk="1" latinLnBrk="0" hangingPunct="1">
              <a:defRPr sz="3200" kern="1200">
                <a:solidFill>
                  <a:schemeClr val="tx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defRPr>
            </a:lvl4pPr>
            <a:lvl5pPr marL="1828800" algn="l" defTabSz="914400" rtl="0" eaLnBrk="1" latinLnBrk="0" hangingPunct="1">
              <a:defRPr sz="3200" kern="1200">
                <a:solidFill>
                  <a:schemeClr val="tx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3600" dirty="0">
                <a:solidFill>
                  <a:schemeClr val="accent6"/>
                </a:solidFill>
                <a:latin typeface="FoundrySans-Normal" charset="0"/>
                <a:ea typeface="FoundrySans-Normal" charset="0"/>
                <a:cs typeface="FoundrySans-Normal" charset="0"/>
              </a:rPr>
              <a:t>Nested case-control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FCB37BEE-8945-9E4F-ADFB-330E7D1BB6D3}"/>
              </a:ext>
            </a:extLst>
          </p:cNvPr>
          <p:cNvSpPr txBox="1">
            <a:spLocks/>
          </p:cNvSpPr>
          <p:nvPr/>
        </p:nvSpPr>
        <p:spPr>
          <a:xfrm>
            <a:off x="752559" y="1160218"/>
            <a:ext cx="9191838" cy="26936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da-DK"/>
            </a:defPPr>
            <a:lvl1pPr marL="0" indent="0" algn="r" defTabSz="914400" rtl="0" eaLnBrk="1" latinLnBrk="0" hangingPunct="1">
              <a:buNone/>
              <a:defRPr sz="1200" kern="1200" baseline="0">
                <a:solidFill>
                  <a:schemeClr val="tx1">
                    <a:tint val="75000"/>
                  </a:schemeClr>
                </a:solidFill>
                <a:latin typeface="Source Sans Pro Light" panose="020B0403030403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Source Sans Pro Light" panose="020B0403030403020204" pitchFamily="34" charset="0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Source Sans Pro Light" panose="020B0403030403020204" pitchFamily="34" charset="0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Source Sans Pro Light" panose="020B0403030403020204" pitchFamily="34" charset="0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Source Sans Pro Light" panose="020B0403030403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sz="1400" dirty="0">
              <a:solidFill>
                <a:srgbClr val="FF0000"/>
              </a:solidFill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  <p:pic>
        <p:nvPicPr>
          <p:cNvPr id="2" name="Billed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4000" y="2059200"/>
            <a:ext cx="5943600" cy="4457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016030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45450" y="6219798"/>
            <a:ext cx="519205" cy="519205"/>
          </a:xfrm>
          <a:prstGeom prst="rect">
            <a:avLst/>
          </a:prstGeom>
          <a:effectLst>
            <a:outerShdw blurRad="63500" sx="88000" sy="88000" algn="ctr" rotWithShape="0">
              <a:prstClr val="black">
                <a:alpha val="40000"/>
              </a:prstClr>
            </a:outerShdw>
          </a:effectLst>
        </p:spPr>
      </p:pic>
      <p:sp>
        <p:nvSpPr>
          <p:cNvPr id="5" name="Rectangle 1">
            <a:extLst>
              <a:ext uri="{FF2B5EF4-FFF2-40B4-BE49-F238E27FC236}">
                <a16:creationId xmlns:a16="http://schemas.microsoft.com/office/drawing/2014/main" id="{C3813F05-8EA6-C249-A9A5-BF0DFCBDAAED}"/>
              </a:ext>
            </a:extLst>
          </p:cNvPr>
          <p:cNvSpPr/>
          <p:nvPr/>
        </p:nvSpPr>
        <p:spPr>
          <a:xfrm rot="10800000">
            <a:off x="1" y="-1"/>
            <a:ext cx="12192000" cy="2244436"/>
          </a:xfrm>
          <a:custGeom>
            <a:avLst/>
            <a:gdLst>
              <a:gd name="connsiteX0" fmla="*/ 0 w 12192000"/>
              <a:gd name="connsiteY0" fmla="*/ 0 h 1803400"/>
              <a:gd name="connsiteX1" fmla="*/ 12192000 w 12192000"/>
              <a:gd name="connsiteY1" fmla="*/ 0 h 1803400"/>
              <a:gd name="connsiteX2" fmla="*/ 12192000 w 12192000"/>
              <a:gd name="connsiteY2" fmla="*/ 1803400 h 1803400"/>
              <a:gd name="connsiteX3" fmla="*/ 0 w 12192000"/>
              <a:gd name="connsiteY3" fmla="*/ 1803400 h 1803400"/>
              <a:gd name="connsiteX4" fmla="*/ 0 w 12192000"/>
              <a:gd name="connsiteY4" fmla="*/ 0 h 1803400"/>
              <a:gd name="connsiteX0" fmla="*/ 0 w 12192000"/>
              <a:gd name="connsiteY0" fmla="*/ 615142 h 1803400"/>
              <a:gd name="connsiteX1" fmla="*/ 12192000 w 12192000"/>
              <a:gd name="connsiteY1" fmla="*/ 0 h 1803400"/>
              <a:gd name="connsiteX2" fmla="*/ 12192000 w 12192000"/>
              <a:gd name="connsiteY2" fmla="*/ 1803400 h 1803400"/>
              <a:gd name="connsiteX3" fmla="*/ 0 w 12192000"/>
              <a:gd name="connsiteY3" fmla="*/ 1803400 h 1803400"/>
              <a:gd name="connsiteX4" fmla="*/ 0 w 12192000"/>
              <a:gd name="connsiteY4" fmla="*/ 615142 h 1803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1803400">
                <a:moveTo>
                  <a:pt x="0" y="615142"/>
                </a:moveTo>
                <a:lnTo>
                  <a:pt x="12192000" y="0"/>
                </a:lnTo>
                <a:lnTo>
                  <a:pt x="12192000" y="1803400"/>
                </a:lnTo>
                <a:lnTo>
                  <a:pt x="0" y="1803400"/>
                </a:lnTo>
                <a:lnTo>
                  <a:pt x="0" y="615142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80332590-1583-384F-A9C3-2436667A0AA1}"/>
              </a:ext>
            </a:extLst>
          </p:cNvPr>
          <p:cNvSpPr txBox="1">
            <a:spLocks/>
          </p:cNvSpPr>
          <p:nvPr/>
        </p:nvSpPr>
        <p:spPr>
          <a:xfrm>
            <a:off x="734363" y="673863"/>
            <a:ext cx="9210034" cy="48635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da-DK"/>
            </a:defPPr>
            <a:lvl1pPr marL="0" indent="0" algn="ctr" defTabSz="914400" rtl="0" eaLnBrk="1" latinLnBrk="0" hangingPunct="1">
              <a:buNone/>
              <a:defRPr sz="3200" kern="1200" baseline="0">
                <a:solidFill>
                  <a:schemeClr val="tx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defRPr>
            </a:lvl1pPr>
            <a:lvl2pPr marL="457200" algn="l" defTabSz="914400" rtl="0" eaLnBrk="1" latinLnBrk="0" hangingPunct="1">
              <a:defRPr sz="3200" kern="1200">
                <a:solidFill>
                  <a:schemeClr val="tx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defRPr>
            </a:lvl2pPr>
            <a:lvl3pPr marL="914400" algn="l" defTabSz="914400" rtl="0" eaLnBrk="1" latinLnBrk="0" hangingPunct="1">
              <a:defRPr sz="3200" kern="1200">
                <a:solidFill>
                  <a:schemeClr val="tx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defRPr>
            </a:lvl3pPr>
            <a:lvl4pPr marL="1371600" algn="l" defTabSz="914400" rtl="0" eaLnBrk="1" latinLnBrk="0" hangingPunct="1">
              <a:defRPr sz="3200" kern="1200">
                <a:solidFill>
                  <a:schemeClr val="tx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defRPr>
            </a:lvl4pPr>
            <a:lvl5pPr marL="1828800" algn="l" defTabSz="914400" rtl="0" eaLnBrk="1" latinLnBrk="0" hangingPunct="1">
              <a:defRPr sz="3200" kern="1200">
                <a:solidFill>
                  <a:schemeClr val="tx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3600" dirty="0">
                <a:solidFill>
                  <a:schemeClr val="accent6"/>
                </a:solidFill>
                <a:latin typeface="FoundrySans-Normal" charset="0"/>
                <a:ea typeface="FoundrySans-Normal" charset="0"/>
                <a:cs typeface="FoundrySans-Normal" charset="0"/>
              </a:rPr>
              <a:t>Matching in cohort studies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FCB37BEE-8945-9E4F-ADFB-330E7D1BB6D3}"/>
              </a:ext>
            </a:extLst>
          </p:cNvPr>
          <p:cNvSpPr txBox="1">
            <a:spLocks/>
          </p:cNvSpPr>
          <p:nvPr/>
        </p:nvSpPr>
        <p:spPr>
          <a:xfrm>
            <a:off x="752559" y="1160218"/>
            <a:ext cx="9191838" cy="26936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da-DK"/>
            </a:defPPr>
            <a:lvl1pPr marL="0" indent="0" algn="r" defTabSz="914400" rtl="0" eaLnBrk="1" latinLnBrk="0" hangingPunct="1">
              <a:buNone/>
              <a:defRPr sz="1200" kern="1200" baseline="0">
                <a:solidFill>
                  <a:schemeClr val="tx1">
                    <a:tint val="75000"/>
                  </a:schemeClr>
                </a:solidFill>
                <a:latin typeface="Source Sans Pro Light" panose="020B0403030403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Source Sans Pro Light" panose="020B0403030403020204" pitchFamily="34" charset="0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Source Sans Pro Light" panose="020B0403030403020204" pitchFamily="34" charset="0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Source Sans Pro Light" panose="020B0403030403020204" pitchFamily="34" charset="0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Source Sans Pro Light" panose="020B0403030403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sz="1400" dirty="0">
              <a:solidFill>
                <a:srgbClr val="FF0000"/>
              </a:solidFill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  <p:sp>
        <p:nvSpPr>
          <p:cNvPr id="8" name="Rectangle 28">
            <a:extLst>
              <a:ext uri="{FF2B5EF4-FFF2-40B4-BE49-F238E27FC236}">
                <a16:creationId xmlns:a16="http://schemas.microsoft.com/office/drawing/2014/main" id="{1A319AB5-2248-034D-A753-E5345A740589}"/>
              </a:ext>
            </a:extLst>
          </p:cNvPr>
          <p:cNvSpPr/>
          <p:nvPr/>
        </p:nvSpPr>
        <p:spPr>
          <a:xfrm>
            <a:off x="1999774" y="2730791"/>
            <a:ext cx="7307826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6"/>
                </a:solidFill>
                <a:latin typeface="FoundrySans-Normal" charset="0"/>
                <a:ea typeface="FoundrySans-Normal" charset="0"/>
                <a:cs typeface="FoundrySans-Normal" charset="0"/>
              </a:rPr>
              <a:t>Matching on exposure</a:t>
            </a:r>
          </a:p>
          <a:p>
            <a:pPr marL="742950" lvl="1" indent="-285750">
              <a:lnSpc>
                <a:spcPct val="150000"/>
              </a:lnSpc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6"/>
                </a:solidFill>
                <a:latin typeface="FoundrySans-Normal" charset="0"/>
                <a:ea typeface="FoundrySans-Normal" charset="0"/>
                <a:cs typeface="FoundrySans-Normal" charset="0"/>
              </a:rPr>
              <a:t>Different from case-control (matching on outcome)</a:t>
            </a:r>
          </a:p>
          <a:p>
            <a:pPr marL="285750" indent="-285750">
              <a:lnSpc>
                <a:spcPct val="150000"/>
              </a:lnSpc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6"/>
                </a:solidFill>
                <a:latin typeface="FoundrySans-Normal" charset="0"/>
                <a:ea typeface="FoundrySans-Normal" charset="0"/>
                <a:cs typeface="FoundrySans-Normal" charset="0"/>
              </a:rPr>
              <a:t>Sometimes called cohort-cohort studies</a:t>
            </a:r>
          </a:p>
          <a:p>
            <a:pPr marL="285750" indent="-285750">
              <a:lnSpc>
                <a:spcPct val="150000"/>
              </a:lnSpc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6"/>
                </a:solidFill>
                <a:latin typeface="FoundrySans-Normal" charset="0"/>
                <a:ea typeface="FoundrySans-Normal" charset="0"/>
                <a:cs typeface="FoundrySans-Normal" charset="0"/>
              </a:rPr>
              <a:t>Nomenclature is: exposed and unexposed (or comparison cohort)</a:t>
            </a:r>
          </a:p>
          <a:p>
            <a:pPr marL="285750" indent="-285750">
              <a:lnSpc>
                <a:spcPct val="150000"/>
              </a:lnSpc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6"/>
                </a:solidFill>
                <a:latin typeface="FoundrySans-Normal" charset="0"/>
                <a:ea typeface="FoundrySans-Normal" charset="0"/>
                <a:cs typeface="FoundrySans-Normal" charset="0"/>
              </a:rPr>
              <a:t>Adjustment for matching factors</a:t>
            </a:r>
          </a:p>
          <a:p>
            <a:pPr marL="285750" indent="-285750">
              <a:lnSpc>
                <a:spcPct val="150000"/>
              </a:lnSpc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endParaRPr lang="en-US" dirty="0">
              <a:solidFill>
                <a:schemeClr val="accent6"/>
              </a:solidFill>
              <a:latin typeface="FoundrySans-Normal" charset="0"/>
              <a:ea typeface="FoundrySans-Normal" charset="0"/>
              <a:cs typeface="FoundrySans-Normal" charset="0"/>
            </a:endParaRPr>
          </a:p>
          <a:p>
            <a:pPr marL="285750" indent="-285750">
              <a:lnSpc>
                <a:spcPct val="150000"/>
              </a:lnSpc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endParaRPr lang="en-US" dirty="0">
              <a:solidFill>
                <a:schemeClr val="accent6"/>
              </a:solidFill>
              <a:latin typeface="FoundrySans-Normal" charset="0"/>
              <a:ea typeface="FoundrySans-Normal" charset="0"/>
              <a:cs typeface="FoundrySans-Normal" charset="0"/>
            </a:endParaRPr>
          </a:p>
          <a:p>
            <a:pPr marL="742950" lvl="1" indent="-285750">
              <a:lnSpc>
                <a:spcPct val="150000"/>
              </a:lnSpc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endParaRPr lang="en-US" dirty="0">
              <a:solidFill>
                <a:schemeClr val="accent6"/>
              </a:solidFill>
              <a:latin typeface="FoundrySans-Normal" charset="0"/>
              <a:ea typeface="FoundrySans-Normal" charset="0"/>
              <a:cs typeface="FoundrySans-Norm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92331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6" dur="indefinite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45450" y="6219798"/>
            <a:ext cx="519205" cy="519205"/>
          </a:xfrm>
          <a:prstGeom prst="rect">
            <a:avLst/>
          </a:prstGeom>
          <a:effectLst>
            <a:outerShdw blurRad="63500" sx="88000" sy="88000" algn="ctr" rotWithShape="0">
              <a:prstClr val="black">
                <a:alpha val="40000"/>
              </a:prstClr>
            </a:outerShdw>
          </a:effectLst>
        </p:spPr>
      </p:pic>
      <p:sp>
        <p:nvSpPr>
          <p:cNvPr id="5" name="Rectangle 1">
            <a:extLst>
              <a:ext uri="{FF2B5EF4-FFF2-40B4-BE49-F238E27FC236}">
                <a16:creationId xmlns:a16="http://schemas.microsoft.com/office/drawing/2014/main" id="{C3813F05-8EA6-C249-A9A5-BF0DFCBDAAED}"/>
              </a:ext>
            </a:extLst>
          </p:cNvPr>
          <p:cNvSpPr/>
          <p:nvPr/>
        </p:nvSpPr>
        <p:spPr>
          <a:xfrm rot="10800000">
            <a:off x="1" y="-1"/>
            <a:ext cx="12192000" cy="2244436"/>
          </a:xfrm>
          <a:custGeom>
            <a:avLst/>
            <a:gdLst>
              <a:gd name="connsiteX0" fmla="*/ 0 w 12192000"/>
              <a:gd name="connsiteY0" fmla="*/ 0 h 1803400"/>
              <a:gd name="connsiteX1" fmla="*/ 12192000 w 12192000"/>
              <a:gd name="connsiteY1" fmla="*/ 0 h 1803400"/>
              <a:gd name="connsiteX2" fmla="*/ 12192000 w 12192000"/>
              <a:gd name="connsiteY2" fmla="*/ 1803400 h 1803400"/>
              <a:gd name="connsiteX3" fmla="*/ 0 w 12192000"/>
              <a:gd name="connsiteY3" fmla="*/ 1803400 h 1803400"/>
              <a:gd name="connsiteX4" fmla="*/ 0 w 12192000"/>
              <a:gd name="connsiteY4" fmla="*/ 0 h 1803400"/>
              <a:gd name="connsiteX0" fmla="*/ 0 w 12192000"/>
              <a:gd name="connsiteY0" fmla="*/ 615142 h 1803400"/>
              <a:gd name="connsiteX1" fmla="*/ 12192000 w 12192000"/>
              <a:gd name="connsiteY1" fmla="*/ 0 h 1803400"/>
              <a:gd name="connsiteX2" fmla="*/ 12192000 w 12192000"/>
              <a:gd name="connsiteY2" fmla="*/ 1803400 h 1803400"/>
              <a:gd name="connsiteX3" fmla="*/ 0 w 12192000"/>
              <a:gd name="connsiteY3" fmla="*/ 1803400 h 1803400"/>
              <a:gd name="connsiteX4" fmla="*/ 0 w 12192000"/>
              <a:gd name="connsiteY4" fmla="*/ 615142 h 1803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1803400">
                <a:moveTo>
                  <a:pt x="0" y="615142"/>
                </a:moveTo>
                <a:lnTo>
                  <a:pt x="12192000" y="0"/>
                </a:lnTo>
                <a:lnTo>
                  <a:pt x="12192000" y="1803400"/>
                </a:lnTo>
                <a:lnTo>
                  <a:pt x="0" y="1803400"/>
                </a:lnTo>
                <a:lnTo>
                  <a:pt x="0" y="615142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80332590-1583-384F-A9C3-2436667A0AA1}"/>
              </a:ext>
            </a:extLst>
          </p:cNvPr>
          <p:cNvSpPr txBox="1">
            <a:spLocks/>
          </p:cNvSpPr>
          <p:nvPr/>
        </p:nvSpPr>
        <p:spPr>
          <a:xfrm>
            <a:off x="734363" y="673863"/>
            <a:ext cx="9210034" cy="48635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da-DK"/>
            </a:defPPr>
            <a:lvl1pPr marL="0" indent="0" algn="ctr" defTabSz="914400" rtl="0" eaLnBrk="1" latinLnBrk="0" hangingPunct="1">
              <a:buNone/>
              <a:defRPr sz="3200" kern="1200" baseline="0">
                <a:solidFill>
                  <a:schemeClr val="tx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defRPr>
            </a:lvl1pPr>
            <a:lvl2pPr marL="457200" algn="l" defTabSz="914400" rtl="0" eaLnBrk="1" latinLnBrk="0" hangingPunct="1">
              <a:defRPr sz="3200" kern="1200">
                <a:solidFill>
                  <a:schemeClr val="tx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defRPr>
            </a:lvl2pPr>
            <a:lvl3pPr marL="914400" algn="l" defTabSz="914400" rtl="0" eaLnBrk="1" latinLnBrk="0" hangingPunct="1">
              <a:defRPr sz="3200" kern="1200">
                <a:solidFill>
                  <a:schemeClr val="tx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defRPr>
            </a:lvl3pPr>
            <a:lvl4pPr marL="1371600" algn="l" defTabSz="914400" rtl="0" eaLnBrk="1" latinLnBrk="0" hangingPunct="1">
              <a:defRPr sz="3200" kern="1200">
                <a:solidFill>
                  <a:schemeClr val="tx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defRPr>
            </a:lvl4pPr>
            <a:lvl5pPr marL="1828800" algn="l" defTabSz="914400" rtl="0" eaLnBrk="1" latinLnBrk="0" hangingPunct="1">
              <a:defRPr sz="3200" kern="1200">
                <a:solidFill>
                  <a:schemeClr val="tx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3600" dirty="0">
                <a:solidFill>
                  <a:schemeClr val="accent6"/>
                </a:solidFill>
                <a:latin typeface="FoundrySans-Normal" charset="0"/>
                <a:ea typeface="FoundrySans-Normal" charset="0"/>
                <a:cs typeface="FoundrySans-Normal" charset="0"/>
              </a:rPr>
              <a:t>Matching in cohort studies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FCB37BEE-8945-9E4F-ADFB-330E7D1BB6D3}"/>
              </a:ext>
            </a:extLst>
          </p:cNvPr>
          <p:cNvSpPr txBox="1">
            <a:spLocks/>
          </p:cNvSpPr>
          <p:nvPr/>
        </p:nvSpPr>
        <p:spPr>
          <a:xfrm>
            <a:off x="752559" y="1160218"/>
            <a:ext cx="9191838" cy="26936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da-DK"/>
            </a:defPPr>
            <a:lvl1pPr marL="0" indent="0" algn="r" defTabSz="914400" rtl="0" eaLnBrk="1" latinLnBrk="0" hangingPunct="1">
              <a:buNone/>
              <a:defRPr sz="1200" kern="1200" baseline="0">
                <a:solidFill>
                  <a:schemeClr val="tx1">
                    <a:tint val="75000"/>
                  </a:schemeClr>
                </a:solidFill>
                <a:latin typeface="Source Sans Pro Light" panose="020B0403030403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Source Sans Pro Light" panose="020B0403030403020204" pitchFamily="34" charset="0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Source Sans Pro Light" panose="020B0403030403020204" pitchFamily="34" charset="0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Source Sans Pro Light" panose="020B0403030403020204" pitchFamily="34" charset="0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Source Sans Pro Light" panose="020B0403030403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sz="1400" dirty="0">
              <a:solidFill>
                <a:srgbClr val="FF0000"/>
              </a:solidFill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  <p:cxnSp>
        <p:nvCxnSpPr>
          <p:cNvPr id="17" name="Lige forbindelse 16"/>
          <p:cNvCxnSpPr/>
          <p:nvPr/>
        </p:nvCxnSpPr>
        <p:spPr>
          <a:xfrm>
            <a:off x="3841750" y="2797791"/>
            <a:ext cx="0" cy="423081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Lige pilforbindelse 18"/>
          <p:cNvCxnSpPr/>
          <p:nvPr/>
        </p:nvCxnSpPr>
        <p:spPr>
          <a:xfrm>
            <a:off x="1965816" y="3957851"/>
            <a:ext cx="6268887" cy="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Lige pilforbindelse 20"/>
          <p:cNvCxnSpPr/>
          <p:nvPr/>
        </p:nvCxnSpPr>
        <p:spPr>
          <a:xfrm>
            <a:off x="3165038" y="4314971"/>
            <a:ext cx="6268887" cy="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Lige pilforbindelse 21"/>
          <p:cNvCxnSpPr/>
          <p:nvPr/>
        </p:nvCxnSpPr>
        <p:spPr>
          <a:xfrm>
            <a:off x="1295289" y="5024651"/>
            <a:ext cx="6268887" cy="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Lige pilforbindelse 22"/>
          <p:cNvCxnSpPr/>
          <p:nvPr/>
        </p:nvCxnSpPr>
        <p:spPr>
          <a:xfrm>
            <a:off x="2671439" y="5704764"/>
            <a:ext cx="6268887" cy="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Lige pilforbindelse 23"/>
          <p:cNvCxnSpPr/>
          <p:nvPr/>
        </p:nvCxnSpPr>
        <p:spPr>
          <a:xfrm>
            <a:off x="1295289" y="5381771"/>
            <a:ext cx="2138702" cy="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Lige pilforbindelse 28"/>
          <p:cNvCxnSpPr/>
          <p:nvPr/>
        </p:nvCxnSpPr>
        <p:spPr>
          <a:xfrm>
            <a:off x="4595774" y="5534171"/>
            <a:ext cx="2138702" cy="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Lige pilforbindelse 31"/>
          <p:cNvCxnSpPr/>
          <p:nvPr/>
        </p:nvCxnSpPr>
        <p:spPr>
          <a:xfrm>
            <a:off x="1119116" y="6018663"/>
            <a:ext cx="7115587" cy="6827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Lige pilforbindelse 32"/>
          <p:cNvCxnSpPr/>
          <p:nvPr/>
        </p:nvCxnSpPr>
        <p:spPr>
          <a:xfrm>
            <a:off x="1461330" y="2970665"/>
            <a:ext cx="6268887" cy="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Lige pilforbindelse 8"/>
          <p:cNvCxnSpPr/>
          <p:nvPr/>
        </p:nvCxnSpPr>
        <p:spPr>
          <a:xfrm>
            <a:off x="3841750" y="2975215"/>
            <a:ext cx="3888467" cy="0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Lige forbindelse 33"/>
          <p:cNvCxnSpPr/>
          <p:nvPr/>
        </p:nvCxnSpPr>
        <p:spPr>
          <a:xfrm>
            <a:off x="3841750" y="2970665"/>
            <a:ext cx="0" cy="3768338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Lige pilforbindelse 39"/>
          <p:cNvCxnSpPr/>
          <p:nvPr/>
        </p:nvCxnSpPr>
        <p:spPr>
          <a:xfrm>
            <a:off x="1790684" y="6375783"/>
            <a:ext cx="7115587" cy="6827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Lige pilforbindelse 40"/>
          <p:cNvCxnSpPr/>
          <p:nvPr/>
        </p:nvCxnSpPr>
        <p:spPr>
          <a:xfrm>
            <a:off x="2248088" y="5222548"/>
            <a:ext cx="7115587" cy="6827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Lige pilforbindelse 41"/>
          <p:cNvCxnSpPr/>
          <p:nvPr/>
        </p:nvCxnSpPr>
        <p:spPr>
          <a:xfrm>
            <a:off x="3433991" y="4683463"/>
            <a:ext cx="7115587" cy="6827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Højrepil 43"/>
          <p:cNvSpPr/>
          <p:nvPr/>
        </p:nvSpPr>
        <p:spPr>
          <a:xfrm>
            <a:off x="3841750" y="2086768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7719523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45450" y="6219798"/>
            <a:ext cx="519205" cy="519205"/>
          </a:xfrm>
          <a:prstGeom prst="rect">
            <a:avLst/>
          </a:prstGeom>
          <a:effectLst>
            <a:outerShdw blurRad="63500" sx="88000" sy="88000" algn="ctr" rotWithShape="0">
              <a:prstClr val="black">
                <a:alpha val="40000"/>
              </a:prstClr>
            </a:outerShdw>
          </a:effectLst>
        </p:spPr>
      </p:pic>
      <p:sp>
        <p:nvSpPr>
          <p:cNvPr id="5" name="Rectangle 1">
            <a:extLst>
              <a:ext uri="{FF2B5EF4-FFF2-40B4-BE49-F238E27FC236}">
                <a16:creationId xmlns:a16="http://schemas.microsoft.com/office/drawing/2014/main" id="{C3813F05-8EA6-C249-A9A5-BF0DFCBDAAED}"/>
              </a:ext>
            </a:extLst>
          </p:cNvPr>
          <p:cNvSpPr/>
          <p:nvPr/>
        </p:nvSpPr>
        <p:spPr>
          <a:xfrm rot="10800000">
            <a:off x="1" y="-1"/>
            <a:ext cx="12192000" cy="2244436"/>
          </a:xfrm>
          <a:custGeom>
            <a:avLst/>
            <a:gdLst>
              <a:gd name="connsiteX0" fmla="*/ 0 w 12192000"/>
              <a:gd name="connsiteY0" fmla="*/ 0 h 1803400"/>
              <a:gd name="connsiteX1" fmla="*/ 12192000 w 12192000"/>
              <a:gd name="connsiteY1" fmla="*/ 0 h 1803400"/>
              <a:gd name="connsiteX2" fmla="*/ 12192000 w 12192000"/>
              <a:gd name="connsiteY2" fmla="*/ 1803400 h 1803400"/>
              <a:gd name="connsiteX3" fmla="*/ 0 w 12192000"/>
              <a:gd name="connsiteY3" fmla="*/ 1803400 h 1803400"/>
              <a:gd name="connsiteX4" fmla="*/ 0 w 12192000"/>
              <a:gd name="connsiteY4" fmla="*/ 0 h 1803400"/>
              <a:gd name="connsiteX0" fmla="*/ 0 w 12192000"/>
              <a:gd name="connsiteY0" fmla="*/ 615142 h 1803400"/>
              <a:gd name="connsiteX1" fmla="*/ 12192000 w 12192000"/>
              <a:gd name="connsiteY1" fmla="*/ 0 h 1803400"/>
              <a:gd name="connsiteX2" fmla="*/ 12192000 w 12192000"/>
              <a:gd name="connsiteY2" fmla="*/ 1803400 h 1803400"/>
              <a:gd name="connsiteX3" fmla="*/ 0 w 12192000"/>
              <a:gd name="connsiteY3" fmla="*/ 1803400 h 1803400"/>
              <a:gd name="connsiteX4" fmla="*/ 0 w 12192000"/>
              <a:gd name="connsiteY4" fmla="*/ 615142 h 1803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1803400">
                <a:moveTo>
                  <a:pt x="0" y="615142"/>
                </a:moveTo>
                <a:lnTo>
                  <a:pt x="12192000" y="0"/>
                </a:lnTo>
                <a:lnTo>
                  <a:pt x="12192000" y="1803400"/>
                </a:lnTo>
                <a:lnTo>
                  <a:pt x="0" y="1803400"/>
                </a:lnTo>
                <a:lnTo>
                  <a:pt x="0" y="615142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80332590-1583-384F-A9C3-2436667A0AA1}"/>
              </a:ext>
            </a:extLst>
          </p:cNvPr>
          <p:cNvSpPr txBox="1">
            <a:spLocks/>
          </p:cNvSpPr>
          <p:nvPr/>
        </p:nvSpPr>
        <p:spPr>
          <a:xfrm>
            <a:off x="734363" y="673863"/>
            <a:ext cx="9210034" cy="48635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da-DK"/>
            </a:defPPr>
            <a:lvl1pPr marL="0" indent="0" algn="ctr" defTabSz="914400" rtl="0" eaLnBrk="1" latinLnBrk="0" hangingPunct="1">
              <a:buNone/>
              <a:defRPr sz="3200" kern="1200" baseline="0">
                <a:solidFill>
                  <a:schemeClr val="tx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defRPr>
            </a:lvl1pPr>
            <a:lvl2pPr marL="457200" algn="l" defTabSz="914400" rtl="0" eaLnBrk="1" latinLnBrk="0" hangingPunct="1">
              <a:defRPr sz="3200" kern="1200">
                <a:solidFill>
                  <a:schemeClr val="tx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defRPr>
            </a:lvl2pPr>
            <a:lvl3pPr marL="914400" algn="l" defTabSz="914400" rtl="0" eaLnBrk="1" latinLnBrk="0" hangingPunct="1">
              <a:defRPr sz="3200" kern="1200">
                <a:solidFill>
                  <a:schemeClr val="tx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defRPr>
            </a:lvl3pPr>
            <a:lvl4pPr marL="1371600" algn="l" defTabSz="914400" rtl="0" eaLnBrk="1" latinLnBrk="0" hangingPunct="1">
              <a:defRPr sz="3200" kern="1200">
                <a:solidFill>
                  <a:schemeClr val="tx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defRPr>
            </a:lvl4pPr>
            <a:lvl5pPr marL="1828800" algn="l" defTabSz="914400" rtl="0" eaLnBrk="1" latinLnBrk="0" hangingPunct="1">
              <a:defRPr sz="3200" kern="1200">
                <a:solidFill>
                  <a:schemeClr val="tx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3600" dirty="0">
                <a:solidFill>
                  <a:schemeClr val="accent6"/>
                </a:solidFill>
                <a:latin typeface="FoundrySans-Normal" charset="0"/>
                <a:ea typeface="FoundrySans-Normal" charset="0"/>
                <a:cs typeface="FoundrySans-Normal" charset="0"/>
              </a:rPr>
              <a:t>Other designs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FCB37BEE-8945-9E4F-ADFB-330E7D1BB6D3}"/>
              </a:ext>
            </a:extLst>
          </p:cNvPr>
          <p:cNvSpPr txBox="1">
            <a:spLocks/>
          </p:cNvSpPr>
          <p:nvPr/>
        </p:nvSpPr>
        <p:spPr>
          <a:xfrm>
            <a:off x="752559" y="1160218"/>
            <a:ext cx="9191838" cy="26936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da-DK"/>
            </a:defPPr>
            <a:lvl1pPr marL="0" indent="0" algn="r" defTabSz="914400" rtl="0" eaLnBrk="1" latinLnBrk="0" hangingPunct="1">
              <a:buNone/>
              <a:defRPr sz="1200" kern="1200" baseline="0">
                <a:solidFill>
                  <a:schemeClr val="tx1">
                    <a:tint val="75000"/>
                  </a:schemeClr>
                </a:solidFill>
                <a:latin typeface="Source Sans Pro Light" panose="020B0403030403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Source Sans Pro Light" panose="020B0403030403020204" pitchFamily="34" charset="0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Source Sans Pro Light" panose="020B0403030403020204" pitchFamily="34" charset="0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Source Sans Pro Light" panose="020B0403030403020204" pitchFamily="34" charset="0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Source Sans Pro Light" panose="020B0403030403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sz="1400" dirty="0">
              <a:solidFill>
                <a:srgbClr val="FF0000"/>
              </a:solidFill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  <p:sp>
        <p:nvSpPr>
          <p:cNvPr id="20" name="Rectangle 28">
            <a:extLst>
              <a:ext uri="{FF2B5EF4-FFF2-40B4-BE49-F238E27FC236}">
                <a16:creationId xmlns:a16="http://schemas.microsoft.com/office/drawing/2014/main" id="{1A319AB5-2248-034D-A753-E5345A740589}"/>
              </a:ext>
            </a:extLst>
          </p:cNvPr>
          <p:cNvSpPr/>
          <p:nvPr/>
        </p:nvSpPr>
        <p:spPr>
          <a:xfrm>
            <a:off x="1999774" y="2730791"/>
            <a:ext cx="7307826" cy="17113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lvl="1" indent="-285750">
              <a:lnSpc>
                <a:spcPct val="150000"/>
              </a:lnSpc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6"/>
                </a:solidFill>
                <a:latin typeface="FoundrySans-Normal" charset="0"/>
                <a:ea typeface="FoundrySans-Normal" charset="0"/>
                <a:cs typeface="FoundrySans-Normal" charset="0"/>
              </a:rPr>
              <a:t>Case-cohort</a:t>
            </a:r>
          </a:p>
          <a:p>
            <a:pPr marL="742950" lvl="1" indent="-285750">
              <a:lnSpc>
                <a:spcPct val="150000"/>
              </a:lnSpc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6"/>
                </a:solidFill>
                <a:latin typeface="FoundrySans-Normal" charset="0"/>
                <a:ea typeface="FoundrySans-Normal" charset="0"/>
                <a:cs typeface="FoundrySans-Normal" charset="0"/>
              </a:rPr>
              <a:t>New-user</a:t>
            </a:r>
          </a:p>
          <a:p>
            <a:pPr marL="742950" lvl="1" indent="-285750">
              <a:lnSpc>
                <a:spcPct val="150000"/>
              </a:lnSpc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6"/>
                </a:solidFill>
                <a:latin typeface="FoundrySans-Normal" charset="0"/>
                <a:ea typeface="FoundrySans-Normal" charset="0"/>
                <a:cs typeface="FoundrySans-Normal" charset="0"/>
              </a:rPr>
              <a:t>Case-crossover</a:t>
            </a:r>
          </a:p>
          <a:p>
            <a:pPr marL="742950" lvl="1" indent="-285750">
              <a:lnSpc>
                <a:spcPct val="150000"/>
              </a:lnSpc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accent6"/>
                </a:solidFill>
                <a:latin typeface="FoundrySans-Normal" charset="0"/>
                <a:ea typeface="FoundrySans-Normal" charset="0"/>
                <a:cs typeface="FoundrySans-Normal" charset="0"/>
              </a:rPr>
              <a:t>Case-time-control</a:t>
            </a:r>
          </a:p>
        </p:txBody>
      </p:sp>
      <p:sp>
        <p:nvSpPr>
          <p:cNvPr id="2" name="Tekstfelt 1"/>
          <p:cNvSpPr txBox="1"/>
          <p:nvPr/>
        </p:nvSpPr>
        <p:spPr>
          <a:xfrm>
            <a:off x="7260336" y="4882896"/>
            <a:ext cx="34564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2400" b="1" dirty="0"/>
              <a:t>New and </a:t>
            </a:r>
            <a:r>
              <a:rPr lang="da-DK" sz="2400" b="1" dirty="0" err="1"/>
              <a:t>prevalent</a:t>
            </a:r>
            <a:r>
              <a:rPr lang="da-DK" sz="2400" b="1" dirty="0"/>
              <a:t> user designs </a:t>
            </a:r>
            <a:r>
              <a:rPr lang="da-DK" sz="2400" b="1" dirty="0" err="1"/>
              <a:t>tomorrow</a:t>
            </a:r>
            <a:endParaRPr lang="da-DK" sz="2400" b="1" dirty="0"/>
          </a:p>
        </p:txBody>
      </p:sp>
    </p:spTree>
    <p:extLst>
      <p:ext uri="{BB962C8B-B14F-4D97-AF65-F5344CB8AC3E}">
        <p14:creationId xmlns:p14="http://schemas.microsoft.com/office/powerpoint/2010/main" val="2305319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Case-cohort design</a:t>
            </a:r>
          </a:p>
        </p:txBody>
      </p:sp>
      <p:sp>
        <p:nvSpPr>
          <p:cNvPr id="3" name="Pladsholder til tekst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4" name="Billede 3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05763" y="997948"/>
            <a:ext cx="6712278" cy="5395428"/>
          </a:xfrm>
          <a:prstGeom prst="rect">
            <a:avLst/>
          </a:prstGeom>
        </p:spPr>
      </p:pic>
      <p:sp>
        <p:nvSpPr>
          <p:cNvPr id="4" name="Tekstfelt 3"/>
          <p:cNvSpPr txBox="1"/>
          <p:nvPr/>
        </p:nvSpPr>
        <p:spPr>
          <a:xfrm>
            <a:off x="9132711" y="6299200"/>
            <a:ext cx="2844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400" dirty="0"/>
              <a:t>Slide by Elisabeth Wreford Andersen</a:t>
            </a:r>
          </a:p>
        </p:txBody>
      </p:sp>
    </p:spTree>
    <p:extLst>
      <p:ext uri="{BB962C8B-B14F-4D97-AF65-F5344CB8AC3E}">
        <p14:creationId xmlns:p14="http://schemas.microsoft.com/office/powerpoint/2010/main" val="238951712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Sampling of case-cohort</a:t>
            </a:r>
          </a:p>
        </p:txBody>
      </p:sp>
      <p:sp>
        <p:nvSpPr>
          <p:cNvPr id="3" name="Pladsholder til tekst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Pladsholder til tekst 3"/>
          <p:cNvSpPr>
            <a:spLocks noGrp="1"/>
          </p:cNvSpPr>
          <p:nvPr>
            <p:ph type="body" sz="quarter" idx="11"/>
          </p:nvPr>
        </p:nvSpPr>
        <p:spPr>
          <a:xfrm>
            <a:off x="646470" y="1942078"/>
            <a:ext cx="6003925" cy="3492500"/>
          </a:xfrm>
        </p:spPr>
        <p:txBody>
          <a:bodyPr/>
          <a:lstStyle/>
          <a:p>
            <a:r>
              <a:rPr lang="en-GB" dirty="0"/>
              <a:t>Select a sub-cohort at the start of follow-up (at random).</a:t>
            </a:r>
          </a:p>
          <a:p>
            <a:r>
              <a:rPr lang="en-GB" dirty="0"/>
              <a:t>The sub-cohort will include some cases.</a:t>
            </a:r>
          </a:p>
          <a:p>
            <a:r>
              <a:rPr lang="en-GB" dirty="0"/>
              <a:t>Also include all cases outside the sub-cohort (not random).</a:t>
            </a:r>
          </a:p>
          <a:p>
            <a:r>
              <a:rPr lang="en-GB" dirty="0"/>
              <a:t>Final sample consists of </a:t>
            </a:r>
            <a:r>
              <a:rPr lang="en-GB" dirty="0" err="1"/>
              <a:t>sub-cohort+cases</a:t>
            </a:r>
            <a:r>
              <a:rPr lang="en-GB" dirty="0"/>
              <a:t> outside sub-cohort.</a:t>
            </a:r>
          </a:p>
          <a:p>
            <a:r>
              <a:rPr lang="en-GB" b="1" dirty="0"/>
              <a:t>The same sub-cohort can be used for several diseases (cases)</a:t>
            </a:r>
          </a:p>
          <a:p>
            <a:endParaRPr lang="en-GB" dirty="0"/>
          </a:p>
        </p:txBody>
      </p:sp>
      <p:graphicFrame>
        <p:nvGraphicFramePr>
          <p:cNvPr id="5" name="Pladsholder til indhold 6"/>
          <p:cNvGraphicFramePr>
            <a:graphicFrameLocks/>
          </p:cNvGraphicFramePr>
          <p:nvPr>
            <p:extLst/>
          </p:nvPr>
        </p:nvGraphicFramePr>
        <p:xfrm>
          <a:off x="6914606" y="1519238"/>
          <a:ext cx="4553494" cy="4470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Tekstfelt 5"/>
          <p:cNvSpPr txBox="1"/>
          <p:nvPr/>
        </p:nvSpPr>
        <p:spPr>
          <a:xfrm>
            <a:off x="9231086" y="1915886"/>
            <a:ext cx="15206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/>
              <a:t>Full cohort</a:t>
            </a:r>
          </a:p>
        </p:txBody>
      </p:sp>
      <p:sp>
        <p:nvSpPr>
          <p:cNvPr id="7" name="Tekstfelt 6"/>
          <p:cNvSpPr txBox="1"/>
          <p:nvPr/>
        </p:nvSpPr>
        <p:spPr>
          <a:xfrm>
            <a:off x="9132711" y="6299200"/>
            <a:ext cx="2844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400" dirty="0"/>
              <a:t>Slide by Elisabeth Wreford Andersen</a:t>
            </a:r>
          </a:p>
        </p:txBody>
      </p:sp>
    </p:spTree>
    <p:extLst>
      <p:ext uri="{BB962C8B-B14F-4D97-AF65-F5344CB8AC3E}">
        <p14:creationId xmlns:p14="http://schemas.microsoft.com/office/powerpoint/2010/main" val="116967904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45450" y="6219798"/>
            <a:ext cx="519205" cy="519205"/>
          </a:xfrm>
          <a:prstGeom prst="rect">
            <a:avLst/>
          </a:prstGeom>
          <a:effectLst>
            <a:outerShdw blurRad="63500" sx="88000" sy="88000" algn="ctr" rotWithShape="0">
              <a:prstClr val="black">
                <a:alpha val="40000"/>
              </a:prstClr>
            </a:outerShdw>
          </a:effectLst>
        </p:spPr>
      </p:pic>
      <p:sp>
        <p:nvSpPr>
          <p:cNvPr id="5" name="Rectangle 1">
            <a:extLst>
              <a:ext uri="{FF2B5EF4-FFF2-40B4-BE49-F238E27FC236}">
                <a16:creationId xmlns:a16="http://schemas.microsoft.com/office/drawing/2014/main" id="{C3813F05-8EA6-C249-A9A5-BF0DFCBDAAED}"/>
              </a:ext>
            </a:extLst>
          </p:cNvPr>
          <p:cNvSpPr/>
          <p:nvPr/>
        </p:nvSpPr>
        <p:spPr>
          <a:xfrm rot="10800000">
            <a:off x="1" y="-1"/>
            <a:ext cx="12192000" cy="2244436"/>
          </a:xfrm>
          <a:custGeom>
            <a:avLst/>
            <a:gdLst>
              <a:gd name="connsiteX0" fmla="*/ 0 w 12192000"/>
              <a:gd name="connsiteY0" fmla="*/ 0 h 1803400"/>
              <a:gd name="connsiteX1" fmla="*/ 12192000 w 12192000"/>
              <a:gd name="connsiteY1" fmla="*/ 0 h 1803400"/>
              <a:gd name="connsiteX2" fmla="*/ 12192000 w 12192000"/>
              <a:gd name="connsiteY2" fmla="*/ 1803400 h 1803400"/>
              <a:gd name="connsiteX3" fmla="*/ 0 w 12192000"/>
              <a:gd name="connsiteY3" fmla="*/ 1803400 h 1803400"/>
              <a:gd name="connsiteX4" fmla="*/ 0 w 12192000"/>
              <a:gd name="connsiteY4" fmla="*/ 0 h 1803400"/>
              <a:gd name="connsiteX0" fmla="*/ 0 w 12192000"/>
              <a:gd name="connsiteY0" fmla="*/ 615142 h 1803400"/>
              <a:gd name="connsiteX1" fmla="*/ 12192000 w 12192000"/>
              <a:gd name="connsiteY1" fmla="*/ 0 h 1803400"/>
              <a:gd name="connsiteX2" fmla="*/ 12192000 w 12192000"/>
              <a:gd name="connsiteY2" fmla="*/ 1803400 h 1803400"/>
              <a:gd name="connsiteX3" fmla="*/ 0 w 12192000"/>
              <a:gd name="connsiteY3" fmla="*/ 1803400 h 1803400"/>
              <a:gd name="connsiteX4" fmla="*/ 0 w 12192000"/>
              <a:gd name="connsiteY4" fmla="*/ 615142 h 1803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1803400">
                <a:moveTo>
                  <a:pt x="0" y="615142"/>
                </a:moveTo>
                <a:lnTo>
                  <a:pt x="12192000" y="0"/>
                </a:lnTo>
                <a:lnTo>
                  <a:pt x="12192000" y="1803400"/>
                </a:lnTo>
                <a:lnTo>
                  <a:pt x="0" y="1803400"/>
                </a:lnTo>
                <a:lnTo>
                  <a:pt x="0" y="615142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80332590-1583-384F-A9C3-2436667A0AA1}"/>
              </a:ext>
            </a:extLst>
          </p:cNvPr>
          <p:cNvSpPr txBox="1">
            <a:spLocks/>
          </p:cNvSpPr>
          <p:nvPr/>
        </p:nvSpPr>
        <p:spPr>
          <a:xfrm>
            <a:off x="734363" y="673863"/>
            <a:ext cx="9210034" cy="48635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da-DK"/>
            </a:defPPr>
            <a:lvl1pPr marL="0" indent="0" algn="ctr" defTabSz="914400" rtl="0" eaLnBrk="1" latinLnBrk="0" hangingPunct="1">
              <a:buNone/>
              <a:defRPr sz="3200" kern="1200" baseline="0">
                <a:solidFill>
                  <a:schemeClr val="tx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defRPr>
            </a:lvl1pPr>
            <a:lvl2pPr marL="457200" algn="l" defTabSz="914400" rtl="0" eaLnBrk="1" latinLnBrk="0" hangingPunct="1">
              <a:defRPr sz="3200" kern="1200">
                <a:solidFill>
                  <a:schemeClr val="tx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defRPr>
            </a:lvl2pPr>
            <a:lvl3pPr marL="914400" algn="l" defTabSz="914400" rtl="0" eaLnBrk="1" latinLnBrk="0" hangingPunct="1">
              <a:defRPr sz="3200" kern="1200">
                <a:solidFill>
                  <a:schemeClr val="tx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defRPr>
            </a:lvl3pPr>
            <a:lvl4pPr marL="1371600" algn="l" defTabSz="914400" rtl="0" eaLnBrk="1" latinLnBrk="0" hangingPunct="1">
              <a:defRPr sz="3200" kern="1200">
                <a:solidFill>
                  <a:schemeClr val="tx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defRPr>
            </a:lvl4pPr>
            <a:lvl5pPr marL="1828800" algn="l" defTabSz="914400" rtl="0" eaLnBrk="1" latinLnBrk="0" hangingPunct="1">
              <a:defRPr sz="3200" kern="1200">
                <a:solidFill>
                  <a:schemeClr val="tx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3600" dirty="0">
                <a:solidFill>
                  <a:schemeClr val="accent6"/>
                </a:solidFill>
                <a:latin typeface="FoundrySans-Normal" charset="0"/>
                <a:ea typeface="FoundrySans-Normal" charset="0"/>
                <a:cs typeface="FoundrySans-Normal" charset="0"/>
              </a:rPr>
              <a:t>Case-cohort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FCB37BEE-8945-9E4F-ADFB-330E7D1BB6D3}"/>
              </a:ext>
            </a:extLst>
          </p:cNvPr>
          <p:cNvSpPr txBox="1">
            <a:spLocks/>
          </p:cNvSpPr>
          <p:nvPr/>
        </p:nvSpPr>
        <p:spPr>
          <a:xfrm>
            <a:off x="752559" y="1160218"/>
            <a:ext cx="9191838" cy="26936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da-DK"/>
            </a:defPPr>
            <a:lvl1pPr marL="0" indent="0" algn="r" defTabSz="914400" rtl="0" eaLnBrk="1" latinLnBrk="0" hangingPunct="1">
              <a:buNone/>
              <a:defRPr sz="1200" kern="1200" baseline="0">
                <a:solidFill>
                  <a:schemeClr val="tx1">
                    <a:tint val="75000"/>
                  </a:schemeClr>
                </a:solidFill>
                <a:latin typeface="Source Sans Pro Light" panose="020B0403030403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Source Sans Pro Light" panose="020B0403030403020204" pitchFamily="34" charset="0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Source Sans Pro Light" panose="020B0403030403020204" pitchFamily="34" charset="0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Source Sans Pro Light" panose="020B0403030403020204" pitchFamily="34" charset="0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Source Sans Pro Light" panose="020B0403030403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sz="1400" dirty="0">
              <a:solidFill>
                <a:srgbClr val="FF0000"/>
              </a:solidFill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  <p:sp>
        <p:nvSpPr>
          <p:cNvPr id="20" name="Rectangle 28">
            <a:extLst>
              <a:ext uri="{FF2B5EF4-FFF2-40B4-BE49-F238E27FC236}">
                <a16:creationId xmlns:a16="http://schemas.microsoft.com/office/drawing/2014/main" id="{1A319AB5-2248-034D-A753-E5345A740589}"/>
              </a:ext>
            </a:extLst>
          </p:cNvPr>
          <p:cNvSpPr/>
          <p:nvPr/>
        </p:nvSpPr>
        <p:spPr>
          <a:xfrm>
            <a:off x="1999774" y="2730791"/>
            <a:ext cx="7307826" cy="30008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lvl="1" indent="-285750">
              <a:lnSpc>
                <a:spcPct val="150000"/>
              </a:lnSpc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6"/>
                </a:solidFill>
                <a:latin typeface="FoundrySans-Normal" charset="0"/>
                <a:ea typeface="FoundrySans-Normal" charset="0"/>
                <a:cs typeface="FoundrySans-Normal" charset="0"/>
              </a:rPr>
              <a:t>Can be used for multiple outcomes</a:t>
            </a:r>
          </a:p>
          <a:p>
            <a:pPr marL="1200150" lvl="2" indent="-285750">
              <a:lnSpc>
                <a:spcPct val="150000"/>
              </a:lnSpc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6"/>
                </a:solidFill>
                <a:latin typeface="FoundrySans-Normal" charset="0"/>
                <a:ea typeface="FoundrySans-Normal" charset="0"/>
                <a:cs typeface="FoundrySans-Normal" charset="0"/>
              </a:rPr>
              <a:t>Main advantage compared to case-control</a:t>
            </a:r>
          </a:p>
          <a:p>
            <a:pPr marL="742950" lvl="1" indent="-285750">
              <a:lnSpc>
                <a:spcPct val="150000"/>
              </a:lnSpc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6"/>
                </a:solidFill>
                <a:latin typeface="FoundrySans-Normal" charset="0"/>
                <a:ea typeface="FoundrySans-Normal" charset="0"/>
                <a:cs typeface="FoundrySans-Normal" charset="0"/>
              </a:rPr>
              <a:t>Select a sub-cohort at start of follow-up</a:t>
            </a:r>
          </a:p>
          <a:p>
            <a:pPr marL="742950" lvl="1" indent="-285750">
              <a:lnSpc>
                <a:spcPct val="150000"/>
              </a:lnSpc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6"/>
                </a:solidFill>
                <a:latin typeface="FoundrySans-Normal" charset="0"/>
                <a:ea typeface="FoundrySans-Normal" charset="0"/>
                <a:cs typeface="FoundrySans-Normal" charset="0"/>
              </a:rPr>
              <a:t>Include all cases (for each outcome)</a:t>
            </a:r>
          </a:p>
          <a:p>
            <a:pPr marL="742950" lvl="1" indent="-285750">
              <a:lnSpc>
                <a:spcPct val="150000"/>
              </a:lnSpc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6"/>
                </a:solidFill>
                <a:latin typeface="FoundrySans-Normal" charset="0"/>
                <a:ea typeface="FoundrySans-Normal" charset="0"/>
                <a:cs typeface="FoundrySans-Normal" charset="0"/>
              </a:rPr>
              <a:t>Analysis needs to take oversampling of cases into account</a:t>
            </a:r>
          </a:p>
          <a:p>
            <a:pPr marL="1200150" lvl="2" indent="-285750">
              <a:lnSpc>
                <a:spcPct val="150000"/>
              </a:lnSpc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endParaRPr lang="en-US" dirty="0">
              <a:solidFill>
                <a:schemeClr val="accent6"/>
              </a:solidFill>
              <a:latin typeface="FoundrySans-Normal" charset="0"/>
              <a:ea typeface="FoundrySans-Normal" charset="0"/>
              <a:cs typeface="FoundrySans-Normal" charset="0"/>
            </a:endParaRPr>
          </a:p>
          <a:p>
            <a:pPr marL="1200150" lvl="2" indent="-285750">
              <a:lnSpc>
                <a:spcPct val="150000"/>
              </a:lnSpc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endParaRPr lang="en-US" dirty="0">
              <a:solidFill>
                <a:schemeClr val="accent6"/>
              </a:solidFill>
              <a:latin typeface="FoundrySans-Normal" charset="0"/>
              <a:ea typeface="FoundrySans-Normal" charset="0"/>
              <a:cs typeface="FoundrySans-Norm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13751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45450" y="6219798"/>
            <a:ext cx="519205" cy="519205"/>
          </a:xfrm>
          <a:prstGeom prst="rect">
            <a:avLst/>
          </a:prstGeom>
          <a:effectLst>
            <a:outerShdw blurRad="63500" sx="88000" sy="88000" algn="ctr" rotWithShape="0">
              <a:prstClr val="black">
                <a:alpha val="40000"/>
              </a:prstClr>
            </a:outerShdw>
          </a:effectLst>
        </p:spPr>
      </p:pic>
      <p:sp>
        <p:nvSpPr>
          <p:cNvPr id="5" name="Rectangle 1">
            <a:extLst>
              <a:ext uri="{FF2B5EF4-FFF2-40B4-BE49-F238E27FC236}">
                <a16:creationId xmlns:a16="http://schemas.microsoft.com/office/drawing/2014/main" id="{C3813F05-8EA6-C249-A9A5-BF0DFCBDAAED}"/>
              </a:ext>
            </a:extLst>
          </p:cNvPr>
          <p:cNvSpPr/>
          <p:nvPr/>
        </p:nvSpPr>
        <p:spPr>
          <a:xfrm rot="10800000">
            <a:off x="1" y="-1"/>
            <a:ext cx="12192000" cy="2244436"/>
          </a:xfrm>
          <a:custGeom>
            <a:avLst/>
            <a:gdLst>
              <a:gd name="connsiteX0" fmla="*/ 0 w 12192000"/>
              <a:gd name="connsiteY0" fmla="*/ 0 h 1803400"/>
              <a:gd name="connsiteX1" fmla="*/ 12192000 w 12192000"/>
              <a:gd name="connsiteY1" fmla="*/ 0 h 1803400"/>
              <a:gd name="connsiteX2" fmla="*/ 12192000 w 12192000"/>
              <a:gd name="connsiteY2" fmla="*/ 1803400 h 1803400"/>
              <a:gd name="connsiteX3" fmla="*/ 0 w 12192000"/>
              <a:gd name="connsiteY3" fmla="*/ 1803400 h 1803400"/>
              <a:gd name="connsiteX4" fmla="*/ 0 w 12192000"/>
              <a:gd name="connsiteY4" fmla="*/ 0 h 1803400"/>
              <a:gd name="connsiteX0" fmla="*/ 0 w 12192000"/>
              <a:gd name="connsiteY0" fmla="*/ 615142 h 1803400"/>
              <a:gd name="connsiteX1" fmla="*/ 12192000 w 12192000"/>
              <a:gd name="connsiteY1" fmla="*/ 0 h 1803400"/>
              <a:gd name="connsiteX2" fmla="*/ 12192000 w 12192000"/>
              <a:gd name="connsiteY2" fmla="*/ 1803400 h 1803400"/>
              <a:gd name="connsiteX3" fmla="*/ 0 w 12192000"/>
              <a:gd name="connsiteY3" fmla="*/ 1803400 h 1803400"/>
              <a:gd name="connsiteX4" fmla="*/ 0 w 12192000"/>
              <a:gd name="connsiteY4" fmla="*/ 615142 h 1803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1803400">
                <a:moveTo>
                  <a:pt x="0" y="615142"/>
                </a:moveTo>
                <a:lnTo>
                  <a:pt x="12192000" y="0"/>
                </a:lnTo>
                <a:lnTo>
                  <a:pt x="12192000" y="1803400"/>
                </a:lnTo>
                <a:lnTo>
                  <a:pt x="0" y="1803400"/>
                </a:lnTo>
                <a:lnTo>
                  <a:pt x="0" y="615142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80332590-1583-384F-A9C3-2436667A0AA1}"/>
              </a:ext>
            </a:extLst>
          </p:cNvPr>
          <p:cNvSpPr txBox="1">
            <a:spLocks/>
          </p:cNvSpPr>
          <p:nvPr/>
        </p:nvSpPr>
        <p:spPr>
          <a:xfrm>
            <a:off x="734363" y="673863"/>
            <a:ext cx="9210034" cy="48635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da-DK"/>
            </a:defPPr>
            <a:lvl1pPr marL="0" indent="0" algn="ctr" defTabSz="914400" rtl="0" eaLnBrk="1" latinLnBrk="0" hangingPunct="1">
              <a:buNone/>
              <a:defRPr sz="3200" kern="1200" baseline="0">
                <a:solidFill>
                  <a:schemeClr val="tx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defRPr>
            </a:lvl1pPr>
            <a:lvl2pPr marL="457200" algn="l" defTabSz="914400" rtl="0" eaLnBrk="1" latinLnBrk="0" hangingPunct="1">
              <a:defRPr sz="3200" kern="1200">
                <a:solidFill>
                  <a:schemeClr val="tx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defRPr>
            </a:lvl2pPr>
            <a:lvl3pPr marL="914400" algn="l" defTabSz="914400" rtl="0" eaLnBrk="1" latinLnBrk="0" hangingPunct="1">
              <a:defRPr sz="3200" kern="1200">
                <a:solidFill>
                  <a:schemeClr val="tx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defRPr>
            </a:lvl3pPr>
            <a:lvl4pPr marL="1371600" algn="l" defTabSz="914400" rtl="0" eaLnBrk="1" latinLnBrk="0" hangingPunct="1">
              <a:defRPr sz="3200" kern="1200">
                <a:solidFill>
                  <a:schemeClr val="tx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defRPr>
            </a:lvl4pPr>
            <a:lvl5pPr marL="1828800" algn="l" defTabSz="914400" rtl="0" eaLnBrk="1" latinLnBrk="0" hangingPunct="1">
              <a:defRPr sz="3200" kern="1200">
                <a:solidFill>
                  <a:schemeClr val="tx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3600" dirty="0">
                <a:solidFill>
                  <a:schemeClr val="accent6"/>
                </a:solidFill>
                <a:latin typeface="FoundrySans-Normal" charset="0"/>
                <a:ea typeface="FoundrySans-Normal" charset="0"/>
                <a:cs typeface="FoundrySans-Normal" charset="0"/>
              </a:rPr>
              <a:t>Left truncation &amp; new user design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FCB37BEE-8945-9E4F-ADFB-330E7D1BB6D3}"/>
              </a:ext>
            </a:extLst>
          </p:cNvPr>
          <p:cNvSpPr txBox="1">
            <a:spLocks/>
          </p:cNvSpPr>
          <p:nvPr/>
        </p:nvSpPr>
        <p:spPr>
          <a:xfrm>
            <a:off x="752559" y="1160218"/>
            <a:ext cx="9191838" cy="26936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da-DK"/>
            </a:defPPr>
            <a:lvl1pPr marL="0" indent="0" algn="r" defTabSz="914400" rtl="0" eaLnBrk="1" latinLnBrk="0" hangingPunct="1">
              <a:buNone/>
              <a:defRPr sz="1200" kern="1200" baseline="0">
                <a:solidFill>
                  <a:schemeClr val="tx1">
                    <a:tint val="75000"/>
                  </a:schemeClr>
                </a:solidFill>
                <a:latin typeface="Source Sans Pro Light" panose="020B0403030403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Source Sans Pro Light" panose="020B0403030403020204" pitchFamily="34" charset="0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Source Sans Pro Light" panose="020B0403030403020204" pitchFamily="34" charset="0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Source Sans Pro Light" panose="020B0403030403020204" pitchFamily="34" charset="0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Source Sans Pro Light" panose="020B0403030403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sz="1400" dirty="0">
              <a:solidFill>
                <a:srgbClr val="FF0000"/>
              </a:solidFill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  <p:cxnSp>
        <p:nvCxnSpPr>
          <p:cNvPr id="34" name="Lige forbindelse 33"/>
          <p:cNvCxnSpPr/>
          <p:nvPr/>
        </p:nvCxnSpPr>
        <p:spPr>
          <a:xfrm>
            <a:off x="3519462" y="2451460"/>
            <a:ext cx="978" cy="411698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Lige forbindelse 36"/>
          <p:cNvCxnSpPr/>
          <p:nvPr/>
        </p:nvCxnSpPr>
        <p:spPr>
          <a:xfrm>
            <a:off x="9700128" y="2451460"/>
            <a:ext cx="0" cy="411698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kstfelt 9"/>
          <p:cNvSpPr txBox="1"/>
          <p:nvPr/>
        </p:nvSpPr>
        <p:spPr>
          <a:xfrm>
            <a:off x="9877172" y="3236545"/>
            <a:ext cx="5254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2400" b="1" dirty="0"/>
              <a:t>P1</a:t>
            </a:r>
          </a:p>
        </p:txBody>
      </p:sp>
      <p:sp>
        <p:nvSpPr>
          <p:cNvPr id="59" name="Tekstfelt 58"/>
          <p:cNvSpPr txBox="1"/>
          <p:nvPr/>
        </p:nvSpPr>
        <p:spPr>
          <a:xfrm>
            <a:off x="9877172" y="4160329"/>
            <a:ext cx="5254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2400" b="1" dirty="0"/>
              <a:t>P2</a:t>
            </a:r>
          </a:p>
        </p:txBody>
      </p:sp>
      <p:sp>
        <p:nvSpPr>
          <p:cNvPr id="60" name="Tekstfelt 59"/>
          <p:cNvSpPr txBox="1"/>
          <p:nvPr/>
        </p:nvSpPr>
        <p:spPr>
          <a:xfrm>
            <a:off x="9886147" y="5274574"/>
            <a:ext cx="5254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2400" b="1" dirty="0"/>
              <a:t>P3</a:t>
            </a:r>
          </a:p>
        </p:txBody>
      </p:sp>
      <p:sp>
        <p:nvSpPr>
          <p:cNvPr id="61" name="Tekstfelt 60"/>
          <p:cNvSpPr txBox="1"/>
          <p:nvPr/>
        </p:nvSpPr>
        <p:spPr>
          <a:xfrm>
            <a:off x="9870907" y="6001973"/>
            <a:ext cx="5254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2400" b="1" dirty="0"/>
              <a:t>P4</a:t>
            </a:r>
          </a:p>
        </p:txBody>
      </p:sp>
      <p:cxnSp>
        <p:nvCxnSpPr>
          <p:cNvPr id="62" name="Lige pilforbindelse 61"/>
          <p:cNvCxnSpPr/>
          <p:nvPr/>
        </p:nvCxnSpPr>
        <p:spPr>
          <a:xfrm>
            <a:off x="734363" y="3519305"/>
            <a:ext cx="8965765" cy="1135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Lige pilforbindelse 62"/>
          <p:cNvCxnSpPr/>
          <p:nvPr/>
        </p:nvCxnSpPr>
        <p:spPr>
          <a:xfrm>
            <a:off x="734363" y="4448945"/>
            <a:ext cx="8965765" cy="1135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Lige pilforbindelse 63"/>
          <p:cNvCxnSpPr/>
          <p:nvPr/>
        </p:nvCxnSpPr>
        <p:spPr>
          <a:xfrm>
            <a:off x="764843" y="5515745"/>
            <a:ext cx="8965765" cy="1135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Lige pilforbindelse 64"/>
          <p:cNvCxnSpPr/>
          <p:nvPr/>
        </p:nvCxnSpPr>
        <p:spPr>
          <a:xfrm flipV="1">
            <a:off x="764843" y="6219798"/>
            <a:ext cx="8935285" cy="12227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9" name="Group 1391">
            <a:extLst>
              <a:ext uri="{FF2B5EF4-FFF2-40B4-BE49-F238E27FC236}">
                <a16:creationId xmlns:a16="http://schemas.microsoft.com/office/drawing/2014/main" id="{512DED03-06B1-5047-BDBD-712F60651499}"/>
              </a:ext>
            </a:extLst>
          </p:cNvPr>
          <p:cNvGrpSpPr/>
          <p:nvPr/>
        </p:nvGrpSpPr>
        <p:grpSpPr>
          <a:xfrm>
            <a:off x="1065539" y="3159675"/>
            <a:ext cx="292100" cy="290512"/>
            <a:chOff x="8391525" y="3579813"/>
            <a:chExt cx="292100" cy="290512"/>
          </a:xfrm>
          <a:solidFill>
            <a:schemeClr val="accent2"/>
          </a:solidFill>
        </p:grpSpPr>
        <p:sp>
          <p:nvSpPr>
            <p:cNvPr id="40" name="Freeform 1211">
              <a:extLst>
                <a:ext uri="{FF2B5EF4-FFF2-40B4-BE49-F238E27FC236}">
                  <a16:creationId xmlns:a16="http://schemas.microsoft.com/office/drawing/2014/main" id="{6435D141-8903-CD40-BF8D-DCF2603B750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516938" y="3579813"/>
              <a:ext cx="166687" cy="290512"/>
            </a:xfrm>
            <a:custGeom>
              <a:avLst/>
              <a:gdLst>
                <a:gd name="T0" fmla="*/ 321 w 461"/>
                <a:gd name="T1" fmla="*/ 22 h 807"/>
                <a:gd name="T2" fmla="*/ 350 w 461"/>
                <a:gd name="T3" fmla="*/ 22 h 807"/>
                <a:gd name="T4" fmla="*/ 321 w 461"/>
                <a:gd name="T5" fmla="*/ 196 h 807"/>
                <a:gd name="T6" fmla="*/ 109 w 461"/>
                <a:gd name="T7" fmla="*/ 22 h 807"/>
                <a:gd name="T8" fmla="*/ 109 w 461"/>
                <a:gd name="T9" fmla="*/ 22 h 807"/>
                <a:gd name="T10" fmla="*/ 140 w 461"/>
                <a:gd name="T11" fmla="*/ 196 h 807"/>
                <a:gd name="T12" fmla="*/ 109 w 461"/>
                <a:gd name="T13" fmla="*/ 22 h 807"/>
                <a:gd name="T14" fmla="*/ 268 w 461"/>
                <a:gd name="T15" fmla="*/ 22 h 807"/>
                <a:gd name="T16" fmla="*/ 297 w 461"/>
                <a:gd name="T17" fmla="*/ 22 h 807"/>
                <a:gd name="T18" fmla="*/ 268 w 461"/>
                <a:gd name="T19" fmla="*/ 196 h 807"/>
                <a:gd name="T20" fmla="*/ 192 w 461"/>
                <a:gd name="T21" fmla="*/ 196 h 807"/>
                <a:gd name="T22" fmla="*/ 192 w 461"/>
                <a:gd name="T23" fmla="*/ 196 h 807"/>
                <a:gd name="T24" fmla="*/ 162 w 461"/>
                <a:gd name="T25" fmla="*/ 22 h 807"/>
                <a:gd name="T26" fmla="*/ 192 w 461"/>
                <a:gd name="T27" fmla="*/ 196 h 807"/>
                <a:gd name="T28" fmla="*/ 216 w 461"/>
                <a:gd name="T29" fmla="*/ 22 h 807"/>
                <a:gd name="T30" fmla="*/ 245 w 461"/>
                <a:gd name="T31" fmla="*/ 22 h 807"/>
                <a:gd name="T32" fmla="*/ 216 w 461"/>
                <a:gd name="T33" fmla="*/ 196 h 807"/>
                <a:gd name="T34" fmla="*/ 377 w 461"/>
                <a:gd name="T35" fmla="*/ 196 h 807"/>
                <a:gd name="T36" fmla="*/ 377 w 461"/>
                <a:gd name="T37" fmla="*/ 196 h 807"/>
                <a:gd name="T38" fmla="*/ 374 w 461"/>
                <a:gd name="T39" fmla="*/ 11 h 807"/>
                <a:gd name="T40" fmla="*/ 363 w 461"/>
                <a:gd name="T41" fmla="*/ 0 h 807"/>
                <a:gd name="T42" fmla="*/ 98 w 461"/>
                <a:gd name="T43" fmla="*/ 0 h 807"/>
                <a:gd name="T44" fmla="*/ 85 w 461"/>
                <a:gd name="T45" fmla="*/ 11 h 807"/>
                <a:gd name="T46" fmla="*/ 85 w 461"/>
                <a:gd name="T47" fmla="*/ 196 h 807"/>
                <a:gd name="T48" fmla="*/ 83 w 461"/>
                <a:gd name="T49" fmla="*/ 196 h 807"/>
                <a:gd name="T50" fmla="*/ 0 w 461"/>
                <a:gd name="T51" fmla="*/ 280 h 807"/>
                <a:gd name="T52" fmla="*/ 0 w 461"/>
                <a:gd name="T53" fmla="*/ 322 h 807"/>
                <a:gd name="T54" fmla="*/ 23 w 461"/>
                <a:gd name="T55" fmla="*/ 322 h 807"/>
                <a:gd name="T56" fmla="*/ 23 w 461"/>
                <a:gd name="T57" fmla="*/ 280 h 807"/>
                <a:gd name="T58" fmla="*/ 83 w 461"/>
                <a:gd name="T59" fmla="*/ 220 h 807"/>
                <a:gd name="T60" fmla="*/ 98 w 461"/>
                <a:gd name="T61" fmla="*/ 220 h 807"/>
                <a:gd name="T62" fmla="*/ 377 w 461"/>
                <a:gd name="T63" fmla="*/ 220 h 807"/>
                <a:gd name="T64" fmla="*/ 437 w 461"/>
                <a:gd name="T65" fmla="*/ 280 h 807"/>
                <a:gd name="T66" fmla="*/ 437 w 461"/>
                <a:gd name="T67" fmla="*/ 722 h 807"/>
                <a:gd name="T68" fmla="*/ 377 w 461"/>
                <a:gd name="T69" fmla="*/ 782 h 807"/>
                <a:gd name="T70" fmla="*/ 83 w 461"/>
                <a:gd name="T71" fmla="*/ 782 h 807"/>
                <a:gd name="T72" fmla="*/ 71 w 461"/>
                <a:gd name="T73" fmla="*/ 793 h 807"/>
                <a:gd name="T74" fmla="*/ 83 w 461"/>
                <a:gd name="T75" fmla="*/ 806 h 807"/>
                <a:gd name="T76" fmla="*/ 377 w 461"/>
                <a:gd name="T77" fmla="*/ 806 h 807"/>
                <a:gd name="T78" fmla="*/ 460 w 461"/>
                <a:gd name="T79" fmla="*/ 722 h 807"/>
                <a:gd name="T80" fmla="*/ 460 w 461"/>
                <a:gd name="T81" fmla="*/ 280 h 8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61" h="807">
                  <a:moveTo>
                    <a:pt x="321" y="22"/>
                  </a:moveTo>
                  <a:lnTo>
                    <a:pt x="321" y="22"/>
                  </a:lnTo>
                  <a:lnTo>
                    <a:pt x="321" y="22"/>
                  </a:lnTo>
                  <a:lnTo>
                    <a:pt x="350" y="22"/>
                  </a:lnTo>
                  <a:lnTo>
                    <a:pt x="350" y="196"/>
                  </a:lnTo>
                  <a:lnTo>
                    <a:pt x="321" y="196"/>
                  </a:lnTo>
                  <a:lnTo>
                    <a:pt x="321" y="22"/>
                  </a:lnTo>
                  <a:close/>
                  <a:moveTo>
                    <a:pt x="109" y="22"/>
                  </a:moveTo>
                  <a:lnTo>
                    <a:pt x="109" y="22"/>
                  </a:lnTo>
                  <a:lnTo>
                    <a:pt x="109" y="22"/>
                  </a:lnTo>
                  <a:lnTo>
                    <a:pt x="140" y="22"/>
                  </a:lnTo>
                  <a:lnTo>
                    <a:pt x="140" y="196"/>
                  </a:lnTo>
                  <a:lnTo>
                    <a:pt x="109" y="196"/>
                  </a:lnTo>
                  <a:lnTo>
                    <a:pt x="109" y="22"/>
                  </a:lnTo>
                  <a:close/>
                  <a:moveTo>
                    <a:pt x="268" y="22"/>
                  </a:moveTo>
                  <a:lnTo>
                    <a:pt x="268" y="22"/>
                  </a:lnTo>
                  <a:lnTo>
                    <a:pt x="268" y="22"/>
                  </a:lnTo>
                  <a:lnTo>
                    <a:pt x="297" y="22"/>
                  </a:lnTo>
                  <a:lnTo>
                    <a:pt x="297" y="196"/>
                  </a:lnTo>
                  <a:lnTo>
                    <a:pt x="268" y="196"/>
                  </a:lnTo>
                  <a:lnTo>
                    <a:pt x="268" y="22"/>
                  </a:lnTo>
                  <a:close/>
                  <a:moveTo>
                    <a:pt x="192" y="196"/>
                  </a:moveTo>
                  <a:lnTo>
                    <a:pt x="192" y="196"/>
                  </a:lnTo>
                  <a:lnTo>
                    <a:pt x="192" y="196"/>
                  </a:lnTo>
                  <a:lnTo>
                    <a:pt x="162" y="196"/>
                  </a:lnTo>
                  <a:lnTo>
                    <a:pt x="162" y="22"/>
                  </a:lnTo>
                  <a:lnTo>
                    <a:pt x="192" y="22"/>
                  </a:lnTo>
                  <a:lnTo>
                    <a:pt x="192" y="196"/>
                  </a:lnTo>
                  <a:close/>
                  <a:moveTo>
                    <a:pt x="216" y="22"/>
                  </a:moveTo>
                  <a:lnTo>
                    <a:pt x="216" y="22"/>
                  </a:lnTo>
                  <a:lnTo>
                    <a:pt x="216" y="22"/>
                  </a:lnTo>
                  <a:lnTo>
                    <a:pt x="245" y="22"/>
                  </a:lnTo>
                  <a:lnTo>
                    <a:pt x="245" y="196"/>
                  </a:lnTo>
                  <a:lnTo>
                    <a:pt x="216" y="196"/>
                  </a:lnTo>
                  <a:lnTo>
                    <a:pt x="216" y="22"/>
                  </a:lnTo>
                  <a:close/>
                  <a:moveTo>
                    <a:pt x="377" y="196"/>
                  </a:moveTo>
                  <a:lnTo>
                    <a:pt x="377" y="196"/>
                  </a:lnTo>
                  <a:lnTo>
                    <a:pt x="377" y="196"/>
                  </a:lnTo>
                  <a:lnTo>
                    <a:pt x="374" y="196"/>
                  </a:lnTo>
                  <a:lnTo>
                    <a:pt x="374" y="11"/>
                  </a:lnTo>
                  <a:lnTo>
                    <a:pt x="374" y="11"/>
                  </a:lnTo>
                  <a:cubicBezTo>
                    <a:pt x="374" y="4"/>
                    <a:pt x="368" y="0"/>
                    <a:pt x="363" y="0"/>
                  </a:cubicBezTo>
                  <a:lnTo>
                    <a:pt x="363" y="0"/>
                  </a:lnTo>
                  <a:lnTo>
                    <a:pt x="98" y="0"/>
                  </a:lnTo>
                  <a:lnTo>
                    <a:pt x="98" y="0"/>
                  </a:lnTo>
                  <a:cubicBezTo>
                    <a:pt x="91" y="0"/>
                    <a:pt x="85" y="4"/>
                    <a:pt x="85" y="11"/>
                  </a:cubicBezTo>
                  <a:lnTo>
                    <a:pt x="85" y="11"/>
                  </a:lnTo>
                  <a:lnTo>
                    <a:pt x="85" y="196"/>
                  </a:lnTo>
                  <a:lnTo>
                    <a:pt x="83" y="196"/>
                  </a:lnTo>
                  <a:lnTo>
                    <a:pt x="83" y="196"/>
                  </a:lnTo>
                  <a:cubicBezTo>
                    <a:pt x="38" y="196"/>
                    <a:pt x="0" y="234"/>
                    <a:pt x="0" y="280"/>
                  </a:cubicBezTo>
                  <a:lnTo>
                    <a:pt x="0" y="280"/>
                  </a:lnTo>
                  <a:lnTo>
                    <a:pt x="0" y="322"/>
                  </a:lnTo>
                  <a:lnTo>
                    <a:pt x="0" y="322"/>
                  </a:lnTo>
                  <a:cubicBezTo>
                    <a:pt x="0" y="329"/>
                    <a:pt x="5" y="335"/>
                    <a:pt x="11" y="335"/>
                  </a:cubicBezTo>
                  <a:cubicBezTo>
                    <a:pt x="18" y="335"/>
                    <a:pt x="23" y="329"/>
                    <a:pt x="23" y="322"/>
                  </a:cubicBezTo>
                  <a:lnTo>
                    <a:pt x="23" y="322"/>
                  </a:lnTo>
                  <a:lnTo>
                    <a:pt x="23" y="280"/>
                  </a:lnTo>
                  <a:lnTo>
                    <a:pt x="23" y="280"/>
                  </a:lnTo>
                  <a:cubicBezTo>
                    <a:pt x="23" y="246"/>
                    <a:pt x="50" y="220"/>
                    <a:pt x="83" y="220"/>
                  </a:cubicBezTo>
                  <a:lnTo>
                    <a:pt x="83" y="220"/>
                  </a:lnTo>
                  <a:lnTo>
                    <a:pt x="98" y="220"/>
                  </a:lnTo>
                  <a:lnTo>
                    <a:pt x="363" y="220"/>
                  </a:lnTo>
                  <a:lnTo>
                    <a:pt x="377" y="220"/>
                  </a:lnTo>
                  <a:lnTo>
                    <a:pt x="377" y="220"/>
                  </a:lnTo>
                  <a:cubicBezTo>
                    <a:pt x="409" y="220"/>
                    <a:pt x="437" y="246"/>
                    <a:pt x="437" y="280"/>
                  </a:cubicBezTo>
                  <a:lnTo>
                    <a:pt x="437" y="280"/>
                  </a:lnTo>
                  <a:lnTo>
                    <a:pt x="437" y="722"/>
                  </a:lnTo>
                  <a:lnTo>
                    <a:pt x="437" y="722"/>
                  </a:lnTo>
                  <a:cubicBezTo>
                    <a:pt x="437" y="756"/>
                    <a:pt x="409" y="782"/>
                    <a:pt x="377" y="782"/>
                  </a:cubicBezTo>
                  <a:lnTo>
                    <a:pt x="377" y="782"/>
                  </a:lnTo>
                  <a:lnTo>
                    <a:pt x="83" y="782"/>
                  </a:lnTo>
                  <a:lnTo>
                    <a:pt x="83" y="782"/>
                  </a:lnTo>
                  <a:cubicBezTo>
                    <a:pt x="77" y="782"/>
                    <a:pt x="71" y="788"/>
                    <a:pt x="71" y="793"/>
                  </a:cubicBezTo>
                  <a:cubicBezTo>
                    <a:pt x="71" y="801"/>
                    <a:pt x="77" y="806"/>
                    <a:pt x="83" y="806"/>
                  </a:cubicBezTo>
                  <a:lnTo>
                    <a:pt x="83" y="806"/>
                  </a:lnTo>
                  <a:lnTo>
                    <a:pt x="377" y="806"/>
                  </a:lnTo>
                  <a:lnTo>
                    <a:pt x="377" y="806"/>
                  </a:lnTo>
                  <a:cubicBezTo>
                    <a:pt x="424" y="806"/>
                    <a:pt x="460" y="768"/>
                    <a:pt x="460" y="722"/>
                  </a:cubicBezTo>
                  <a:lnTo>
                    <a:pt x="460" y="722"/>
                  </a:lnTo>
                  <a:lnTo>
                    <a:pt x="460" y="280"/>
                  </a:lnTo>
                  <a:lnTo>
                    <a:pt x="460" y="280"/>
                  </a:lnTo>
                  <a:cubicBezTo>
                    <a:pt x="460" y="234"/>
                    <a:pt x="424" y="196"/>
                    <a:pt x="377" y="196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a-DK"/>
            </a:p>
          </p:txBody>
        </p:sp>
        <p:sp>
          <p:nvSpPr>
            <p:cNvPr id="41" name="Freeform 1212">
              <a:extLst>
                <a:ext uri="{FF2B5EF4-FFF2-40B4-BE49-F238E27FC236}">
                  <a16:creationId xmlns:a16="http://schemas.microsoft.com/office/drawing/2014/main" id="{07D3AFEE-FD0F-AC4E-8281-1CCC591B09C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559800" y="3716338"/>
              <a:ext cx="77788" cy="103187"/>
            </a:xfrm>
            <a:custGeom>
              <a:avLst/>
              <a:gdLst>
                <a:gd name="T0" fmla="*/ 125 w 216"/>
                <a:gd name="T1" fmla="*/ 264 h 287"/>
                <a:gd name="T2" fmla="*/ 125 w 216"/>
                <a:gd name="T3" fmla="*/ 264 h 287"/>
                <a:gd name="T4" fmla="*/ 125 w 216"/>
                <a:gd name="T5" fmla="*/ 264 h 287"/>
                <a:gd name="T6" fmla="*/ 125 w 216"/>
                <a:gd name="T7" fmla="*/ 264 h 287"/>
                <a:gd name="T8" fmla="*/ 114 w 216"/>
                <a:gd name="T9" fmla="*/ 275 h 287"/>
                <a:gd name="T10" fmla="*/ 125 w 216"/>
                <a:gd name="T11" fmla="*/ 286 h 287"/>
                <a:gd name="T12" fmla="*/ 125 w 216"/>
                <a:gd name="T13" fmla="*/ 286 h 287"/>
                <a:gd name="T14" fmla="*/ 202 w 216"/>
                <a:gd name="T15" fmla="*/ 286 h 287"/>
                <a:gd name="T16" fmla="*/ 202 w 216"/>
                <a:gd name="T17" fmla="*/ 286 h 287"/>
                <a:gd name="T18" fmla="*/ 215 w 216"/>
                <a:gd name="T19" fmla="*/ 275 h 287"/>
                <a:gd name="T20" fmla="*/ 215 w 216"/>
                <a:gd name="T21" fmla="*/ 275 h 287"/>
                <a:gd name="T22" fmla="*/ 215 w 216"/>
                <a:gd name="T23" fmla="*/ 15 h 287"/>
                <a:gd name="T24" fmla="*/ 215 w 216"/>
                <a:gd name="T25" fmla="*/ 15 h 287"/>
                <a:gd name="T26" fmla="*/ 202 w 216"/>
                <a:gd name="T27" fmla="*/ 3 h 287"/>
                <a:gd name="T28" fmla="*/ 202 w 216"/>
                <a:gd name="T29" fmla="*/ 3 h 287"/>
                <a:gd name="T30" fmla="*/ 13 w 216"/>
                <a:gd name="T31" fmla="*/ 0 h 287"/>
                <a:gd name="T32" fmla="*/ 13 w 216"/>
                <a:gd name="T33" fmla="*/ 0 h 287"/>
                <a:gd name="T34" fmla="*/ 0 w 216"/>
                <a:gd name="T35" fmla="*/ 11 h 287"/>
                <a:gd name="T36" fmla="*/ 13 w 216"/>
                <a:gd name="T37" fmla="*/ 24 h 287"/>
                <a:gd name="T38" fmla="*/ 13 w 216"/>
                <a:gd name="T39" fmla="*/ 24 h 287"/>
                <a:gd name="T40" fmla="*/ 191 w 216"/>
                <a:gd name="T41" fmla="*/ 27 h 287"/>
                <a:gd name="T42" fmla="*/ 191 w 216"/>
                <a:gd name="T43" fmla="*/ 264 h 287"/>
                <a:gd name="T44" fmla="*/ 125 w 216"/>
                <a:gd name="T45" fmla="*/ 264 h 2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16" h="287">
                  <a:moveTo>
                    <a:pt x="125" y="264"/>
                  </a:moveTo>
                  <a:lnTo>
                    <a:pt x="125" y="264"/>
                  </a:lnTo>
                  <a:lnTo>
                    <a:pt x="125" y="264"/>
                  </a:lnTo>
                  <a:lnTo>
                    <a:pt x="125" y="264"/>
                  </a:lnTo>
                  <a:cubicBezTo>
                    <a:pt x="120" y="264"/>
                    <a:pt x="114" y="268"/>
                    <a:pt x="114" y="275"/>
                  </a:cubicBezTo>
                  <a:cubicBezTo>
                    <a:pt x="114" y="282"/>
                    <a:pt x="120" y="286"/>
                    <a:pt x="125" y="286"/>
                  </a:cubicBezTo>
                  <a:lnTo>
                    <a:pt x="125" y="286"/>
                  </a:lnTo>
                  <a:lnTo>
                    <a:pt x="202" y="286"/>
                  </a:lnTo>
                  <a:lnTo>
                    <a:pt x="202" y="286"/>
                  </a:lnTo>
                  <a:cubicBezTo>
                    <a:pt x="209" y="286"/>
                    <a:pt x="215" y="282"/>
                    <a:pt x="215" y="275"/>
                  </a:cubicBezTo>
                  <a:lnTo>
                    <a:pt x="215" y="275"/>
                  </a:lnTo>
                  <a:lnTo>
                    <a:pt x="215" y="15"/>
                  </a:lnTo>
                  <a:lnTo>
                    <a:pt x="215" y="15"/>
                  </a:lnTo>
                  <a:cubicBezTo>
                    <a:pt x="215" y="9"/>
                    <a:pt x="209" y="3"/>
                    <a:pt x="202" y="3"/>
                  </a:cubicBezTo>
                  <a:lnTo>
                    <a:pt x="202" y="3"/>
                  </a:lnTo>
                  <a:lnTo>
                    <a:pt x="13" y="0"/>
                  </a:lnTo>
                  <a:lnTo>
                    <a:pt x="13" y="0"/>
                  </a:lnTo>
                  <a:cubicBezTo>
                    <a:pt x="6" y="0"/>
                    <a:pt x="2" y="6"/>
                    <a:pt x="0" y="11"/>
                  </a:cubicBezTo>
                  <a:cubicBezTo>
                    <a:pt x="0" y="19"/>
                    <a:pt x="6" y="24"/>
                    <a:pt x="13" y="24"/>
                  </a:cubicBezTo>
                  <a:lnTo>
                    <a:pt x="13" y="24"/>
                  </a:lnTo>
                  <a:lnTo>
                    <a:pt x="191" y="27"/>
                  </a:lnTo>
                  <a:lnTo>
                    <a:pt x="191" y="264"/>
                  </a:lnTo>
                  <a:lnTo>
                    <a:pt x="125" y="264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a-DK"/>
            </a:p>
          </p:txBody>
        </p:sp>
        <p:sp>
          <p:nvSpPr>
            <p:cNvPr id="42" name="Freeform 1213">
              <a:extLst>
                <a:ext uri="{FF2B5EF4-FFF2-40B4-BE49-F238E27FC236}">
                  <a16:creationId xmlns:a16="http://schemas.microsoft.com/office/drawing/2014/main" id="{9FAB9274-C645-754A-A133-4A3E7DC9D39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391525" y="3687763"/>
              <a:ext cx="219075" cy="182562"/>
            </a:xfrm>
            <a:custGeom>
              <a:avLst/>
              <a:gdLst>
                <a:gd name="T0" fmla="*/ 493 w 609"/>
                <a:gd name="T1" fmla="*/ 482 h 507"/>
                <a:gd name="T2" fmla="*/ 316 w 609"/>
                <a:gd name="T3" fmla="*/ 482 h 507"/>
                <a:gd name="T4" fmla="*/ 493 w 609"/>
                <a:gd name="T5" fmla="*/ 299 h 507"/>
                <a:gd name="T6" fmla="*/ 585 w 609"/>
                <a:gd name="T7" fmla="*/ 391 h 507"/>
                <a:gd name="T8" fmla="*/ 24 w 609"/>
                <a:gd name="T9" fmla="*/ 391 h 507"/>
                <a:gd name="T10" fmla="*/ 24 w 609"/>
                <a:gd name="T11" fmla="*/ 391 h 507"/>
                <a:gd name="T12" fmla="*/ 51 w 609"/>
                <a:gd name="T13" fmla="*/ 326 h 507"/>
                <a:gd name="T14" fmla="*/ 52 w 609"/>
                <a:gd name="T15" fmla="*/ 325 h 507"/>
                <a:gd name="T16" fmla="*/ 115 w 609"/>
                <a:gd name="T17" fmla="*/ 299 h 507"/>
                <a:gd name="T18" fmla="*/ 294 w 609"/>
                <a:gd name="T19" fmla="*/ 299 h 507"/>
                <a:gd name="T20" fmla="*/ 115 w 609"/>
                <a:gd name="T21" fmla="*/ 482 h 507"/>
                <a:gd name="T22" fmla="*/ 24 w 609"/>
                <a:gd name="T23" fmla="*/ 391 h 507"/>
                <a:gd name="T24" fmla="*/ 176 w 609"/>
                <a:gd name="T25" fmla="*/ 202 h 507"/>
                <a:gd name="T26" fmla="*/ 248 w 609"/>
                <a:gd name="T27" fmla="*/ 276 h 507"/>
                <a:gd name="T28" fmla="*/ 115 w 609"/>
                <a:gd name="T29" fmla="*/ 276 h 507"/>
                <a:gd name="T30" fmla="*/ 101 w 609"/>
                <a:gd name="T31" fmla="*/ 277 h 507"/>
                <a:gd name="T32" fmla="*/ 317 w 609"/>
                <a:gd name="T33" fmla="*/ 61 h 507"/>
                <a:gd name="T34" fmla="*/ 317 w 609"/>
                <a:gd name="T35" fmla="*/ 61 h 507"/>
                <a:gd name="T36" fmla="*/ 448 w 609"/>
                <a:gd name="T37" fmla="*/ 61 h 507"/>
                <a:gd name="T38" fmla="*/ 448 w 609"/>
                <a:gd name="T39" fmla="*/ 190 h 507"/>
                <a:gd name="T40" fmla="*/ 362 w 609"/>
                <a:gd name="T41" fmla="*/ 276 h 507"/>
                <a:gd name="T42" fmla="*/ 192 w 609"/>
                <a:gd name="T43" fmla="*/ 186 h 507"/>
                <a:gd name="T44" fmla="*/ 493 w 609"/>
                <a:gd name="T45" fmla="*/ 276 h 507"/>
                <a:gd name="T46" fmla="*/ 493 w 609"/>
                <a:gd name="T47" fmla="*/ 276 h 507"/>
                <a:gd name="T48" fmla="*/ 463 w 609"/>
                <a:gd name="T49" fmla="*/ 207 h 507"/>
                <a:gd name="T50" fmla="*/ 497 w 609"/>
                <a:gd name="T51" fmla="*/ 126 h 507"/>
                <a:gd name="T52" fmla="*/ 302 w 609"/>
                <a:gd name="T53" fmla="*/ 45 h 507"/>
                <a:gd name="T54" fmla="*/ 35 w 609"/>
                <a:gd name="T55" fmla="*/ 308 h 507"/>
                <a:gd name="T56" fmla="*/ 34 w 609"/>
                <a:gd name="T57" fmla="*/ 311 h 507"/>
                <a:gd name="T58" fmla="*/ 34 w 609"/>
                <a:gd name="T59" fmla="*/ 311 h 507"/>
                <a:gd name="T60" fmla="*/ 34 w 609"/>
                <a:gd name="T61" fmla="*/ 311 h 507"/>
                <a:gd name="T62" fmla="*/ 115 w 609"/>
                <a:gd name="T63" fmla="*/ 506 h 507"/>
                <a:gd name="T64" fmla="*/ 493 w 609"/>
                <a:gd name="T65" fmla="*/ 506 h 507"/>
                <a:gd name="T66" fmla="*/ 608 w 609"/>
                <a:gd name="T67" fmla="*/ 391 h 5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609" h="507">
                  <a:moveTo>
                    <a:pt x="493" y="482"/>
                  </a:moveTo>
                  <a:lnTo>
                    <a:pt x="493" y="482"/>
                  </a:lnTo>
                  <a:lnTo>
                    <a:pt x="493" y="482"/>
                  </a:lnTo>
                  <a:lnTo>
                    <a:pt x="316" y="482"/>
                  </a:lnTo>
                  <a:lnTo>
                    <a:pt x="316" y="299"/>
                  </a:lnTo>
                  <a:lnTo>
                    <a:pt x="493" y="299"/>
                  </a:lnTo>
                  <a:lnTo>
                    <a:pt x="493" y="299"/>
                  </a:lnTo>
                  <a:cubicBezTo>
                    <a:pt x="543" y="299"/>
                    <a:pt x="585" y="341"/>
                    <a:pt x="585" y="391"/>
                  </a:cubicBezTo>
                  <a:cubicBezTo>
                    <a:pt x="585" y="441"/>
                    <a:pt x="543" y="482"/>
                    <a:pt x="493" y="482"/>
                  </a:cubicBezTo>
                  <a:close/>
                  <a:moveTo>
                    <a:pt x="24" y="391"/>
                  </a:moveTo>
                  <a:lnTo>
                    <a:pt x="24" y="391"/>
                  </a:lnTo>
                  <a:lnTo>
                    <a:pt x="24" y="391"/>
                  </a:lnTo>
                  <a:lnTo>
                    <a:pt x="24" y="391"/>
                  </a:lnTo>
                  <a:cubicBezTo>
                    <a:pt x="24" y="366"/>
                    <a:pt x="34" y="343"/>
                    <a:pt x="51" y="326"/>
                  </a:cubicBezTo>
                  <a:lnTo>
                    <a:pt x="51" y="326"/>
                  </a:lnTo>
                  <a:lnTo>
                    <a:pt x="52" y="325"/>
                  </a:lnTo>
                  <a:lnTo>
                    <a:pt x="52" y="325"/>
                  </a:lnTo>
                  <a:cubicBezTo>
                    <a:pt x="69" y="310"/>
                    <a:pt x="92" y="299"/>
                    <a:pt x="115" y="299"/>
                  </a:cubicBezTo>
                  <a:lnTo>
                    <a:pt x="115" y="299"/>
                  </a:lnTo>
                  <a:lnTo>
                    <a:pt x="294" y="299"/>
                  </a:lnTo>
                  <a:lnTo>
                    <a:pt x="294" y="482"/>
                  </a:lnTo>
                  <a:lnTo>
                    <a:pt x="115" y="482"/>
                  </a:lnTo>
                  <a:lnTo>
                    <a:pt x="115" y="482"/>
                  </a:lnTo>
                  <a:cubicBezTo>
                    <a:pt x="65" y="482"/>
                    <a:pt x="24" y="441"/>
                    <a:pt x="24" y="391"/>
                  </a:cubicBezTo>
                  <a:close/>
                  <a:moveTo>
                    <a:pt x="176" y="202"/>
                  </a:moveTo>
                  <a:lnTo>
                    <a:pt x="176" y="202"/>
                  </a:lnTo>
                  <a:lnTo>
                    <a:pt x="176" y="202"/>
                  </a:lnTo>
                  <a:lnTo>
                    <a:pt x="248" y="276"/>
                  </a:lnTo>
                  <a:lnTo>
                    <a:pt x="115" y="276"/>
                  </a:lnTo>
                  <a:lnTo>
                    <a:pt x="115" y="276"/>
                  </a:lnTo>
                  <a:cubicBezTo>
                    <a:pt x="111" y="276"/>
                    <a:pt x="105" y="276"/>
                    <a:pt x="101" y="277"/>
                  </a:cubicBezTo>
                  <a:lnTo>
                    <a:pt x="101" y="277"/>
                  </a:lnTo>
                  <a:lnTo>
                    <a:pt x="176" y="202"/>
                  </a:lnTo>
                  <a:close/>
                  <a:moveTo>
                    <a:pt x="317" y="61"/>
                  </a:moveTo>
                  <a:lnTo>
                    <a:pt x="317" y="61"/>
                  </a:lnTo>
                  <a:lnTo>
                    <a:pt x="317" y="61"/>
                  </a:lnTo>
                  <a:lnTo>
                    <a:pt x="317" y="61"/>
                  </a:lnTo>
                  <a:cubicBezTo>
                    <a:pt x="354" y="25"/>
                    <a:pt x="411" y="25"/>
                    <a:pt x="448" y="61"/>
                  </a:cubicBezTo>
                  <a:cubicBezTo>
                    <a:pt x="465" y="78"/>
                    <a:pt x="474" y="100"/>
                    <a:pt x="474" y="126"/>
                  </a:cubicBezTo>
                  <a:cubicBezTo>
                    <a:pt x="474" y="150"/>
                    <a:pt x="465" y="174"/>
                    <a:pt x="448" y="190"/>
                  </a:cubicBezTo>
                  <a:lnTo>
                    <a:pt x="448" y="190"/>
                  </a:lnTo>
                  <a:lnTo>
                    <a:pt x="362" y="276"/>
                  </a:lnTo>
                  <a:lnTo>
                    <a:pt x="282" y="276"/>
                  </a:lnTo>
                  <a:lnTo>
                    <a:pt x="192" y="186"/>
                  </a:lnTo>
                  <a:lnTo>
                    <a:pt x="317" y="61"/>
                  </a:lnTo>
                  <a:close/>
                  <a:moveTo>
                    <a:pt x="493" y="276"/>
                  </a:moveTo>
                  <a:lnTo>
                    <a:pt x="493" y="276"/>
                  </a:lnTo>
                  <a:lnTo>
                    <a:pt x="493" y="276"/>
                  </a:lnTo>
                  <a:lnTo>
                    <a:pt x="394" y="276"/>
                  </a:lnTo>
                  <a:lnTo>
                    <a:pt x="463" y="207"/>
                  </a:lnTo>
                  <a:lnTo>
                    <a:pt x="463" y="207"/>
                  </a:lnTo>
                  <a:cubicBezTo>
                    <a:pt x="485" y="185"/>
                    <a:pt x="497" y="157"/>
                    <a:pt x="497" y="126"/>
                  </a:cubicBezTo>
                  <a:cubicBezTo>
                    <a:pt x="497" y="95"/>
                    <a:pt x="485" y="65"/>
                    <a:pt x="463" y="45"/>
                  </a:cubicBezTo>
                  <a:cubicBezTo>
                    <a:pt x="420" y="0"/>
                    <a:pt x="347" y="0"/>
                    <a:pt x="302" y="45"/>
                  </a:cubicBezTo>
                  <a:lnTo>
                    <a:pt x="302" y="45"/>
                  </a:lnTo>
                  <a:lnTo>
                    <a:pt x="35" y="308"/>
                  </a:lnTo>
                  <a:lnTo>
                    <a:pt x="35" y="308"/>
                  </a:lnTo>
                  <a:cubicBezTo>
                    <a:pt x="35" y="308"/>
                    <a:pt x="34" y="310"/>
                    <a:pt x="34" y="311"/>
                  </a:cubicBezTo>
                  <a:lnTo>
                    <a:pt x="34" y="311"/>
                  </a:lnTo>
                  <a:lnTo>
                    <a:pt x="34" y="311"/>
                  </a:lnTo>
                  <a:lnTo>
                    <a:pt x="34" y="311"/>
                  </a:lnTo>
                  <a:lnTo>
                    <a:pt x="34" y="311"/>
                  </a:lnTo>
                  <a:cubicBezTo>
                    <a:pt x="13" y="332"/>
                    <a:pt x="0" y="360"/>
                    <a:pt x="0" y="391"/>
                  </a:cubicBezTo>
                  <a:cubicBezTo>
                    <a:pt x="0" y="454"/>
                    <a:pt x="52" y="506"/>
                    <a:pt x="115" y="506"/>
                  </a:cubicBezTo>
                  <a:lnTo>
                    <a:pt x="115" y="506"/>
                  </a:lnTo>
                  <a:lnTo>
                    <a:pt x="493" y="506"/>
                  </a:lnTo>
                  <a:lnTo>
                    <a:pt x="493" y="506"/>
                  </a:lnTo>
                  <a:cubicBezTo>
                    <a:pt x="557" y="506"/>
                    <a:pt x="608" y="454"/>
                    <a:pt x="608" y="391"/>
                  </a:cubicBezTo>
                  <a:cubicBezTo>
                    <a:pt x="608" y="328"/>
                    <a:pt x="557" y="276"/>
                    <a:pt x="493" y="276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a-DK"/>
            </a:p>
          </p:txBody>
        </p:sp>
        <p:sp>
          <p:nvSpPr>
            <p:cNvPr id="50" name="Freeform 1214">
              <a:extLst>
                <a:ext uri="{FF2B5EF4-FFF2-40B4-BE49-F238E27FC236}">
                  <a16:creationId xmlns:a16="http://schemas.microsoft.com/office/drawing/2014/main" id="{6752678C-D9D2-024F-87FA-0EFF241229A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512175" y="3803650"/>
              <a:ext cx="80963" cy="26988"/>
            </a:xfrm>
            <a:custGeom>
              <a:avLst/>
              <a:gdLst>
                <a:gd name="T0" fmla="*/ 160 w 224"/>
                <a:gd name="T1" fmla="*/ 0 h 77"/>
                <a:gd name="T2" fmla="*/ 160 w 224"/>
                <a:gd name="T3" fmla="*/ 0 h 77"/>
                <a:gd name="T4" fmla="*/ 160 w 224"/>
                <a:gd name="T5" fmla="*/ 0 h 77"/>
                <a:gd name="T6" fmla="*/ 11 w 224"/>
                <a:gd name="T7" fmla="*/ 0 h 77"/>
                <a:gd name="T8" fmla="*/ 11 w 224"/>
                <a:gd name="T9" fmla="*/ 0 h 77"/>
                <a:gd name="T10" fmla="*/ 0 w 224"/>
                <a:gd name="T11" fmla="*/ 11 h 77"/>
                <a:gd name="T12" fmla="*/ 11 w 224"/>
                <a:gd name="T13" fmla="*/ 24 h 77"/>
                <a:gd name="T14" fmla="*/ 11 w 224"/>
                <a:gd name="T15" fmla="*/ 24 h 77"/>
                <a:gd name="T16" fmla="*/ 160 w 224"/>
                <a:gd name="T17" fmla="*/ 24 h 77"/>
                <a:gd name="T18" fmla="*/ 160 w 224"/>
                <a:gd name="T19" fmla="*/ 24 h 77"/>
                <a:gd name="T20" fmla="*/ 201 w 224"/>
                <a:gd name="T21" fmla="*/ 65 h 77"/>
                <a:gd name="T22" fmla="*/ 212 w 224"/>
                <a:gd name="T23" fmla="*/ 76 h 77"/>
                <a:gd name="T24" fmla="*/ 223 w 224"/>
                <a:gd name="T25" fmla="*/ 65 h 77"/>
                <a:gd name="T26" fmla="*/ 160 w 224"/>
                <a:gd name="T27" fmla="*/ 0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24" h="77">
                  <a:moveTo>
                    <a:pt x="160" y="0"/>
                  </a:moveTo>
                  <a:lnTo>
                    <a:pt x="160" y="0"/>
                  </a:lnTo>
                  <a:lnTo>
                    <a:pt x="160" y="0"/>
                  </a:lnTo>
                  <a:lnTo>
                    <a:pt x="11" y="0"/>
                  </a:lnTo>
                  <a:lnTo>
                    <a:pt x="11" y="0"/>
                  </a:lnTo>
                  <a:cubicBezTo>
                    <a:pt x="5" y="0"/>
                    <a:pt x="0" y="5"/>
                    <a:pt x="0" y="11"/>
                  </a:cubicBezTo>
                  <a:cubicBezTo>
                    <a:pt x="0" y="18"/>
                    <a:pt x="5" y="24"/>
                    <a:pt x="11" y="24"/>
                  </a:cubicBezTo>
                  <a:lnTo>
                    <a:pt x="11" y="24"/>
                  </a:lnTo>
                  <a:lnTo>
                    <a:pt x="160" y="24"/>
                  </a:lnTo>
                  <a:lnTo>
                    <a:pt x="160" y="24"/>
                  </a:lnTo>
                  <a:cubicBezTo>
                    <a:pt x="183" y="24"/>
                    <a:pt x="201" y="42"/>
                    <a:pt x="201" y="65"/>
                  </a:cubicBezTo>
                  <a:cubicBezTo>
                    <a:pt x="201" y="70"/>
                    <a:pt x="206" y="76"/>
                    <a:pt x="212" y="76"/>
                  </a:cubicBezTo>
                  <a:cubicBezTo>
                    <a:pt x="219" y="76"/>
                    <a:pt x="223" y="70"/>
                    <a:pt x="223" y="65"/>
                  </a:cubicBezTo>
                  <a:cubicBezTo>
                    <a:pt x="223" y="28"/>
                    <a:pt x="195" y="0"/>
                    <a:pt x="160" y="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a-DK"/>
            </a:p>
          </p:txBody>
        </p:sp>
        <p:sp>
          <p:nvSpPr>
            <p:cNvPr id="66" name="Freeform 1215">
              <a:extLst>
                <a:ext uri="{FF2B5EF4-FFF2-40B4-BE49-F238E27FC236}">
                  <a16:creationId xmlns:a16="http://schemas.microsoft.com/office/drawing/2014/main" id="{73D146C0-6953-0E41-9200-943E4A9A22A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472488" y="3705225"/>
              <a:ext cx="74612" cy="53975"/>
            </a:xfrm>
            <a:custGeom>
              <a:avLst/>
              <a:gdLst>
                <a:gd name="T0" fmla="*/ 5 w 207"/>
                <a:gd name="T1" fmla="*/ 148 h 151"/>
                <a:gd name="T2" fmla="*/ 5 w 207"/>
                <a:gd name="T3" fmla="*/ 148 h 151"/>
                <a:gd name="T4" fmla="*/ 5 w 207"/>
                <a:gd name="T5" fmla="*/ 148 h 151"/>
                <a:gd name="T6" fmla="*/ 5 w 207"/>
                <a:gd name="T7" fmla="*/ 148 h 151"/>
                <a:gd name="T8" fmla="*/ 13 w 207"/>
                <a:gd name="T9" fmla="*/ 150 h 151"/>
                <a:gd name="T10" fmla="*/ 20 w 207"/>
                <a:gd name="T11" fmla="*/ 148 h 151"/>
                <a:gd name="T12" fmla="*/ 20 w 207"/>
                <a:gd name="T13" fmla="*/ 148 h 151"/>
                <a:gd name="T14" fmla="*/ 126 w 207"/>
                <a:gd name="T15" fmla="*/ 42 h 151"/>
                <a:gd name="T16" fmla="*/ 126 w 207"/>
                <a:gd name="T17" fmla="*/ 42 h 151"/>
                <a:gd name="T18" fmla="*/ 183 w 207"/>
                <a:gd name="T19" fmla="*/ 42 h 151"/>
                <a:gd name="T20" fmla="*/ 200 w 207"/>
                <a:gd name="T21" fmla="*/ 42 h 151"/>
                <a:gd name="T22" fmla="*/ 200 w 207"/>
                <a:gd name="T23" fmla="*/ 26 h 151"/>
                <a:gd name="T24" fmla="*/ 109 w 207"/>
                <a:gd name="T25" fmla="*/ 26 h 151"/>
                <a:gd name="T26" fmla="*/ 109 w 207"/>
                <a:gd name="T27" fmla="*/ 26 h 151"/>
                <a:gd name="T28" fmla="*/ 5 w 207"/>
                <a:gd name="T29" fmla="*/ 131 h 151"/>
                <a:gd name="T30" fmla="*/ 5 w 207"/>
                <a:gd name="T31" fmla="*/ 131 h 151"/>
                <a:gd name="T32" fmla="*/ 5 w 207"/>
                <a:gd name="T33" fmla="*/ 148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07" h="151">
                  <a:moveTo>
                    <a:pt x="5" y="148"/>
                  </a:moveTo>
                  <a:lnTo>
                    <a:pt x="5" y="148"/>
                  </a:lnTo>
                  <a:lnTo>
                    <a:pt x="5" y="148"/>
                  </a:lnTo>
                  <a:lnTo>
                    <a:pt x="5" y="148"/>
                  </a:lnTo>
                  <a:cubicBezTo>
                    <a:pt x="6" y="149"/>
                    <a:pt x="9" y="150"/>
                    <a:pt x="13" y="150"/>
                  </a:cubicBezTo>
                  <a:cubicBezTo>
                    <a:pt x="16" y="150"/>
                    <a:pt x="19" y="149"/>
                    <a:pt x="20" y="148"/>
                  </a:cubicBezTo>
                  <a:lnTo>
                    <a:pt x="20" y="148"/>
                  </a:lnTo>
                  <a:lnTo>
                    <a:pt x="126" y="42"/>
                  </a:lnTo>
                  <a:lnTo>
                    <a:pt x="126" y="42"/>
                  </a:lnTo>
                  <a:cubicBezTo>
                    <a:pt x="142" y="27"/>
                    <a:pt x="168" y="27"/>
                    <a:pt x="183" y="42"/>
                  </a:cubicBezTo>
                  <a:cubicBezTo>
                    <a:pt x="189" y="46"/>
                    <a:pt x="196" y="46"/>
                    <a:pt x="200" y="42"/>
                  </a:cubicBezTo>
                  <a:cubicBezTo>
                    <a:pt x="206" y="38"/>
                    <a:pt x="206" y="31"/>
                    <a:pt x="200" y="26"/>
                  </a:cubicBezTo>
                  <a:cubicBezTo>
                    <a:pt x="174" y="0"/>
                    <a:pt x="134" y="0"/>
                    <a:pt x="109" y="26"/>
                  </a:cubicBezTo>
                  <a:lnTo>
                    <a:pt x="109" y="26"/>
                  </a:lnTo>
                  <a:lnTo>
                    <a:pt x="5" y="131"/>
                  </a:lnTo>
                  <a:lnTo>
                    <a:pt x="5" y="131"/>
                  </a:lnTo>
                  <a:cubicBezTo>
                    <a:pt x="0" y="135"/>
                    <a:pt x="0" y="142"/>
                    <a:pt x="5" y="148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a-DK"/>
            </a:p>
          </p:txBody>
        </p:sp>
      </p:grpSp>
      <p:grpSp>
        <p:nvGrpSpPr>
          <p:cNvPr id="67" name="Group 1391">
            <a:extLst>
              <a:ext uri="{FF2B5EF4-FFF2-40B4-BE49-F238E27FC236}">
                <a16:creationId xmlns:a16="http://schemas.microsoft.com/office/drawing/2014/main" id="{512DED03-06B1-5047-BDBD-712F60651499}"/>
              </a:ext>
            </a:extLst>
          </p:cNvPr>
          <p:cNvGrpSpPr/>
          <p:nvPr/>
        </p:nvGrpSpPr>
        <p:grpSpPr>
          <a:xfrm>
            <a:off x="1675992" y="3166818"/>
            <a:ext cx="292100" cy="290512"/>
            <a:chOff x="8391525" y="3579813"/>
            <a:chExt cx="292100" cy="290512"/>
          </a:xfrm>
          <a:solidFill>
            <a:schemeClr val="accent2"/>
          </a:solidFill>
        </p:grpSpPr>
        <p:sp>
          <p:nvSpPr>
            <p:cNvPr id="68" name="Freeform 1211">
              <a:extLst>
                <a:ext uri="{FF2B5EF4-FFF2-40B4-BE49-F238E27FC236}">
                  <a16:creationId xmlns:a16="http://schemas.microsoft.com/office/drawing/2014/main" id="{6435D141-8903-CD40-BF8D-DCF2603B750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516938" y="3579813"/>
              <a:ext cx="166687" cy="290512"/>
            </a:xfrm>
            <a:custGeom>
              <a:avLst/>
              <a:gdLst>
                <a:gd name="T0" fmla="*/ 321 w 461"/>
                <a:gd name="T1" fmla="*/ 22 h 807"/>
                <a:gd name="T2" fmla="*/ 350 w 461"/>
                <a:gd name="T3" fmla="*/ 22 h 807"/>
                <a:gd name="T4" fmla="*/ 321 w 461"/>
                <a:gd name="T5" fmla="*/ 196 h 807"/>
                <a:gd name="T6" fmla="*/ 109 w 461"/>
                <a:gd name="T7" fmla="*/ 22 h 807"/>
                <a:gd name="T8" fmla="*/ 109 w 461"/>
                <a:gd name="T9" fmla="*/ 22 h 807"/>
                <a:gd name="T10" fmla="*/ 140 w 461"/>
                <a:gd name="T11" fmla="*/ 196 h 807"/>
                <a:gd name="T12" fmla="*/ 109 w 461"/>
                <a:gd name="T13" fmla="*/ 22 h 807"/>
                <a:gd name="T14" fmla="*/ 268 w 461"/>
                <a:gd name="T15" fmla="*/ 22 h 807"/>
                <a:gd name="T16" fmla="*/ 297 w 461"/>
                <a:gd name="T17" fmla="*/ 22 h 807"/>
                <a:gd name="T18" fmla="*/ 268 w 461"/>
                <a:gd name="T19" fmla="*/ 196 h 807"/>
                <a:gd name="T20" fmla="*/ 192 w 461"/>
                <a:gd name="T21" fmla="*/ 196 h 807"/>
                <a:gd name="T22" fmla="*/ 192 w 461"/>
                <a:gd name="T23" fmla="*/ 196 h 807"/>
                <a:gd name="T24" fmla="*/ 162 w 461"/>
                <a:gd name="T25" fmla="*/ 22 h 807"/>
                <a:gd name="T26" fmla="*/ 192 w 461"/>
                <a:gd name="T27" fmla="*/ 196 h 807"/>
                <a:gd name="T28" fmla="*/ 216 w 461"/>
                <a:gd name="T29" fmla="*/ 22 h 807"/>
                <a:gd name="T30" fmla="*/ 245 w 461"/>
                <a:gd name="T31" fmla="*/ 22 h 807"/>
                <a:gd name="T32" fmla="*/ 216 w 461"/>
                <a:gd name="T33" fmla="*/ 196 h 807"/>
                <a:gd name="T34" fmla="*/ 377 w 461"/>
                <a:gd name="T35" fmla="*/ 196 h 807"/>
                <a:gd name="T36" fmla="*/ 377 w 461"/>
                <a:gd name="T37" fmla="*/ 196 h 807"/>
                <a:gd name="T38" fmla="*/ 374 w 461"/>
                <a:gd name="T39" fmla="*/ 11 h 807"/>
                <a:gd name="T40" fmla="*/ 363 w 461"/>
                <a:gd name="T41" fmla="*/ 0 h 807"/>
                <a:gd name="T42" fmla="*/ 98 w 461"/>
                <a:gd name="T43" fmla="*/ 0 h 807"/>
                <a:gd name="T44" fmla="*/ 85 w 461"/>
                <a:gd name="T45" fmla="*/ 11 h 807"/>
                <a:gd name="T46" fmla="*/ 85 w 461"/>
                <a:gd name="T47" fmla="*/ 196 h 807"/>
                <a:gd name="T48" fmla="*/ 83 w 461"/>
                <a:gd name="T49" fmla="*/ 196 h 807"/>
                <a:gd name="T50" fmla="*/ 0 w 461"/>
                <a:gd name="T51" fmla="*/ 280 h 807"/>
                <a:gd name="T52" fmla="*/ 0 w 461"/>
                <a:gd name="T53" fmla="*/ 322 h 807"/>
                <a:gd name="T54" fmla="*/ 23 w 461"/>
                <a:gd name="T55" fmla="*/ 322 h 807"/>
                <a:gd name="T56" fmla="*/ 23 w 461"/>
                <a:gd name="T57" fmla="*/ 280 h 807"/>
                <a:gd name="T58" fmla="*/ 83 w 461"/>
                <a:gd name="T59" fmla="*/ 220 h 807"/>
                <a:gd name="T60" fmla="*/ 98 w 461"/>
                <a:gd name="T61" fmla="*/ 220 h 807"/>
                <a:gd name="T62" fmla="*/ 377 w 461"/>
                <a:gd name="T63" fmla="*/ 220 h 807"/>
                <a:gd name="T64" fmla="*/ 437 w 461"/>
                <a:gd name="T65" fmla="*/ 280 h 807"/>
                <a:gd name="T66" fmla="*/ 437 w 461"/>
                <a:gd name="T67" fmla="*/ 722 h 807"/>
                <a:gd name="T68" fmla="*/ 377 w 461"/>
                <a:gd name="T69" fmla="*/ 782 h 807"/>
                <a:gd name="T70" fmla="*/ 83 w 461"/>
                <a:gd name="T71" fmla="*/ 782 h 807"/>
                <a:gd name="T72" fmla="*/ 71 w 461"/>
                <a:gd name="T73" fmla="*/ 793 h 807"/>
                <a:gd name="T74" fmla="*/ 83 w 461"/>
                <a:gd name="T75" fmla="*/ 806 h 807"/>
                <a:gd name="T76" fmla="*/ 377 w 461"/>
                <a:gd name="T77" fmla="*/ 806 h 807"/>
                <a:gd name="T78" fmla="*/ 460 w 461"/>
                <a:gd name="T79" fmla="*/ 722 h 807"/>
                <a:gd name="T80" fmla="*/ 460 w 461"/>
                <a:gd name="T81" fmla="*/ 280 h 8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61" h="807">
                  <a:moveTo>
                    <a:pt x="321" y="22"/>
                  </a:moveTo>
                  <a:lnTo>
                    <a:pt x="321" y="22"/>
                  </a:lnTo>
                  <a:lnTo>
                    <a:pt x="321" y="22"/>
                  </a:lnTo>
                  <a:lnTo>
                    <a:pt x="350" y="22"/>
                  </a:lnTo>
                  <a:lnTo>
                    <a:pt x="350" y="196"/>
                  </a:lnTo>
                  <a:lnTo>
                    <a:pt x="321" y="196"/>
                  </a:lnTo>
                  <a:lnTo>
                    <a:pt x="321" y="22"/>
                  </a:lnTo>
                  <a:close/>
                  <a:moveTo>
                    <a:pt x="109" y="22"/>
                  </a:moveTo>
                  <a:lnTo>
                    <a:pt x="109" y="22"/>
                  </a:lnTo>
                  <a:lnTo>
                    <a:pt x="109" y="22"/>
                  </a:lnTo>
                  <a:lnTo>
                    <a:pt x="140" y="22"/>
                  </a:lnTo>
                  <a:lnTo>
                    <a:pt x="140" y="196"/>
                  </a:lnTo>
                  <a:lnTo>
                    <a:pt x="109" y="196"/>
                  </a:lnTo>
                  <a:lnTo>
                    <a:pt x="109" y="22"/>
                  </a:lnTo>
                  <a:close/>
                  <a:moveTo>
                    <a:pt x="268" y="22"/>
                  </a:moveTo>
                  <a:lnTo>
                    <a:pt x="268" y="22"/>
                  </a:lnTo>
                  <a:lnTo>
                    <a:pt x="268" y="22"/>
                  </a:lnTo>
                  <a:lnTo>
                    <a:pt x="297" y="22"/>
                  </a:lnTo>
                  <a:lnTo>
                    <a:pt x="297" y="196"/>
                  </a:lnTo>
                  <a:lnTo>
                    <a:pt x="268" y="196"/>
                  </a:lnTo>
                  <a:lnTo>
                    <a:pt x="268" y="22"/>
                  </a:lnTo>
                  <a:close/>
                  <a:moveTo>
                    <a:pt x="192" y="196"/>
                  </a:moveTo>
                  <a:lnTo>
                    <a:pt x="192" y="196"/>
                  </a:lnTo>
                  <a:lnTo>
                    <a:pt x="192" y="196"/>
                  </a:lnTo>
                  <a:lnTo>
                    <a:pt x="162" y="196"/>
                  </a:lnTo>
                  <a:lnTo>
                    <a:pt x="162" y="22"/>
                  </a:lnTo>
                  <a:lnTo>
                    <a:pt x="192" y="22"/>
                  </a:lnTo>
                  <a:lnTo>
                    <a:pt x="192" y="196"/>
                  </a:lnTo>
                  <a:close/>
                  <a:moveTo>
                    <a:pt x="216" y="22"/>
                  </a:moveTo>
                  <a:lnTo>
                    <a:pt x="216" y="22"/>
                  </a:lnTo>
                  <a:lnTo>
                    <a:pt x="216" y="22"/>
                  </a:lnTo>
                  <a:lnTo>
                    <a:pt x="245" y="22"/>
                  </a:lnTo>
                  <a:lnTo>
                    <a:pt x="245" y="196"/>
                  </a:lnTo>
                  <a:lnTo>
                    <a:pt x="216" y="196"/>
                  </a:lnTo>
                  <a:lnTo>
                    <a:pt x="216" y="22"/>
                  </a:lnTo>
                  <a:close/>
                  <a:moveTo>
                    <a:pt x="377" y="196"/>
                  </a:moveTo>
                  <a:lnTo>
                    <a:pt x="377" y="196"/>
                  </a:lnTo>
                  <a:lnTo>
                    <a:pt x="377" y="196"/>
                  </a:lnTo>
                  <a:lnTo>
                    <a:pt x="374" y="196"/>
                  </a:lnTo>
                  <a:lnTo>
                    <a:pt x="374" y="11"/>
                  </a:lnTo>
                  <a:lnTo>
                    <a:pt x="374" y="11"/>
                  </a:lnTo>
                  <a:cubicBezTo>
                    <a:pt x="374" y="4"/>
                    <a:pt x="368" y="0"/>
                    <a:pt x="363" y="0"/>
                  </a:cubicBezTo>
                  <a:lnTo>
                    <a:pt x="363" y="0"/>
                  </a:lnTo>
                  <a:lnTo>
                    <a:pt x="98" y="0"/>
                  </a:lnTo>
                  <a:lnTo>
                    <a:pt x="98" y="0"/>
                  </a:lnTo>
                  <a:cubicBezTo>
                    <a:pt x="91" y="0"/>
                    <a:pt x="85" y="4"/>
                    <a:pt x="85" y="11"/>
                  </a:cubicBezTo>
                  <a:lnTo>
                    <a:pt x="85" y="11"/>
                  </a:lnTo>
                  <a:lnTo>
                    <a:pt x="85" y="196"/>
                  </a:lnTo>
                  <a:lnTo>
                    <a:pt x="83" y="196"/>
                  </a:lnTo>
                  <a:lnTo>
                    <a:pt x="83" y="196"/>
                  </a:lnTo>
                  <a:cubicBezTo>
                    <a:pt x="38" y="196"/>
                    <a:pt x="0" y="234"/>
                    <a:pt x="0" y="280"/>
                  </a:cubicBezTo>
                  <a:lnTo>
                    <a:pt x="0" y="280"/>
                  </a:lnTo>
                  <a:lnTo>
                    <a:pt x="0" y="322"/>
                  </a:lnTo>
                  <a:lnTo>
                    <a:pt x="0" y="322"/>
                  </a:lnTo>
                  <a:cubicBezTo>
                    <a:pt x="0" y="329"/>
                    <a:pt x="5" y="335"/>
                    <a:pt x="11" y="335"/>
                  </a:cubicBezTo>
                  <a:cubicBezTo>
                    <a:pt x="18" y="335"/>
                    <a:pt x="23" y="329"/>
                    <a:pt x="23" y="322"/>
                  </a:cubicBezTo>
                  <a:lnTo>
                    <a:pt x="23" y="322"/>
                  </a:lnTo>
                  <a:lnTo>
                    <a:pt x="23" y="280"/>
                  </a:lnTo>
                  <a:lnTo>
                    <a:pt x="23" y="280"/>
                  </a:lnTo>
                  <a:cubicBezTo>
                    <a:pt x="23" y="246"/>
                    <a:pt x="50" y="220"/>
                    <a:pt x="83" y="220"/>
                  </a:cubicBezTo>
                  <a:lnTo>
                    <a:pt x="83" y="220"/>
                  </a:lnTo>
                  <a:lnTo>
                    <a:pt x="98" y="220"/>
                  </a:lnTo>
                  <a:lnTo>
                    <a:pt x="363" y="220"/>
                  </a:lnTo>
                  <a:lnTo>
                    <a:pt x="377" y="220"/>
                  </a:lnTo>
                  <a:lnTo>
                    <a:pt x="377" y="220"/>
                  </a:lnTo>
                  <a:cubicBezTo>
                    <a:pt x="409" y="220"/>
                    <a:pt x="437" y="246"/>
                    <a:pt x="437" y="280"/>
                  </a:cubicBezTo>
                  <a:lnTo>
                    <a:pt x="437" y="280"/>
                  </a:lnTo>
                  <a:lnTo>
                    <a:pt x="437" y="722"/>
                  </a:lnTo>
                  <a:lnTo>
                    <a:pt x="437" y="722"/>
                  </a:lnTo>
                  <a:cubicBezTo>
                    <a:pt x="437" y="756"/>
                    <a:pt x="409" y="782"/>
                    <a:pt x="377" y="782"/>
                  </a:cubicBezTo>
                  <a:lnTo>
                    <a:pt x="377" y="782"/>
                  </a:lnTo>
                  <a:lnTo>
                    <a:pt x="83" y="782"/>
                  </a:lnTo>
                  <a:lnTo>
                    <a:pt x="83" y="782"/>
                  </a:lnTo>
                  <a:cubicBezTo>
                    <a:pt x="77" y="782"/>
                    <a:pt x="71" y="788"/>
                    <a:pt x="71" y="793"/>
                  </a:cubicBezTo>
                  <a:cubicBezTo>
                    <a:pt x="71" y="801"/>
                    <a:pt x="77" y="806"/>
                    <a:pt x="83" y="806"/>
                  </a:cubicBezTo>
                  <a:lnTo>
                    <a:pt x="83" y="806"/>
                  </a:lnTo>
                  <a:lnTo>
                    <a:pt x="377" y="806"/>
                  </a:lnTo>
                  <a:lnTo>
                    <a:pt x="377" y="806"/>
                  </a:lnTo>
                  <a:cubicBezTo>
                    <a:pt x="424" y="806"/>
                    <a:pt x="460" y="768"/>
                    <a:pt x="460" y="722"/>
                  </a:cubicBezTo>
                  <a:lnTo>
                    <a:pt x="460" y="722"/>
                  </a:lnTo>
                  <a:lnTo>
                    <a:pt x="460" y="280"/>
                  </a:lnTo>
                  <a:lnTo>
                    <a:pt x="460" y="280"/>
                  </a:lnTo>
                  <a:cubicBezTo>
                    <a:pt x="460" y="234"/>
                    <a:pt x="424" y="196"/>
                    <a:pt x="377" y="196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a-DK"/>
            </a:p>
          </p:txBody>
        </p:sp>
        <p:sp>
          <p:nvSpPr>
            <p:cNvPr id="69" name="Freeform 1212">
              <a:extLst>
                <a:ext uri="{FF2B5EF4-FFF2-40B4-BE49-F238E27FC236}">
                  <a16:creationId xmlns:a16="http://schemas.microsoft.com/office/drawing/2014/main" id="{07D3AFEE-FD0F-AC4E-8281-1CCC591B09C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559800" y="3716338"/>
              <a:ext cx="77788" cy="103187"/>
            </a:xfrm>
            <a:custGeom>
              <a:avLst/>
              <a:gdLst>
                <a:gd name="T0" fmla="*/ 125 w 216"/>
                <a:gd name="T1" fmla="*/ 264 h 287"/>
                <a:gd name="T2" fmla="*/ 125 w 216"/>
                <a:gd name="T3" fmla="*/ 264 h 287"/>
                <a:gd name="T4" fmla="*/ 125 w 216"/>
                <a:gd name="T5" fmla="*/ 264 h 287"/>
                <a:gd name="T6" fmla="*/ 125 w 216"/>
                <a:gd name="T7" fmla="*/ 264 h 287"/>
                <a:gd name="T8" fmla="*/ 114 w 216"/>
                <a:gd name="T9" fmla="*/ 275 h 287"/>
                <a:gd name="T10" fmla="*/ 125 w 216"/>
                <a:gd name="T11" fmla="*/ 286 h 287"/>
                <a:gd name="T12" fmla="*/ 125 w 216"/>
                <a:gd name="T13" fmla="*/ 286 h 287"/>
                <a:gd name="T14" fmla="*/ 202 w 216"/>
                <a:gd name="T15" fmla="*/ 286 h 287"/>
                <a:gd name="T16" fmla="*/ 202 w 216"/>
                <a:gd name="T17" fmla="*/ 286 h 287"/>
                <a:gd name="T18" fmla="*/ 215 w 216"/>
                <a:gd name="T19" fmla="*/ 275 h 287"/>
                <a:gd name="T20" fmla="*/ 215 w 216"/>
                <a:gd name="T21" fmla="*/ 275 h 287"/>
                <a:gd name="T22" fmla="*/ 215 w 216"/>
                <a:gd name="T23" fmla="*/ 15 h 287"/>
                <a:gd name="T24" fmla="*/ 215 w 216"/>
                <a:gd name="T25" fmla="*/ 15 h 287"/>
                <a:gd name="T26" fmla="*/ 202 w 216"/>
                <a:gd name="T27" fmla="*/ 3 h 287"/>
                <a:gd name="T28" fmla="*/ 202 w 216"/>
                <a:gd name="T29" fmla="*/ 3 h 287"/>
                <a:gd name="T30" fmla="*/ 13 w 216"/>
                <a:gd name="T31" fmla="*/ 0 h 287"/>
                <a:gd name="T32" fmla="*/ 13 w 216"/>
                <a:gd name="T33" fmla="*/ 0 h 287"/>
                <a:gd name="T34" fmla="*/ 0 w 216"/>
                <a:gd name="T35" fmla="*/ 11 h 287"/>
                <a:gd name="T36" fmla="*/ 13 w 216"/>
                <a:gd name="T37" fmla="*/ 24 h 287"/>
                <a:gd name="T38" fmla="*/ 13 w 216"/>
                <a:gd name="T39" fmla="*/ 24 h 287"/>
                <a:gd name="T40" fmla="*/ 191 w 216"/>
                <a:gd name="T41" fmla="*/ 27 h 287"/>
                <a:gd name="T42" fmla="*/ 191 w 216"/>
                <a:gd name="T43" fmla="*/ 264 h 287"/>
                <a:gd name="T44" fmla="*/ 125 w 216"/>
                <a:gd name="T45" fmla="*/ 264 h 2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16" h="287">
                  <a:moveTo>
                    <a:pt x="125" y="264"/>
                  </a:moveTo>
                  <a:lnTo>
                    <a:pt x="125" y="264"/>
                  </a:lnTo>
                  <a:lnTo>
                    <a:pt x="125" y="264"/>
                  </a:lnTo>
                  <a:lnTo>
                    <a:pt x="125" y="264"/>
                  </a:lnTo>
                  <a:cubicBezTo>
                    <a:pt x="120" y="264"/>
                    <a:pt x="114" y="268"/>
                    <a:pt x="114" y="275"/>
                  </a:cubicBezTo>
                  <a:cubicBezTo>
                    <a:pt x="114" y="282"/>
                    <a:pt x="120" y="286"/>
                    <a:pt x="125" y="286"/>
                  </a:cubicBezTo>
                  <a:lnTo>
                    <a:pt x="125" y="286"/>
                  </a:lnTo>
                  <a:lnTo>
                    <a:pt x="202" y="286"/>
                  </a:lnTo>
                  <a:lnTo>
                    <a:pt x="202" y="286"/>
                  </a:lnTo>
                  <a:cubicBezTo>
                    <a:pt x="209" y="286"/>
                    <a:pt x="215" y="282"/>
                    <a:pt x="215" y="275"/>
                  </a:cubicBezTo>
                  <a:lnTo>
                    <a:pt x="215" y="275"/>
                  </a:lnTo>
                  <a:lnTo>
                    <a:pt x="215" y="15"/>
                  </a:lnTo>
                  <a:lnTo>
                    <a:pt x="215" y="15"/>
                  </a:lnTo>
                  <a:cubicBezTo>
                    <a:pt x="215" y="9"/>
                    <a:pt x="209" y="3"/>
                    <a:pt x="202" y="3"/>
                  </a:cubicBezTo>
                  <a:lnTo>
                    <a:pt x="202" y="3"/>
                  </a:lnTo>
                  <a:lnTo>
                    <a:pt x="13" y="0"/>
                  </a:lnTo>
                  <a:lnTo>
                    <a:pt x="13" y="0"/>
                  </a:lnTo>
                  <a:cubicBezTo>
                    <a:pt x="6" y="0"/>
                    <a:pt x="2" y="6"/>
                    <a:pt x="0" y="11"/>
                  </a:cubicBezTo>
                  <a:cubicBezTo>
                    <a:pt x="0" y="19"/>
                    <a:pt x="6" y="24"/>
                    <a:pt x="13" y="24"/>
                  </a:cubicBezTo>
                  <a:lnTo>
                    <a:pt x="13" y="24"/>
                  </a:lnTo>
                  <a:lnTo>
                    <a:pt x="191" y="27"/>
                  </a:lnTo>
                  <a:lnTo>
                    <a:pt x="191" y="264"/>
                  </a:lnTo>
                  <a:lnTo>
                    <a:pt x="125" y="264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a-DK"/>
            </a:p>
          </p:txBody>
        </p:sp>
        <p:sp>
          <p:nvSpPr>
            <p:cNvPr id="70" name="Freeform 1213">
              <a:extLst>
                <a:ext uri="{FF2B5EF4-FFF2-40B4-BE49-F238E27FC236}">
                  <a16:creationId xmlns:a16="http://schemas.microsoft.com/office/drawing/2014/main" id="{9FAB9274-C645-754A-A133-4A3E7DC9D39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391525" y="3687763"/>
              <a:ext cx="219075" cy="182562"/>
            </a:xfrm>
            <a:custGeom>
              <a:avLst/>
              <a:gdLst>
                <a:gd name="T0" fmla="*/ 493 w 609"/>
                <a:gd name="T1" fmla="*/ 482 h 507"/>
                <a:gd name="T2" fmla="*/ 316 w 609"/>
                <a:gd name="T3" fmla="*/ 482 h 507"/>
                <a:gd name="T4" fmla="*/ 493 w 609"/>
                <a:gd name="T5" fmla="*/ 299 h 507"/>
                <a:gd name="T6" fmla="*/ 585 w 609"/>
                <a:gd name="T7" fmla="*/ 391 h 507"/>
                <a:gd name="T8" fmla="*/ 24 w 609"/>
                <a:gd name="T9" fmla="*/ 391 h 507"/>
                <a:gd name="T10" fmla="*/ 24 w 609"/>
                <a:gd name="T11" fmla="*/ 391 h 507"/>
                <a:gd name="T12" fmla="*/ 51 w 609"/>
                <a:gd name="T13" fmla="*/ 326 h 507"/>
                <a:gd name="T14" fmla="*/ 52 w 609"/>
                <a:gd name="T15" fmla="*/ 325 h 507"/>
                <a:gd name="T16" fmla="*/ 115 w 609"/>
                <a:gd name="T17" fmla="*/ 299 h 507"/>
                <a:gd name="T18" fmla="*/ 294 w 609"/>
                <a:gd name="T19" fmla="*/ 299 h 507"/>
                <a:gd name="T20" fmla="*/ 115 w 609"/>
                <a:gd name="T21" fmla="*/ 482 h 507"/>
                <a:gd name="T22" fmla="*/ 24 w 609"/>
                <a:gd name="T23" fmla="*/ 391 h 507"/>
                <a:gd name="T24" fmla="*/ 176 w 609"/>
                <a:gd name="T25" fmla="*/ 202 h 507"/>
                <a:gd name="T26" fmla="*/ 248 w 609"/>
                <a:gd name="T27" fmla="*/ 276 h 507"/>
                <a:gd name="T28" fmla="*/ 115 w 609"/>
                <a:gd name="T29" fmla="*/ 276 h 507"/>
                <a:gd name="T30" fmla="*/ 101 w 609"/>
                <a:gd name="T31" fmla="*/ 277 h 507"/>
                <a:gd name="T32" fmla="*/ 317 w 609"/>
                <a:gd name="T33" fmla="*/ 61 h 507"/>
                <a:gd name="T34" fmla="*/ 317 w 609"/>
                <a:gd name="T35" fmla="*/ 61 h 507"/>
                <a:gd name="T36" fmla="*/ 448 w 609"/>
                <a:gd name="T37" fmla="*/ 61 h 507"/>
                <a:gd name="T38" fmla="*/ 448 w 609"/>
                <a:gd name="T39" fmla="*/ 190 h 507"/>
                <a:gd name="T40" fmla="*/ 362 w 609"/>
                <a:gd name="T41" fmla="*/ 276 h 507"/>
                <a:gd name="T42" fmla="*/ 192 w 609"/>
                <a:gd name="T43" fmla="*/ 186 h 507"/>
                <a:gd name="T44" fmla="*/ 493 w 609"/>
                <a:gd name="T45" fmla="*/ 276 h 507"/>
                <a:gd name="T46" fmla="*/ 493 w 609"/>
                <a:gd name="T47" fmla="*/ 276 h 507"/>
                <a:gd name="T48" fmla="*/ 463 w 609"/>
                <a:gd name="T49" fmla="*/ 207 h 507"/>
                <a:gd name="T50" fmla="*/ 497 w 609"/>
                <a:gd name="T51" fmla="*/ 126 h 507"/>
                <a:gd name="T52" fmla="*/ 302 w 609"/>
                <a:gd name="T53" fmla="*/ 45 h 507"/>
                <a:gd name="T54" fmla="*/ 35 w 609"/>
                <a:gd name="T55" fmla="*/ 308 h 507"/>
                <a:gd name="T56" fmla="*/ 34 w 609"/>
                <a:gd name="T57" fmla="*/ 311 h 507"/>
                <a:gd name="T58" fmla="*/ 34 w 609"/>
                <a:gd name="T59" fmla="*/ 311 h 507"/>
                <a:gd name="T60" fmla="*/ 34 w 609"/>
                <a:gd name="T61" fmla="*/ 311 h 507"/>
                <a:gd name="T62" fmla="*/ 115 w 609"/>
                <a:gd name="T63" fmla="*/ 506 h 507"/>
                <a:gd name="T64" fmla="*/ 493 w 609"/>
                <a:gd name="T65" fmla="*/ 506 h 507"/>
                <a:gd name="T66" fmla="*/ 608 w 609"/>
                <a:gd name="T67" fmla="*/ 391 h 5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609" h="507">
                  <a:moveTo>
                    <a:pt x="493" y="482"/>
                  </a:moveTo>
                  <a:lnTo>
                    <a:pt x="493" y="482"/>
                  </a:lnTo>
                  <a:lnTo>
                    <a:pt x="493" y="482"/>
                  </a:lnTo>
                  <a:lnTo>
                    <a:pt x="316" y="482"/>
                  </a:lnTo>
                  <a:lnTo>
                    <a:pt x="316" y="299"/>
                  </a:lnTo>
                  <a:lnTo>
                    <a:pt x="493" y="299"/>
                  </a:lnTo>
                  <a:lnTo>
                    <a:pt x="493" y="299"/>
                  </a:lnTo>
                  <a:cubicBezTo>
                    <a:pt x="543" y="299"/>
                    <a:pt x="585" y="341"/>
                    <a:pt x="585" y="391"/>
                  </a:cubicBezTo>
                  <a:cubicBezTo>
                    <a:pt x="585" y="441"/>
                    <a:pt x="543" y="482"/>
                    <a:pt x="493" y="482"/>
                  </a:cubicBezTo>
                  <a:close/>
                  <a:moveTo>
                    <a:pt x="24" y="391"/>
                  </a:moveTo>
                  <a:lnTo>
                    <a:pt x="24" y="391"/>
                  </a:lnTo>
                  <a:lnTo>
                    <a:pt x="24" y="391"/>
                  </a:lnTo>
                  <a:lnTo>
                    <a:pt x="24" y="391"/>
                  </a:lnTo>
                  <a:cubicBezTo>
                    <a:pt x="24" y="366"/>
                    <a:pt x="34" y="343"/>
                    <a:pt x="51" y="326"/>
                  </a:cubicBezTo>
                  <a:lnTo>
                    <a:pt x="51" y="326"/>
                  </a:lnTo>
                  <a:lnTo>
                    <a:pt x="52" y="325"/>
                  </a:lnTo>
                  <a:lnTo>
                    <a:pt x="52" y="325"/>
                  </a:lnTo>
                  <a:cubicBezTo>
                    <a:pt x="69" y="310"/>
                    <a:pt x="92" y="299"/>
                    <a:pt x="115" y="299"/>
                  </a:cubicBezTo>
                  <a:lnTo>
                    <a:pt x="115" y="299"/>
                  </a:lnTo>
                  <a:lnTo>
                    <a:pt x="294" y="299"/>
                  </a:lnTo>
                  <a:lnTo>
                    <a:pt x="294" y="482"/>
                  </a:lnTo>
                  <a:lnTo>
                    <a:pt x="115" y="482"/>
                  </a:lnTo>
                  <a:lnTo>
                    <a:pt x="115" y="482"/>
                  </a:lnTo>
                  <a:cubicBezTo>
                    <a:pt x="65" y="482"/>
                    <a:pt x="24" y="441"/>
                    <a:pt x="24" y="391"/>
                  </a:cubicBezTo>
                  <a:close/>
                  <a:moveTo>
                    <a:pt x="176" y="202"/>
                  </a:moveTo>
                  <a:lnTo>
                    <a:pt x="176" y="202"/>
                  </a:lnTo>
                  <a:lnTo>
                    <a:pt x="176" y="202"/>
                  </a:lnTo>
                  <a:lnTo>
                    <a:pt x="248" y="276"/>
                  </a:lnTo>
                  <a:lnTo>
                    <a:pt x="115" y="276"/>
                  </a:lnTo>
                  <a:lnTo>
                    <a:pt x="115" y="276"/>
                  </a:lnTo>
                  <a:cubicBezTo>
                    <a:pt x="111" y="276"/>
                    <a:pt x="105" y="276"/>
                    <a:pt x="101" y="277"/>
                  </a:cubicBezTo>
                  <a:lnTo>
                    <a:pt x="101" y="277"/>
                  </a:lnTo>
                  <a:lnTo>
                    <a:pt x="176" y="202"/>
                  </a:lnTo>
                  <a:close/>
                  <a:moveTo>
                    <a:pt x="317" y="61"/>
                  </a:moveTo>
                  <a:lnTo>
                    <a:pt x="317" y="61"/>
                  </a:lnTo>
                  <a:lnTo>
                    <a:pt x="317" y="61"/>
                  </a:lnTo>
                  <a:lnTo>
                    <a:pt x="317" y="61"/>
                  </a:lnTo>
                  <a:cubicBezTo>
                    <a:pt x="354" y="25"/>
                    <a:pt x="411" y="25"/>
                    <a:pt x="448" y="61"/>
                  </a:cubicBezTo>
                  <a:cubicBezTo>
                    <a:pt x="465" y="78"/>
                    <a:pt x="474" y="100"/>
                    <a:pt x="474" y="126"/>
                  </a:cubicBezTo>
                  <a:cubicBezTo>
                    <a:pt x="474" y="150"/>
                    <a:pt x="465" y="174"/>
                    <a:pt x="448" y="190"/>
                  </a:cubicBezTo>
                  <a:lnTo>
                    <a:pt x="448" y="190"/>
                  </a:lnTo>
                  <a:lnTo>
                    <a:pt x="362" y="276"/>
                  </a:lnTo>
                  <a:lnTo>
                    <a:pt x="282" y="276"/>
                  </a:lnTo>
                  <a:lnTo>
                    <a:pt x="192" y="186"/>
                  </a:lnTo>
                  <a:lnTo>
                    <a:pt x="317" y="61"/>
                  </a:lnTo>
                  <a:close/>
                  <a:moveTo>
                    <a:pt x="493" y="276"/>
                  </a:moveTo>
                  <a:lnTo>
                    <a:pt x="493" y="276"/>
                  </a:lnTo>
                  <a:lnTo>
                    <a:pt x="493" y="276"/>
                  </a:lnTo>
                  <a:lnTo>
                    <a:pt x="394" y="276"/>
                  </a:lnTo>
                  <a:lnTo>
                    <a:pt x="463" y="207"/>
                  </a:lnTo>
                  <a:lnTo>
                    <a:pt x="463" y="207"/>
                  </a:lnTo>
                  <a:cubicBezTo>
                    <a:pt x="485" y="185"/>
                    <a:pt x="497" y="157"/>
                    <a:pt x="497" y="126"/>
                  </a:cubicBezTo>
                  <a:cubicBezTo>
                    <a:pt x="497" y="95"/>
                    <a:pt x="485" y="65"/>
                    <a:pt x="463" y="45"/>
                  </a:cubicBezTo>
                  <a:cubicBezTo>
                    <a:pt x="420" y="0"/>
                    <a:pt x="347" y="0"/>
                    <a:pt x="302" y="45"/>
                  </a:cubicBezTo>
                  <a:lnTo>
                    <a:pt x="302" y="45"/>
                  </a:lnTo>
                  <a:lnTo>
                    <a:pt x="35" y="308"/>
                  </a:lnTo>
                  <a:lnTo>
                    <a:pt x="35" y="308"/>
                  </a:lnTo>
                  <a:cubicBezTo>
                    <a:pt x="35" y="308"/>
                    <a:pt x="34" y="310"/>
                    <a:pt x="34" y="311"/>
                  </a:cubicBezTo>
                  <a:lnTo>
                    <a:pt x="34" y="311"/>
                  </a:lnTo>
                  <a:lnTo>
                    <a:pt x="34" y="311"/>
                  </a:lnTo>
                  <a:lnTo>
                    <a:pt x="34" y="311"/>
                  </a:lnTo>
                  <a:lnTo>
                    <a:pt x="34" y="311"/>
                  </a:lnTo>
                  <a:cubicBezTo>
                    <a:pt x="13" y="332"/>
                    <a:pt x="0" y="360"/>
                    <a:pt x="0" y="391"/>
                  </a:cubicBezTo>
                  <a:cubicBezTo>
                    <a:pt x="0" y="454"/>
                    <a:pt x="52" y="506"/>
                    <a:pt x="115" y="506"/>
                  </a:cubicBezTo>
                  <a:lnTo>
                    <a:pt x="115" y="506"/>
                  </a:lnTo>
                  <a:lnTo>
                    <a:pt x="493" y="506"/>
                  </a:lnTo>
                  <a:lnTo>
                    <a:pt x="493" y="506"/>
                  </a:lnTo>
                  <a:cubicBezTo>
                    <a:pt x="557" y="506"/>
                    <a:pt x="608" y="454"/>
                    <a:pt x="608" y="391"/>
                  </a:cubicBezTo>
                  <a:cubicBezTo>
                    <a:pt x="608" y="328"/>
                    <a:pt x="557" y="276"/>
                    <a:pt x="493" y="276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a-DK"/>
            </a:p>
          </p:txBody>
        </p:sp>
        <p:sp>
          <p:nvSpPr>
            <p:cNvPr id="71" name="Freeform 1214">
              <a:extLst>
                <a:ext uri="{FF2B5EF4-FFF2-40B4-BE49-F238E27FC236}">
                  <a16:creationId xmlns:a16="http://schemas.microsoft.com/office/drawing/2014/main" id="{6752678C-D9D2-024F-87FA-0EFF241229A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512175" y="3803650"/>
              <a:ext cx="80963" cy="26988"/>
            </a:xfrm>
            <a:custGeom>
              <a:avLst/>
              <a:gdLst>
                <a:gd name="T0" fmla="*/ 160 w 224"/>
                <a:gd name="T1" fmla="*/ 0 h 77"/>
                <a:gd name="T2" fmla="*/ 160 w 224"/>
                <a:gd name="T3" fmla="*/ 0 h 77"/>
                <a:gd name="T4" fmla="*/ 160 w 224"/>
                <a:gd name="T5" fmla="*/ 0 h 77"/>
                <a:gd name="T6" fmla="*/ 11 w 224"/>
                <a:gd name="T7" fmla="*/ 0 h 77"/>
                <a:gd name="T8" fmla="*/ 11 w 224"/>
                <a:gd name="T9" fmla="*/ 0 h 77"/>
                <a:gd name="T10" fmla="*/ 0 w 224"/>
                <a:gd name="T11" fmla="*/ 11 h 77"/>
                <a:gd name="T12" fmla="*/ 11 w 224"/>
                <a:gd name="T13" fmla="*/ 24 h 77"/>
                <a:gd name="T14" fmla="*/ 11 w 224"/>
                <a:gd name="T15" fmla="*/ 24 h 77"/>
                <a:gd name="T16" fmla="*/ 160 w 224"/>
                <a:gd name="T17" fmla="*/ 24 h 77"/>
                <a:gd name="T18" fmla="*/ 160 w 224"/>
                <a:gd name="T19" fmla="*/ 24 h 77"/>
                <a:gd name="T20" fmla="*/ 201 w 224"/>
                <a:gd name="T21" fmla="*/ 65 h 77"/>
                <a:gd name="T22" fmla="*/ 212 w 224"/>
                <a:gd name="T23" fmla="*/ 76 h 77"/>
                <a:gd name="T24" fmla="*/ 223 w 224"/>
                <a:gd name="T25" fmla="*/ 65 h 77"/>
                <a:gd name="T26" fmla="*/ 160 w 224"/>
                <a:gd name="T27" fmla="*/ 0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24" h="77">
                  <a:moveTo>
                    <a:pt x="160" y="0"/>
                  </a:moveTo>
                  <a:lnTo>
                    <a:pt x="160" y="0"/>
                  </a:lnTo>
                  <a:lnTo>
                    <a:pt x="160" y="0"/>
                  </a:lnTo>
                  <a:lnTo>
                    <a:pt x="11" y="0"/>
                  </a:lnTo>
                  <a:lnTo>
                    <a:pt x="11" y="0"/>
                  </a:lnTo>
                  <a:cubicBezTo>
                    <a:pt x="5" y="0"/>
                    <a:pt x="0" y="5"/>
                    <a:pt x="0" y="11"/>
                  </a:cubicBezTo>
                  <a:cubicBezTo>
                    <a:pt x="0" y="18"/>
                    <a:pt x="5" y="24"/>
                    <a:pt x="11" y="24"/>
                  </a:cubicBezTo>
                  <a:lnTo>
                    <a:pt x="11" y="24"/>
                  </a:lnTo>
                  <a:lnTo>
                    <a:pt x="160" y="24"/>
                  </a:lnTo>
                  <a:lnTo>
                    <a:pt x="160" y="24"/>
                  </a:lnTo>
                  <a:cubicBezTo>
                    <a:pt x="183" y="24"/>
                    <a:pt x="201" y="42"/>
                    <a:pt x="201" y="65"/>
                  </a:cubicBezTo>
                  <a:cubicBezTo>
                    <a:pt x="201" y="70"/>
                    <a:pt x="206" y="76"/>
                    <a:pt x="212" y="76"/>
                  </a:cubicBezTo>
                  <a:cubicBezTo>
                    <a:pt x="219" y="76"/>
                    <a:pt x="223" y="70"/>
                    <a:pt x="223" y="65"/>
                  </a:cubicBezTo>
                  <a:cubicBezTo>
                    <a:pt x="223" y="28"/>
                    <a:pt x="195" y="0"/>
                    <a:pt x="160" y="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a-DK"/>
            </a:p>
          </p:txBody>
        </p:sp>
        <p:sp>
          <p:nvSpPr>
            <p:cNvPr id="72" name="Freeform 1215">
              <a:extLst>
                <a:ext uri="{FF2B5EF4-FFF2-40B4-BE49-F238E27FC236}">
                  <a16:creationId xmlns:a16="http://schemas.microsoft.com/office/drawing/2014/main" id="{73D146C0-6953-0E41-9200-943E4A9A22A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472488" y="3705225"/>
              <a:ext cx="74612" cy="53975"/>
            </a:xfrm>
            <a:custGeom>
              <a:avLst/>
              <a:gdLst>
                <a:gd name="T0" fmla="*/ 5 w 207"/>
                <a:gd name="T1" fmla="*/ 148 h 151"/>
                <a:gd name="T2" fmla="*/ 5 w 207"/>
                <a:gd name="T3" fmla="*/ 148 h 151"/>
                <a:gd name="T4" fmla="*/ 5 w 207"/>
                <a:gd name="T5" fmla="*/ 148 h 151"/>
                <a:gd name="T6" fmla="*/ 5 w 207"/>
                <a:gd name="T7" fmla="*/ 148 h 151"/>
                <a:gd name="T8" fmla="*/ 13 w 207"/>
                <a:gd name="T9" fmla="*/ 150 h 151"/>
                <a:gd name="T10" fmla="*/ 20 w 207"/>
                <a:gd name="T11" fmla="*/ 148 h 151"/>
                <a:gd name="T12" fmla="*/ 20 w 207"/>
                <a:gd name="T13" fmla="*/ 148 h 151"/>
                <a:gd name="T14" fmla="*/ 126 w 207"/>
                <a:gd name="T15" fmla="*/ 42 h 151"/>
                <a:gd name="T16" fmla="*/ 126 w 207"/>
                <a:gd name="T17" fmla="*/ 42 h 151"/>
                <a:gd name="T18" fmla="*/ 183 w 207"/>
                <a:gd name="T19" fmla="*/ 42 h 151"/>
                <a:gd name="T20" fmla="*/ 200 w 207"/>
                <a:gd name="T21" fmla="*/ 42 h 151"/>
                <a:gd name="T22" fmla="*/ 200 w 207"/>
                <a:gd name="T23" fmla="*/ 26 h 151"/>
                <a:gd name="T24" fmla="*/ 109 w 207"/>
                <a:gd name="T25" fmla="*/ 26 h 151"/>
                <a:gd name="T26" fmla="*/ 109 w 207"/>
                <a:gd name="T27" fmla="*/ 26 h 151"/>
                <a:gd name="T28" fmla="*/ 5 w 207"/>
                <a:gd name="T29" fmla="*/ 131 h 151"/>
                <a:gd name="T30" fmla="*/ 5 w 207"/>
                <a:gd name="T31" fmla="*/ 131 h 151"/>
                <a:gd name="T32" fmla="*/ 5 w 207"/>
                <a:gd name="T33" fmla="*/ 148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07" h="151">
                  <a:moveTo>
                    <a:pt x="5" y="148"/>
                  </a:moveTo>
                  <a:lnTo>
                    <a:pt x="5" y="148"/>
                  </a:lnTo>
                  <a:lnTo>
                    <a:pt x="5" y="148"/>
                  </a:lnTo>
                  <a:lnTo>
                    <a:pt x="5" y="148"/>
                  </a:lnTo>
                  <a:cubicBezTo>
                    <a:pt x="6" y="149"/>
                    <a:pt x="9" y="150"/>
                    <a:pt x="13" y="150"/>
                  </a:cubicBezTo>
                  <a:cubicBezTo>
                    <a:pt x="16" y="150"/>
                    <a:pt x="19" y="149"/>
                    <a:pt x="20" y="148"/>
                  </a:cubicBezTo>
                  <a:lnTo>
                    <a:pt x="20" y="148"/>
                  </a:lnTo>
                  <a:lnTo>
                    <a:pt x="126" y="42"/>
                  </a:lnTo>
                  <a:lnTo>
                    <a:pt x="126" y="42"/>
                  </a:lnTo>
                  <a:cubicBezTo>
                    <a:pt x="142" y="27"/>
                    <a:pt x="168" y="27"/>
                    <a:pt x="183" y="42"/>
                  </a:cubicBezTo>
                  <a:cubicBezTo>
                    <a:pt x="189" y="46"/>
                    <a:pt x="196" y="46"/>
                    <a:pt x="200" y="42"/>
                  </a:cubicBezTo>
                  <a:cubicBezTo>
                    <a:pt x="206" y="38"/>
                    <a:pt x="206" y="31"/>
                    <a:pt x="200" y="26"/>
                  </a:cubicBezTo>
                  <a:cubicBezTo>
                    <a:pt x="174" y="0"/>
                    <a:pt x="134" y="0"/>
                    <a:pt x="109" y="26"/>
                  </a:cubicBezTo>
                  <a:lnTo>
                    <a:pt x="109" y="26"/>
                  </a:lnTo>
                  <a:lnTo>
                    <a:pt x="5" y="131"/>
                  </a:lnTo>
                  <a:lnTo>
                    <a:pt x="5" y="131"/>
                  </a:lnTo>
                  <a:cubicBezTo>
                    <a:pt x="0" y="135"/>
                    <a:pt x="0" y="142"/>
                    <a:pt x="5" y="148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a-DK"/>
            </a:p>
          </p:txBody>
        </p:sp>
      </p:grpSp>
      <p:grpSp>
        <p:nvGrpSpPr>
          <p:cNvPr id="73" name="Group 1391">
            <a:extLst>
              <a:ext uri="{FF2B5EF4-FFF2-40B4-BE49-F238E27FC236}">
                <a16:creationId xmlns:a16="http://schemas.microsoft.com/office/drawing/2014/main" id="{512DED03-06B1-5047-BDBD-712F60651499}"/>
              </a:ext>
            </a:extLst>
          </p:cNvPr>
          <p:cNvGrpSpPr/>
          <p:nvPr/>
        </p:nvGrpSpPr>
        <p:grpSpPr>
          <a:xfrm>
            <a:off x="2858862" y="3155523"/>
            <a:ext cx="292100" cy="290512"/>
            <a:chOff x="8391525" y="3579813"/>
            <a:chExt cx="292100" cy="290512"/>
          </a:xfrm>
          <a:solidFill>
            <a:schemeClr val="accent2"/>
          </a:solidFill>
        </p:grpSpPr>
        <p:sp>
          <p:nvSpPr>
            <p:cNvPr id="74" name="Freeform 1211">
              <a:extLst>
                <a:ext uri="{FF2B5EF4-FFF2-40B4-BE49-F238E27FC236}">
                  <a16:creationId xmlns:a16="http://schemas.microsoft.com/office/drawing/2014/main" id="{6435D141-8903-CD40-BF8D-DCF2603B750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516938" y="3579813"/>
              <a:ext cx="166687" cy="290512"/>
            </a:xfrm>
            <a:custGeom>
              <a:avLst/>
              <a:gdLst>
                <a:gd name="T0" fmla="*/ 321 w 461"/>
                <a:gd name="T1" fmla="*/ 22 h 807"/>
                <a:gd name="T2" fmla="*/ 350 w 461"/>
                <a:gd name="T3" fmla="*/ 22 h 807"/>
                <a:gd name="T4" fmla="*/ 321 w 461"/>
                <a:gd name="T5" fmla="*/ 196 h 807"/>
                <a:gd name="T6" fmla="*/ 109 w 461"/>
                <a:gd name="T7" fmla="*/ 22 h 807"/>
                <a:gd name="T8" fmla="*/ 109 w 461"/>
                <a:gd name="T9" fmla="*/ 22 h 807"/>
                <a:gd name="T10" fmla="*/ 140 w 461"/>
                <a:gd name="T11" fmla="*/ 196 h 807"/>
                <a:gd name="T12" fmla="*/ 109 w 461"/>
                <a:gd name="T13" fmla="*/ 22 h 807"/>
                <a:gd name="T14" fmla="*/ 268 w 461"/>
                <a:gd name="T15" fmla="*/ 22 h 807"/>
                <a:gd name="T16" fmla="*/ 297 w 461"/>
                <a:gd name="T17" fmla="*/ 22 h 807"/>
                <a:gd name="T18" fmla="*/ 268 w 461"/>
                <a:gd name="T19" fmla="*/ 196 h 807"/>
                <a:gd name="T20" fmla="*/ 192 w 461"/>
                <a:gd name="T21" fmla="*/ 196 h 807"/>
                <a:gd name="T22" fmla="*/ 192 w 461"/>
                <a:gd name="T23" fmla="*/ 196 h 807"/>
                <a:gd name="T24" fmla="*/ 162 w 461"/>
                <a:gd name="T25" fmla="*/ 22 h 807"/>
                <a:gd name="T26" fmla="*/ 192 w 461"/>
                <a:gd name="T27" fmla="*/ 196 h 807"/>
                <a:gd name="T28" fmla="*/ 216 w 461"/>
                <a:gd name="T29" fmla="*/ 22 h 807"/>
                <a:gd name="T30" fmla="*/ 245 w 461"/>
                <a:gd name="T31" fmla="*/ 22 h 807"/>
                <a:gd name="T32" fmla="*/ 216 w 461"/>
                <a:gd name="T33" fmla="*/ 196 h 807"/>
                <a:gd name="T34" fmla="*/ 377 w 461"/>
                <a:gd name="T35" fmla="*/ 196 h 807"/>
                <a:gd name="T36" fmla="*/ 377 w 461"/>
                <a:gd name="T37" fmla="*/ 196 h 807"/>
                <a:gd name="T38" fmla="*/ 374 w 461"/>
                <a:gd name="T39" fmla="*/ 11 h 807"/>
                <a:gd name="T40" fmla="*/ 363 w 461"/>
                <a:gd name="T41" fmla="*/ 0 h 807"/>
                <a:gd name="T42" fmla="*/ 98 w 461"/>
                <a:gd name="T43" fmla="*/ 0 h 807"/>
                <a:gd name="T44" fmla="*/ 85 w 461"/>
                <a:gd name="T45" fmla="*/ 11 h 807"/>
                <a:gd name="T46" fmla="*/ 85 w 461"/>
                <a:gd name="T47" fmla="*/ 196 h 807"/>
                <a:gd name="T48" fmla="*/ 83 w 461"/>
                <a:gd name="T49" fmla="*/ 196 h 807"/>
                <a:gd name="T50" fmla="*/ 0 w 461"/>
                <a:gd name="T51" fmla="*/ 280 h 807"/>
                <a:gd name="T52" fmla="*/ 0 w 461"/>
                <a:gd name="T53" fmla="*/ 322 h 807"/>
                <a:gd name="T54" fmla="*/ 23 w 461"/>
                <a:gd name="T55" fmla="*/ 322 h 807"/>
                <a:gd name="T56" fmla="*/ 23 w 461"/>
                <a:gd name="T57" fmla="*/ 280 h 807"/>
                <a:gd name="T58" fmla="*/ 83 w 461"/>
                <a:gd name="T59" fmla="*/ 220 h 807"/>
                <a:gd name="T60" fmla="*/ 98 w 461"/>
                <a:gd name="T61" fmla="*/ 220 h 807"/>
                <a:gd name="T62" fmla="*/ 377 w 461"/>
                <a:gd name="T63" fmla="*/ 220 h 807"/>
                <a:gd name="T64" fmla="*/ 437 w 461"/>
                <a:gd name="T65" fmla="*/ 280 h 807"/>
                <a:gd name="T66" fmla="*/ 437 w 461"/>
                <a:gd name="T67" fmla="*/ 722 h 807"/>
                <a:gd name="T68" fmla="*/ 377 w 461"/>
                <a:gd name="T69" fmla="*/ 782 h 807"/>
                <a:gd name="T70" fmla="*/ 83 w 461"/>
                <a:gd name="T71" fmla="*/ 782 h 807"/>
                <a:gd name="T72" fmla="*/ 71 w 461"/>
                <a:gd name="T73" fmla="*/ 793 h 807"/>
                <a:gd name="T74" fmla="*/ 83 w 461"/>
                <a:gd name="T75" fmla="*/ 806 h 807"/>
                <a:gd name="T76" fmla="*/ 377 w 461"/>
                <a:gd name="T77" fmla="*/ 806 h 807"/>
                <a:gd name="T78" fmla="*/ 460 w 461"/>
                <a:gd name="T79" fmla="*/ 722 h 807"/>
                <a:gd name="T80" fmla="*/ 460 w 461"/>
                <a:gd name="T81" fmla="*/ 280 h 8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61" h="807">
                  <a:moveTo>
                    <a:pt x="321" y="22"/>
                  </a:moveTo>
                  <a:lnTo>
                    <a:pt x="321" y="22"/>
                  </a:lnTo>
                  <a:lnTo>
                    <a:pt x="321" y="22"/>
                  </a:lnTo>
                  <a:lnTo>
                    <a:pt x="350" y="22"/>
                  </a:lnTo>
                  <a:lnTo>
                    <a:pt x="350" y="196"/>
                  </a:lnTo>
                  <a:lnTo>
                    <a:pt x="321" y="196"/>
                  </a:lnTo>
                  <a:lnTo>
                    <a:pt x="321" y="22"/>
                  </a:lnTo>
                  <a:close/>
                  <a:moveTo>
                    <a:pt x="109" y="22"/>
                  </a:moveTo>
                  <a:lnTo>
                    <a:pt x="109" y="22"/>
                  </a:lnTo>
                  <a:lnTo>
                    <a:pt x="109" y="22"/>
                  </a:lnTo>
                  <a:lnTo>
                    <a:pt x="140" y="22"/>
                  </a:lnTo>
                  <a:lnTo>
                    <a:pt x="140" y="196"/>
                  </a:lnTo>
                  <a:lnTo>
                    <a:pt x="109" y="196"/>
                  </a:lnTo>
                  <a:lnTo>
                    <a:pt x="109" y="22"/>
                  </a:lnTo>
                  <a:close/>
                  <a:moveTo>
                    <a:pt x="268" y="22"/>
                  </a:moveTo>
                  <a:lnTo>
                    <a:pt x="268" y="22"/>
                  </a:lnTo>
                  <a:lnTo>
                    <a:pt x="268" y="22"/>
                  </a:lnTo>
                  <a:lnTo>
                    <a:pt x="297" y="22"/>
                  </a:lnTo>
                  <a:lnTo>
                    <a:pt x="297" y="196"/>
                  </a:lnTo>
                  <a:lnTo>
                    <a:pt x="268" y="196"/>
                  </a:lnTo>
                  <a:lnTo>
                    <a:pt x="268" y="22"/>
                  </a:lnTo>
                  <a:close/>
                  <a:moveTo>
                    <a:pt x="192" y="196"/>
                  </a:moveTo>
                  <a:lnTo>
                    <a:pt x="192" y="196"/>
                  </a:lnTo>
                  <a:lnTo>
                    <a:pt x="192" y="196"/>
                  </a:lnTo>
                  <a:lnTo>
                    <a:pt x="162" y="196"/>
                  </a:lnTo>
                  <a:lnTo>
                    <a:pt x="162" y="22"/>
                  </a:lnTo>
                  <a:lnTo>
                    <a:pt x="192" y="22"/>
                  </a:lnTo>
                  <a:lnTo>
                    <a:pt x="192" y="196"/>
                  </a:lnTo>
                  <a:close/>
                  <a:moveTo>
                    <a:pt x="216" y="22"/>
                  </a:moveTo>
                  <a:lnTo>
                    <a:pt x="216" y="22"/>
                  </a:lnTo>
                  <a:lnTo>
                    <a:pt x="216" y="22"/>
                  </a:lnTo>
                  <a:lnTo>
                    <a:pt x="245" y="22"/>
                  </a:lnTo>
                  <a:lnTo>
                    <a:pt x="245" y="196"/>
                  </a:lnTo>
                  <a:lnTo>
                    <a:pt x="216" y="196"/>
                  </a:lnTo>
                  <a:lnTo>
                    <a:pt x="216" y="22"/>
                  </a:lnTo>
                  <a:close/>
                  <a:moveTo>
                    <a:pt x="377" y="196"/>
                  </a:moveTo>
                  <a:lnTo>
                    <a:pt x="377" y="196"/>
                  </a:lnTo>
                  <a:lnTo>
                    <a:pt x="377" y="196"/>
                  </a:lnTo>
                  <a:lnTo>
                    <a:pt x="374" y="196"/>
                  </a:lnTo>
                  <a:lnTo>
                    <a:pt x="374" y="11"/>
                  </a:lnTo>
                  <a:lnTo>
                    <a:pt x="374" y="11"/>
                  </a:lnTo>
                  <a:cubicBezTo>
                    <a:pt x="374" y="4"/>
                    <a:pt x="368" y="0"/>
                    <a:pt x="363" y="0"/>
                  </a:cubicBezTo>
                  <a:lnTo>
                    <a:pt x="363" y="0"/>
                  </a:lnTo>
                  <a:lnTo>
                    <a:pt x="98" y="0"/>
                  </a:lnTo>
                  <a:lnTo>
                    <a:pt x="98" y="0"/>
                  </a:lnTo>
                  <a:cubicBezTo>
                    <a:pt x="91" y="0"/>
                    <a:pt x="85" y="4"/>
                    <a:pt x="85" y="11"/>
                  </a:cubicBezTo>
                  <a:lnTo>
                    <a:pt x="85" y="11"/>
                  </a:lnTo>
                  <a:lnTo>
                    <a:pt x="85" y="196"/>
                  </a:lnTo>
                  <a:lnTo>
                    <a:pt x="83" y="196"/>
                  </a:lnTo>
                  <a:lnTo>
                    <a:pt x="83" y="196"/>
                  </a:lnTo>
                  <a:cubicBezTo>
                    <a:pt x="38" y="196"/>
                    <a:pt x="0" y="234"/>
                    <a:pt x="0" y="280"/>
                  </a:cubicBezTo>
                  <a:lnTo>
                    <a:pt x="0" y="280"/>
                  </a:lnTo>
                  <a:lnTo>
                    <a:pt x="0" y="322"/>
                  </a:lnTo>
                  <a:lnTo>
                    <a:pt x="0" y="322"/>
                  </a:lnTo>
                  <a:cubicBezTo>
                    <a:pt x="0" y="329"/>
                    <a:pt x="5" y="335"/>
                    <a:pt x="11" y="335"/>
                  </a:cubicBezTo>
                  <a:cubicBezTo>
                    <a:pt x="18" y="335"/>
                    <a:pt x="23" y="329"/>
                    <a:pt x="23" y="322"/>
                  </a:cubicBezTo>
                  <a:lnTo>
                    <a:pt x="23" y="322"/>
                  </a:lnTo>
                  <a:lnTo>
                    <a:pt x="23" y="280"/>
                  </a:lnTo>
                  <a:lnTo>
                    <a:pt x="23" y="280"/>
                  </a:lnTo>
                  <a:cubicBezTo>
                    <a:pt x="23" y="246"/>
                    <a:pt x="50" y="220"/>
                    <a:pt x="83" y="220"/>
                  </a:cubicBezTo>
                  <a:lnTo>
                    <a:pt x="83" y="220"/>
                  </a:lnTo>
                  <a:lnTo>
                    <a:pt x="98" y="220"/>
                  </a:lnTo>
                  <a:lnTo>
                    <a:pt x="363" y="220"/>
                  </a:lnTo>
                  <a:lnTo>
                    <a:pt x="377" y="220"/>
                  </a:lnTo>
                  <a:lnTo>
                    <a:pt x="377" y="220"/>
                  </a:lnTo>
                  <a:cubicBezTo>
                    <a:pt x="409" y="220"/>
                    <a:pt x="437" y="246"/>
                    <a:pt x="437" y="280"/>
                  </a:cubicBezTo>
                  <a:lnTo>
                    <a:pt x="437" y="280"/>
                  </a:lnTo>
                  <a:lnTo>
                    <a:pt x="437" y="722"/>
                  </a:lnTo>
                  <a:lnTo>
                    <a:pt x="437" y="722"/>
                  </a:lnTo>
                  <a:cubicBezTo>
                    <a:pt x="437" y="756"/>
                    <a:pt x="409" y="782"/>
                    <a:pt x="377" y="782"/>
                  </a:cubicBezTo>
                  <a:lnTo>
                    <a:pt x="377" y="782"/>
                  </a:lnTo>
                  <a:lnTo>
                    <a:pt x="83" y="782"/>
                  </a:lnTo>
                  <a:lnTo>
                    <a:pt x="83" y="782"/>
                  </a:lnTo>
                  <a:cubicBezTo>
                    <a:pt x="77" y="782"/>
                    <a:pt x="71" y="788"/>
                    <a:pt x="71" y="793"/>
                  </a:cubicBezTo>
                  <a:cubicBezTo>
                    <a:pt x="71" y="801"/>
                    <a:pt x="77" y="806"/>
                    <a:pt x="83" y="806"/>
                  </a:cubicBezTo>
                  <a:lnTo>
                    <a:pt x="83" y="806"/>
                  </a:lnTo>
                  <a:lnTo>
                    <a:pt x="377" y="806"/>
                  </a:lnTo>
                  <a:lnTo>
                    <a:pt x="377" y="806"/>
                  </a:lnTo>
                  <a:cubicBezTo>
                    <a:pt x="424" y="806"/>
                    <a:pt x="460" y="768"/>
                    <a:pt x="460" y="722"/>
                  </a:cubicBezTo>
                  <a:lnTo>
                    <a:pt x="460" y="722"/>
                  </a:lnTo>
                  <a:lnTo>
                    <a:pt x="460" y="280"/>
                  </a:lnTo>
                  <a:lnTo>
                    <a:pt x="460" y="280"/>
                  </a:lnTo>
                  <a:cubicBezTo>
                    <a:pt x="460" y="234"/>
                    <a:pt x="424" y="196"/>
                    <a:pt x="377" y="196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a-DK"/>
            </a:p>
          </p:txBody>
        </p:sp>
        <p:sp>
          <p:nvSpPr>
            <p:cNvPr id="75" name="Freeform 1212">
              <a:extLst>
                <a:ext uri="{FF2B5EF4-FFF2-40B4-BE49-F238E27FC236}">
                  <a16:creationId xmlns:a16="http://schemas.microsoft.com/office/drawing/2014/main" id="{07D3AFEE-FD0F-AC4E-8281-1CCC591B09C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559800" y="3716338"/>
              <a:ext cx="77788" cy="103187"/>
            </a:xfrm>
            <a:custGeom>
              <a:avLst/>
              <a:gdLst>
                <a:gd name="T0" fmla="*/ 125 w 216"/>
                <a:gd name="T1" fmla="*/ 264 h 287"/>
                <a:gd name="T2" fmla="*/ 125 w 216"/>
                <a:gd name="T3" fmla="*/ 264 h 287"/>
                <a:gd name="T4" fmla="*/ 125 w 216"/>
                <a:gd name="T5" fmla="*/ 264 h 287"/>
                <a:gd name="T6" fmla="*/ 125 w 216"/>
                <a:gd name="T7" fmla="*/ 264 h 287"/>
                <a:gd name="T8" fmla="*/ 114 w 216"/>
                <a:gd name="T9" fmla="*/ 275 h 287"/>
                <a:gd name="T10" fmla="*/ 125 w 216"/>
                <a:gd name="T11" fmla="*/ 286 h 287"/>
                <a:gd name="T12" fmla="*/ 125 w 216"/>
                <a:gd name="T13" fmla="*/ 286 h 287"/>
                <a:gd name="T14" fmla="*/ 202 w 216"/>
                <a:gd name="T15" fmla="*/ 286 h 287"/>
                <a:gd name="T16" fmla="*/ 202 w 216"/>
                <a:gd name="T17" fmla="*/ 286 h 287"/>
                <a:gd name="T18" fmla="*/ 215 w 216"/>
                <a:gd name="T19" fmla="*/ 275 h 287"/>
                <a:gd name="T20" fmla="*/ 215 w 216"/>
                <a:gd name="T21" fmla="*/ 275 h 287"/>
                <a:gd name="T22" fmla="*/ 215 w 216"/>
                <a:gd name="T23" fmla="*/ 15 h 287"/>
                <a:gd name="T24" fmla="*/ 215 w 216"/>
                <a:gd name="T25" fmla="*/ 15 h 287"/>
                <a:gd name="T26" fmla="*/ 202 w 216"/>
                <a:gd name="T27" fmla="*/ 3 h 287"/>
                <a:gd name="T28" fmla="*/ 202 w 216"/>
                <a:gd name="T29" fmla="*/ 3 h 287"/>
                <a:gd name="T30" fmla="*/ 13 w 216"/>
                <a:gd name="T31" fmla="*/ 0 h 287"/>
                <a:gd name="T32" fmla="*/ 13 w 216"/>
                <a:gd name="T33" fmla="*/ 0 h 287"/>
                <a:gd name="T34" fmla="*/ 0 w 216"/>
                <a:gd name="T35" fmla="*/ 11 h 287"/>
                <a:gd name="T36" fmla="*/ 13 w 216"/>
                <a:gd name="T37" fmla="*/ 24 h 287"/>
                <a:gd name="T38" fmla="*/ 13 w 216"/>
                <a:gd name="T39" fmla="*/ 24 h 287"/>
                <a:gd name="T40" fmla="*/ 191 w 216"/>
                <a:gd name="T41" fmla="*/ 27 h 287"/>
                <a:gd name="T42" fmla="*/ 191 w 216"/>
                <a:gd name="T43" fmla="*/ 264 h 287"/>
                <a:gd name="T44" fmla="*/ 125 w 216"/>
                <a:gd name="T45" fmla="*/ 264 h 2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16" h="287">
                  <a:moveTo>
                    <a:pt x="125" y="264"/>
                  </a:moveTo>
                  <a:lnTo>
                    <a:pt x="125" y="264"/>
                  </a:lnTo>
                  <a:lnTo>
                    <a:pt x="125" y="264"/>
                  </a:lnTo>
                  <a:lnTo>
                    <a:pt x="125" y="264"/>
                  </a:lnTo>
                  <a:cubicBezTo>
                    <a:pt x="120" y="264"/>
                    <a:pt x="114" y="268"/>
                    <a:pt x="114" y="275"/>
                  </a:cubicBezTo>
                  <a:cubicBezTo>
                    <a:pt x="114" y="282"/>
                    <a:pt x="120" y="286"/>
                    <a:pt x="125" y="286"/>
                  </a:cubicBezTo>
                  <a:lnTo>
                    <a:pt x="125" y="286"/>
                  </a:lnTo>
                  <a:lnTo>
                    <a:pt x="202" y="286"/>
                  </a:lnTo>
                  <a:lnTo>
                    <a:pt x="202" y="286"/>
                  </a:lnTo>
                  <a:cubicBezTo>
                    <a:pt x="209" y="286"/>
                    <a:pt x="215" y="282"/>
                    <a:pt x="215" y="275"/>
                  </a:cubicBezTo>
                  <a:lnTo>
                    <a:pt x="215" y="275"/>
                  </a:lnTo>
                  <a:lnTo>
                    <a:pt x="215" y="15"/>
                  </a:lnTo>
                  <a:lnTo>
                    <a:pt x="215" y="15"/>
                  </a:lnTo>
                  <a:cubicBezTo>
                    <a:pt x="215" y="9"/>
                    <a:pt x="209" y="3"/>
                    <a:pt x="202" y="3"/>
                  </a:cubicBezTo>
                  <a:lnTo>
                    <a:pt x="202" y="3"/>
                  </a:lnTo>
                  <a:lnTo>
                    <a:pt x="13" y="0"/>
                  </a:lnTo>
                  <a:lnTo>
                    <a:pt x="13" y="0"/>
                  </a:lnTo>
                  <a:cubicBezTo>
                    <a:pt x="6" y="0"/>
                    <a:pt x="2" y="6"/>
                    <a:pt x="0" y="11"/>
                  </a:cubicBezTo>
                  <a:cubicBezTo>
                    <a:pt x="0" y="19"/>
                    <a:pt x="6" y="24"/>
                    <a:pt x="13" y="24"/>
                  </a:cubicBezTo>
                  <a:lnTo>
                    <a:pt x="13" y="24"/>
                  </a:lnTo>
                  <a:lnTo>
                    <a:pt x="191" y="27"/>
                  </a:lnTo>
                  <a:lnTo>
                    <a:pt x="191" y="264"/>
                  </a:lnTo>
                  <a:lnTo>
                    <a:pt x="125" y="264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a-DK"/>
            </a:p>
          </p:txBody>
        </p:sp>
        <p:sp>
          <p:nvSpPr>
            <p:cNvPr id="76" name="Freeform 1213">
              <a:extLst>
                <a:ext uri="{FF2B5EF4-FFF2-40B4-BE49-F238E27FC236}">
                  <a16:creationId xmlns:a16="http://schemas.microsoft.com/office/drawing/2014/main" id="{9FAB9274-C645-754A-A133-4A3E7DC9D39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391525" y="3687763"/>
              <a:ext cx="219075" cy="182562"/>
            </a:xfrm>
            <a:custGeom>
              <a:avLst/>
              <a:gdLst>
                <a:gd name="T0" fmla="*/ 493 w 609"/>
                <a:gd name="T1" fmla="*/ 482 h 507"/>
                <a:gd name="T2" fmla="*/ 316 w 609"/>
                <a:gd name="T3" fmla="*/ 482 h 507"/>
                <a:gd name="T4" fmla="*/ 493 w 609"/>
                <a:gd name="T5" fmla="*/ 299 h 507"/>
                <a:gd name="T6" fmla="*/ 585 w 609"/>
                <a:gd name="T7" fmla="*/ 391 h 507"/>
                <a:gd name="T8" fmla="*/ 24 w 609"/>
                <a:gd name="T9" fmla="*/ 391 h 507"/>
                <a:gd name="T10" fmla="*/ 24 w 609"/>
                <a:gd name="T11" fmla="*/ 391 h 507"/>
                <a:gd name="T12" fmla="*/ 51 w 609"/>
                <a:gd name="T13" fmla="*/ 326 h 507"/>
                <a:gd name="T14" fmla="*/ 52 w 609"/>
                <a:gd name="T15" fmla="*/ 325 h 507"/>
                <a:gd name="T16" fmla="*/ 115 w 609"/>
                <a:gd name="T17" fmla="*/ 299 h 507"/>
                <a:gd name="T18" fmla="*/ 294 w 609"/>
                <a:gd name="T19" fmla="*/ 299 h 507"/>
                <a:gd name="T20" fmla="*/ 115 w 609"/>
                <a:gd name="T21" fmla="*/ 482 h 507"/>
                <a:gd name="T22" fmla="*/ 24 w 609"/>
                <a:gd name="T23" fmla="*/ 391 h 507"/>
                <a:gd name="T24" fmla="*/ 176 w 609"/>
                <a:gd name="T25" fmla="*/ 202 h 507"/>
                <a:gd name="T26" fmla="*/ 248 w 609"/>
                <a:gd name="T27" fmla="*/ 276 h 507"/>
                <a:gd name="T28" fmla="*/ 115 w 609"/>
                <a:gd name="T29" fmla="*/ 276 h 507"/>
                <a:gd name="T30" fmla="*/ 101 w 609"/>
                <a:gd name="T31" fmla="*/ 277 h 507"/>
                <a:gd name="T32" fmla="*/ 317 w 609"/>
                <a:gd name="T33" fmla="*/ 61 h 507"/>
                <a:gd name="T34" fmla="*/ 317 w 609"/>
                <a:gd name="T35" fmla="*/ 61 h 507"/>
                <a:gd name="T36" fmla="*/ 448 w 609"/>
                <a:gd name="T37" fmla="*/ 61 h 507"/>
                <a:gd name="T38" fmla="*/ 448 w 609"/>
                <a:gd name="T39" fmla="*/ 190 h 507"/>
                <a:gd name="T40" fmla="*/ 362 w 609"/>
                <a:gd name="T41" fmla="*/ 276 h 507"/>
                <a:gd name="T42" fmla="*/ 192 w 609"/>
                <a:gd name="T43" fmla="*/ 186 h 507"/>
                <a:gd name="T44" fmla="*/ 493 w 609"/>
                <a:gd name="T45" fmla="*/ 276 h 507"/>
                <a:gd name="T46" fmla="*/ 493 w 609"/>
                <a:gd name="T47" fmla="*/ 276 h 507"/>
                <a:gd name="T48" fmla="*/ 463 w 609"/>
                <a:gd name="T49" fmla="*/ 207 h 507"/>
                <a:gd name="T50" fmla="*/ 497 w 609"/>
                <a:gd name="T51" fmla="*/ 126 h 507"/>
                <a:gd name="T52" fmla="*/ 302 w 609"/>
                <a:gd name="T53" fmla="*/ 45 h 507"/>
                <a:gd name="T54" fmla="*/ 35 w 609"/>
                <a:gd name="T55" fmla="*/ 308 h 507"/>
                <a:gd name="T56" fmla="*/ 34 w 609"/>
                <a:gd name="T57" fmla="*/ 311 h 507"/>
                <a:gd name="T58" fmla="*/ 34 w 609"/>
                <a:gd name="T59" fmla="*/ 311 h 507"/>
                <a:gd name="T60" fmla="*/ 34 w 609"/>
                <a:gd name="T61" fmla="*/ 311 h 507"/>
                <a:gd name="T62" fmla="*/ 115 w 609"/>
                <a:gd name="T63" fmla="*/ 506 h 507"/>
                <a:gd name="T64" fmla="*/ 493 w 609"/>
                <a:gd name="T65" fmla="*/ 506 h 507"/>
                <a:gd name="T66" fmla="*/ 608 w 609"/>
                <a:gd name="T67" fmla="*/ 391 h 5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609" h="507">
                  <a:moveTo>
                    <a:pt x="493" y="482"/>
                  </a:moveTo>
                  <a:lnTo>
                    <a:pt x="493" y="482"/>
                  </a:lnTo>
                  <a:lnTo>
                    <a:pt x="493" y="482"/>
                  </a:lnTo>
                  <a:lnTo>
                    <a:pt x="316" y="482"/>
                  </a:lnTo>
                  <a:lnTo>
                    <a:pt x="316" y="299"/>
                  </a:lnTo>
                  <a:lnTo>
                    <a:pt x="493" y="299"/>
                  </a:lnTo>
                  <a:lnTo>
                    <a:pt x="493" y="299"/>
                  </a:lnTo>
                  <a:cubicBezTo>
                    <a:pt x="543" y="299"/>
                    <a:pt x="585" y="341"/>
                    <a:pt x="585" y="391"/>
                  </a:cubicBezTo>
                  <a:cubicBezTo>
                    <a:pt x="585" y="441"/>
                    <a:pt x="543" y="482"/>
                    <a:pt x="493" y="482"/>
                  </a:cubicBezTo>
                  <a:close/>
                  <a:moveTo>
                    <a:pt x="24" y="391"/>
                  </a:moveTo>
                  <a:lnTo>
                    <a:pt x="24" y="391"/>
                  </a:lnTo>
                  <a:lnTo>
                    <a:pt x="24" y="391"/>
                  </a:lnTo>
                  <a:lnTo>
                    <a:pt x="24" y="391"/>
                  </a:lnTo>
                  <a:cubicBezTo>
                    <a:pt x="24" y="366"/>
                    <a:pt x="34" y="343"/>
                    <a:pt x="51" y="326"/>
                  </a:cubicBezTo>
                  <a:lnTo>
                    <a:pt x="51" y="326"/>
                  </a:lnTo>
                  <a:lnTo>
                    <a:pt x="52" y="325"/>
                  </a:lnTo>
                  <a:lnTo>
                    <a:pt x="52" y="325"/>
                  </a:lnTo>
                  <a:cubicBezTo>
                    <a:pt x="69" y="310"/>
                    <a:pt x="92" y="299"/>
                    <a:pt x="115" y="299"/>
                  </a:cubicBezTo>
                  <a:lnTo>
                    <a:pt x="115" y="299"/>
                  </a:lnTo>
                  <a:lnTo>
                    <a:pt x="294" y="299"/>
                  </a:lnTo>
                  <a:lnTo>
                    <a:pt x="294" y="482"/>
                  </a:lnTo>
                  <a:lnTo>
                    <a:pt x="115" y="482"/>
                  </a:lnTo>
                  <a:lnTo>
                    <a:pt x="115" y="482"/>
                  </a:lnTo>
                  <a:cubicBezTo>
                    <a:pt x="65" y="482"/>
                    <a:pt x="24" y="441"/>
                    <a:pt x="24" y="391"/>
                  </a:cubicBezTo>
                  <a:close/>
                  <a:moveTo>
                    <a:pt x="176" y="202"/>
                  </a:moveTo>
                  <a:lnTo>
                    <a:pt x="176" y="202"/>
                  </a:lnTo>
                  <a:lnTo>
                    <a:pt x="176" y="202"/>
                  </a:lnTo>
                  <a:lnTo>
                    <a:pt x="248" y="276"/>
                  </a:lnTo>
                  <a:lnTo>
                    <a:pt x="115" y="276"/>
                  </a:lnTo>
                  <a:lnTo>
                    <a:pt x="115" y="276"/>
                  </a:lnTo>
                  <a:cubicBezTo>
                    <a:pt x="111" y="276"/>
                    <a:pt x="105" y="276"/>
                    <a:pt x="101" y="277"/>
                  </a:cubicBezTo>
                  <a:lnTo>
                    <a:pt x="101" y="277"/>
                  </a:lnTo>
                  <a:lnTo>
                    <a:pt x="176" y="202"/>
                  </a:lnTo>
                  <a:close/>
                  <a:moveTo>
                    <a:pt x="317" y="61"/>
                  </a:moveTo>
                  <a:lnTo>
                    <a:pt x="317" y="61"/>
                  </a:lnTo>
                  <a:lnTo>
                    <a:pt x="317" y="61"/>
                  </a:lnTo>
                  <a:lnTo>
                    <a:pt x="317" y="61"/>
                  </a:lnTo>
                  <a:cubicBezTo>
                    <a:pt x="354" y="25"/>
                    <a:pt x="411" y="25"/>
                    <a:pt x="448" y="61"/>
                  </a:cubicBezTo>
                  <a:cubicBezTo>
                    <a:pt x="465" y="78"/>
                    <a:pt x="474" y="100"/>
                    <a:pt x="474" y="126"/>
                  </a:cubicBezTo>
                  <a:cubicBezTo>
                    <a:pt x="474" y="150"/>
                    <a:pt x="465" y="174"/>
                    <a:pt x="448" y="190"/>
                  </a:cubicBezTo>
                  <a:lnTo>
                    <a:pt x="448" y="190"/>
                  </a:lnTo>
                  <a:lnTo>
                    <a:pt x="362" y="276"/>
                  </a:lnTo>
                  <a:lnTo>
                    <a:pt x="282" y="276"/>
                  </a:lnTo>
                  <a:lnTo>
                    <a:pt x="192" y="186"/>
                  </a:lnTo>
                  <a:lnTo>
                    <a:pt x="317" y="61"/>
                  </a:lnTo>
                  <a:close/>
                  <a:moveTo>
                    <a:pt x="493" y="276"/>
                  </a:moveTo>
                  <a:lnTo>
                    <a:pt x="493" y="276"/>
                  </a:lnTo>
                  <a:lnTo>
                    <a:pt x="493" y="276"/>
                  </a:lnTo>
                  <a:lnTo>
                    <a:pt x="394" y="276"/>
                  </a:lnTo>
                  <a:lnTo>
                    <a:pt x="463" y="207"/>
                  </a:lnTo>
                  <a:lnTo>
                    <a:pt x="463" y="207"/>
                  </a:lnTo>
                  <a:cubicBezTo>
                    <a:pt x="485" y="185"/>
                    <a:pt x="497" y="157"/>
                    <a:pt x="497" y="126"/>
                  </a:cubicBezTo>
                  <a:cubicBezTo>
                    <a:pt x="497" y="95"/>
                    <a:pt x="485" y="65"/>
                    <a:pt x="463" y="45"/>
                  </a:cubicBezTo>
                  <a:cubicBezTo>
                    <a:pt x="420" y="0"/>
                    <a:pt x="347" y="0"/>
                    <a:pt x="302" y="45"/>
                  </a:cubicBezTo>
                  <a:lnTo>
                    <a:pt x="302" y="45"/>
                  </a:lnTo>
                  <a:lnTo>
                    <a:pt x="35" y="308"/>
                  </a:lnTo>
                  <a:lnTo>
                    <a:pt x="35" y="308"/>
                  </a:lnTo>
                  <a:cubicBezTo>
                    <a:pt x="35" y="308"/>
                    <a:pt x="34" y="310"/>
                    <a:pt x="34" y="311"/>
                  </a:cubicBezTo>
                  <a:lnTo>
                    <a:pt x="34" y="311"/>
                  </a:lnTo>
                  <a:lnTo>
                    <a:pt x="34" y="311"/>
                  </a:lnTo>
                  <a:lnTo>
                    <a:pt x="34" y="311"/>
                  </a:lnTo>
                  <a:lnTo>
                    <a:pt x="34" y="311"/>
                  </a:lnTo>
                  <a:cubicBezTo>
                    <a:pt x="13" y="332"/>
                    <a:pt x="0" y="360"/>
                    <a:pt x="0" y="391"/>
                  </a:cubicBezTo>
                  <a:cubicBezTo>
                    <a:pt x="0" y="454"/>
                    <a:pt x="52" y="506"/>
                    <a:pt x="115" y="506"/>
                  </a:cubicBezTo>
                  <a:lnTo>
                    <a:pt x="115" y="506"/>
                  </a:lnTo>
                  <a:lnTo>
                    <a:pt x="493" y="506"/>
                  </a:lnTo>
                  <a:lnTo>
                    <a:pt x="493" y="506"/>
                  </a:lnTo>
                  <a:cubicBezTo>
                    <a:pt x="557" y="506"/>
                    <a:pt x="608" y="454"/>
                    <a:pt x="608" y="391"/>
                  </a:cubicBezTo>
                  <a:cubicBezTo>
                    <a:pt x="608" y="328"/>
                    <a:pt x="557" y="276"/>
                    <a:pt x="493" y="276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a-DK"/>
            </a:p>
          </p:txBody>
        </p:sp>
        <p:sp>
          <p:nvSpPr>
            <p:cNvPr id="77" name="Freeform 1214">
              <a:extLst>
                <a:ext uri="{FF2B5EF4-FFF2-40B4-BE49-F238E27FC236}">
                  <a16:creationId xmlns:a16="http://schemas.microsoft.com/office/drawing/2014/main" id="{6752678C-D9D2-024F-87FA-0EFF241229A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512175" y="3803650"/>
              <a:ext cx="80963" cy="26988"/>
            </a:xfrm>
            <a:custGeom>
              <a:avLst/>
              <a:gdLst>
                <a:gd name="T0" fmla="*/ 160 w 224"/>
                <a:gd name="T1" fmla="*/ 0 h 77"/>
                <a:gd name="T2" fmla="*/ 160 w 224"/>
                <a:gd name="T3" fmla="*/ 0 h 77"/>
                <a:gd name="T4" fmla="*/ 160 w 224"/>
                <a:gd name="T5" fmla="*/ 0 h 77"/>
                <a:gd name="T6" fmla="*/ 11 w 224"/>
                <a:gd name="T7" fmla="*/ 0 h 77"/>
                <a:gd name="T8" fmla="*/ 11 w 224"/>
                <a:gd name="T9" fmla="*/ 0 h 77"/>
                <a:gd name="T10" fmla="*/ 0 w 224"/>
                <a:gd name="T11" fmla="*/ 11 h 77"/>
                <a:gd name="T12" fmla="*/ 11 w 224"/>
                <a:gd name="T13" fmla="*/ 24 h 77"/>
                <a:gd name="T14" fmla="*/ 11 w 224"/>
                <a:gd name="T15" fmla="*/ 24 h 77"/>
                <a:gd name="T16" fmla="*/ 160 w 224"/>
                <a:gd name="T17" fmla="*/ 24 h 77"/>
                <a:gd name="T18" fmla="*/ 160 w 224"/>
                <a:gd name="T19" fmla="*/ 24 h 77"/>
                <a:gd name="T20" fmla="*/ 201 w 224"/>
                <a:gd name="T21" fmla="*/ 65 h 77"/>
                <a:gd name="T22" fmla="*/ 212 w 224"/>
                <a:gd name="T23" fmla="*/ 76 h 77"/>
                <a:gd name="T24" fmla="*/ 223 w 224"/>
                <a:gd name="T25" fmla="*/ 65 h 77"/>
                <a:gd name="T26" fmla="*/ 160 w 224"/>
                <a:gd name="T27" fmla="*/ 0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24" h="77">
                  <a:moveTo>
                    <a:pt x="160" y="0"/>
                  </a:moveTo>
                  <a:lnTo>
                    <a:pt x="160" y="0"/>
                  </a:lnTo>
                  <a:lnTo>
                    <a:pt x="160" y="0"/>
                  </a:lnTo>
                  <a:lnTo>
                    <a:pt x="11" y="0"/>
                  </a:lnTo>
                  <a:lnTo>
                    <a:pt x="11" y="0"/>
                  </a:lnTo>
                  <a:cubicBezTo>
                    <a:pt x="5" y="0"/>
                    <a:pt x="0" y="5"/>
                    <a:pt x="0" y="11"/>
                  </a:cubicBezTo>
                  <a:cubicBezTo>
                    <a:pt x="0" y="18"/>
                    <a:pt x="5" y="24"/>
                    <a:pt x="11" y="24"/>
                  </a:cubicBezTo>
                  <a:lnTo>
                    <a:pt x="11" y="24"/>
                  </a:lnTo>
                  <a:lnTo>
                    <a:pt x="160" y="24"/>
                  </a:lnTo>
                  <a:lnTo>
                    <a:pt x="160" y="24"/>
                  </a:lnTo>
                  <a:cubicBezTo>
                    <a:pt x="183" y="24"/>
                    <a:pt x="201" y="42"/>
                    <a:pt x="201" y="65"/>
                  </a:cubicBezTo>
                  <a:cubicBezTo>
                    <a:pt x="201" y="70"/>
                    <a:pt x="206" y="76"/>
                    <a:pt x="212" y="76"/>
                  </a:cubicBezTo>
                  <a:cubicBezTo>
                    <a:pt x="219" y="76"/>
                    <a:pt x="223" y="70"/>
                    <a:pt x="223" y="65"/>
                  </a:cubicBezTo>
                  <a:cubicBezTo>
                    <a:pt x="223" y="28"/>
                    <a:pt x="195" y="0"/>
                    <a:pt x="160" y="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a-DK"/>
            </a:p>
          </p:txBody>
        </p:sp>
        <p:sp>
          <p:nvSpPr>
            <p:cNvPr id="78" name="Freeform 1215">
              <a:extLst>
                <a:ext uri="{FF2B5EF4-FFF2-40B4-BE49-F238E27FC236}">
                  <a16:creationId xmlns:a16="http://schemas.microsoft.com/office/drawing/2014/main" id="{73D146C0-6953-0E41-9200-943E4A9A22A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472488" y="3705225"/>
              <a:ext cx="74612" cy="53975"/>
            </a:xfrm>
            <a:custGeom>
              <a:avLst/>
              <a:gdLst>
                <a:gd name="T0" fmla="*/ 5 w 207"/>
                <a:gd name="T1" fmla="*/ 148 h 151"/>
                <a:gd name="T2" fmla="*/ 5 w 207"/>
                <a:gd name="T3" fmla="*/ 148 h 151"/>
                <a:gd name="T4" fmla="*/ 5 w 207"/>
                <a:gd name="T5" fmla="*/ 148 h 151"/>
                <a:gd name="T6" fmla="*/ 5 w 207"/>
                <a:gd name="T7" fmla="*/ 148 h 151"/>
                <a:gd name="T8" fmla="*/ 13 w 207"/>
                <a:gd name="T9" fmla="*/ 150 h 151"/>
                <a:gd name="T10" fmla="*/ 20 w 207"/>
                <a:gd name="T11" fmla="*/ 148 h 151"/>
                <a:gd name="T12" fmla="*/ 20 w 207"/>
                <a:gd name="T13" fmla="*/ 148 h 151"/>
                <a:gd name="T14" fmla="*/ 126 w 207"/>
                <a:gd name="T15" fmla="*/ 42 h 151"/>
                <a:gd name="T16" fmla="*/ 126 w 207"/>
                <a:gd name="T17" fmla="*/ 42 h 151"/>
                <a:gd name="T18" fmla="*/ 183 w 207"/>
                <a:gd name="T19" fmla="*/ 42 h 151"/>
                <a:gd name="T20" fmla="*/ 200 w 207"/>
                <a:gd name="T21" fmla="*/ 42 h 151"/>
                <a:gd name="T22" fmla="*/ 200 w 207"/>
                <a:gd name="T23" fmla="*/ 26 h 151"/>
                <a:gd name="T24" fmla="*/ 109 w 207"/>
                <a:gd name="T25" fmla="*/ 26 h 151"/>
                <a:gd name="T26" fmla="*/ 109 w 207"/>
                <a:gd name="T27" fmla="*/ 26 h 151"/>
                <a:gd name="T28" fmla="*/ 5 w 207"/>
                <a:gd name="T29" fmla="*/ 131 h 151"/>
                <a:gd name="T30" fmla="*/ 5 w 207"/>
                <a:gd name="T31" fmla="*/ 131 h 151"/>
                <a:gd name="T32" fmla="*/ 5 w 207"/>
                <a:gd name="T33" fmla="*/ 148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07" h="151">
                  <a:moveTo>
                    <a:pt x="5" y="148"/>
                  </a:moveTo>
                  <a:lnTo>
                    <a:pt x="5" y="148"/>
                  </a:lnTo>
                  <a:lnTo>
                    <a:pt x="5" y="148"/>
                  </a:lnTo>
                  <a:lnTo>
                    <a:pt x="5" y="148"/>
                  </a:lnTo>
                  <a:cubicBezTo>
                    <a:pt x="6" y="149"/>
                    <a:pt x="9" y="150"/>
                    <a:pt x="13" y="150"/>
                  </a:cubicBezTo>
                  <a:cubicBezTo>
                    <a:pt x="16" y="150"/>
                    <a:pt x="19" y="149"/>
                    <a:pt x="20" y="148"/>
                  </a:cubicBezTo>
                  <a:lnTo>
                    <a:pt x="20" y="148"/>
                  </a:lnTo>
                  <a:lnTo>
                    <a:pt x="126" y="42"/>
                  </a:lnTo>
                  <a:lnTo>
                    <a:pt x="126" y="42"/>
                  </a:lnTo>
                  <a:cubicBezTo>
                    <a:pt x="142" y="27"/>
                    <a:pt x="168" y="27"/>
                    <a:pt x="183" y="42"/>
                  </a:cubicBezTo>
                  <a:cubicBezTo>
                    <a:pt x="189" y="46"/>
                    <a:pt x="196" y="46"/>
                    <a:pt x="200" y="42"/>
                  </a:cubicBezTo>
                  <a:cubicBezTo>
                    <a:pt x="206" y="38"/>
                    <a:pt x="206" y="31"/>
                    <a:pt x="200" y="26"/>
                  </a:cubicBezTo>
                  <a:cubicBezTo>
                    <a:pt x="174" y="0"/>
                    <a:pt x="134" y="0"/>
                    <a:pt x="109" y="26"/>
                  </a:cubicBezTo>
                  <a:lnTo>
                    <a:pt x="109" y="26"/>
                  </a:lnTo>
                  <a:lnTo>
                    <a:pt x="5" y="131"/>
                  </a:lnTo>
                  <a:lnTo>
                    <a:pt x="5" y="131"/>
                  </a:lnTo>
                  <a:cubicBezTo>
                    <a:pt x="0" y="135"/>
                    <a:pt x="0" y="142"/>
                    <a:pt x="5" y="148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a-DK"/>
            </a:p>
          </p:txBody>
        </p:sp>
      </p:grpSp>
      <p:grpSp>
        <p:nvGrpSpPr>
          <p:cNvPr id="79" name="Group 1391">
            <a:extLst>
              <a:ext uri="{FF2B5EF4-FFF2-40B4-BE49-F238E27FC236}">
                <a16:creationId xmlns:a16="http://schemas.microsoft.com/office/drawing/2014/main" id="{512DED03-06B1-5047-BDBD-712F60651499}"/>
              </a:ext>
            </a:extLst>
          </p:cNvPr>
          <p:cNvGrpSpPr/>
          <p:nvPr/>
        </p:nvGrpSpPr>
        <p:grpSpPr>
          <a:xfrm>
            <a:off x="2290555" y="3159675"/>
            <a:ext cx="292100" cy="290512"/>
            <a:chOff x="8391525" y="3579813"/>
            <a:chExt cx="292100" cy="290512"/>
          </a:xfrm>
          <a:solidFill>
            <a:schemeClr val="accent2"/>
          </a:solidFill>
        </p:grpSpPr>
        <p:sp>
          <p:nvSpPr>
            <p:cNvPr id="80" name="Freeform 1211">
              <a:extLst>
                <a:ext uri="{FF2B5EF4-FFF2-40B4-BE49-F238E27FC236}">
                  <a16:creationId xmlns:a16="http://schemas.microsoft.com/office/drawing/2014/main" id="{6435D141-8903-CD40-BF8D-DCF2603B750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516938" y="3579813"/>
              <a:ext cx="166687" cy="290512"/>
            </a:xfrm>
            <a:custGeom>
              <a:avLst/>
              <a:gdLst>
                <a:gd name="T0" fmla="*/ 321 w 461"/>
                <a:gd name="T1" fmla="*/ 22 h 807"/>
                <a:gd name="T2" fmla="*/ 350 w 461"/>
                <a:gd name="T3" fmla="*/ 22 h 807"/>
                <a:gd name="T4" fmla="*/ 321 w 461"/>
                <a:gd name="T5" fmla="*/ 196 h 807"/>
                <a:gd name="T6" fmla="*/ 109 w 461"/>
                <a:gd name="T7" fmla="*/ 22 h 807"/>
                <a:gd name="T8" fmla="*/ 109 w 461"/>
                <a:gd name="T9" fmla="*/ 22 h 807"/>
                <a:gd name="T10" fmla="*/ 140 w 461"/>
                <a:gd name="T11" fmla="*/ 196 h 807"/>
                <a:gd name="T12" fmla="*/ 109 w 461"/>
                <a:gd name="T13" fmla="*/ 22 h 807"/>
                <a:gd name="T14" fmla="*/ 268 w 461"/>
                <a:gd name="T15" fmla="*/ 22 h 807"/>
                <a:gd name="T16" fmla="*/ 297 w 461"/>
                <a:gd name="T17" fmla="*/ 22 h 807"/>
                <a:gd name="T18" fmla="*/ 268 w 461"/>
                <a:gd name="T19" fmla="*/ 196 h 807"/>
                <a:gd name="T20" fmla="*/ 192 w 461"/>
                <a:gd name="T21" fmla="*/ 196 h 807"/>
                <a:gd name="T22" fmla="*/ 192 w 461"/>
                <a:gd name="T23" fmla="*/ 196 h 807"/>
                <a:gd name="T24" fmla="*/ 162 w 461"/>
                <a:gd name="T25" fmla="*/ 22 h 807"/>
                <a:gd name="T26" fmla="*/ 192 w 461"/>
                <a:gd name="T27" fmla="*/ 196 h 807"/>
                <a:gd name="T28" fmla="*/ 216 w 461"/>
                <a:gd name="T29" fmla="*/ 22 h 807"/>
                <a:gd name="T30" fmla="*/ 245 w 461"/>
                <a:gd name="T31" fmla="*/ 22 h 807"/>
                <a:gd name="T32" fmla="*/ 216 w 461"/>
                <a:gd name="T33" fmla="*/ 196 h 807"/>
                <a:gd name="T34" fmla="*/ 377 w 461"/>
                <a:gd name="T35" fmla="*/ 196 h 807"/>
                <a:gd name="T36" fmla="*/ 377 w 461"/>
                <a:gd name="T37" fmla="*/ 196 h 807"/>
                <a:gd name="T38" fmla="*/ 374 w 461"/>
                <a:gd name="T39" fmla="*/ 11 h 807"/>
                <a:gd name="T40" fmla="*/ 363 w 461"/>
                <a:gd name="T41" fmla="*/ 0 h 807"/>
                <a:gd name="T42" fmla="*/ 98 w 461"/>
                <a:gd name="T43" fmla="*/ 0 h 807"/>
                <a:gd name="T44" fmla="*/ 85 w 461"/>
                <a:gd name="T45" fmla="*/ 11 h 807"/>
                <a:gd name="T46" fmla="*/ 85 w 461"/>
                <a:gd name="T47" fmla="*/ 196 h 807"/>
                <a:gd name="T48" fmla="*/ 83 w 461"/>
                <a:gd name="T49" fmla="*/ 196 h 807"/>
                <a:gd name="T50" fmla="*/ 0 w 461"/>
                <a:gd name="T51" fmla="*/ 280 h 807"/>
                <a:gd name="T52" fmla="*/ 0 w 461"/>
                <a:gd name="T53" fmla="*/ 322 h 807"/>
                <a:gd name="T54" fmla="*/ 23 w 461"/>
                <a:gd name="T55" fmla="*/ 322 h 807"/>
                <a:gd name="T56" fmla="*/ 23 w 461"/>
                <a:gd name="T57" fmla="*/ 280 h 807"/>
                <a:gd name="T58" fmla="*/ 83 w 461"/>
                <a:gd name="T59" fmla="*/ 220 h 807"/>
                <a:gd name="T60" fmla="*/ 98 w 461"/>
                <a:gd name="T61" fmla="*/ 220 h 807"/>
                <a:gd name="T62" fmla="*/ 377 w 461"/>
                <a:gd name="T63" fmla="*/ 220 h 807"/>
                <a:gd name="T64" fmla="*/ 437 w 461"/>
                <a:gd name="T65" fmla="*/ 280 h 807"/>
                <a:gd name="T66" fmla="*/ 437 w 461"/>
                <a:gd name="T67" fmla="*/ 722 h 807"/>
                <a:gd name="T68" fmla="*/ 377 w 461"/>
                <a:gd name="T69" fmla="*/ 782 h 807"/>
                <a:gd name="T70" fmla="*/ 83 w 461"/>
                <a:gd name="T71" fmla="*/ 782 h 807"/>
                <a:gd name="T72" fmla="*/ 71 w 461"/>
                <a:gd name="T73" fmla="*/ 793 h 807"/>
                <a:gd name="T74" fmla="*/ 83 w 461"/>
                <a:gd name="T75" fmla="*/ 806 h 807"/>
                <a:gd name="T76" fmla="*/ 377 w 461"/>
                <a:gd name="T77" fmla="*/ 806 h 807"/>
                <a:gd name="T78" fmla="*/ 460 w 461"/>
                <a:gd name="T79" fmla="*/ 722 h 807"/>
                <a:gd name="T80" fmla="*/ 460 w 461"/>
                <a:gd name="T81" fmla="*/ 280 h 8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61" h="807">
                  <a:moveTo>
                    <a:pt x="321" y="22"/>
                  </a:moveTo>
                  <a:lnTo>
                    <a:pt x="321" y="22"/>
                  </a:lnTo>
                  <a:lnTo>
                    <a:pt x="321" y="22"/>
                  </a:lnTo>
                  <a:lnTo>
                    <a:pt x="350" y="22"/>
                  </a:lnTo>
                  <a:lnTo>
                    <a:pt x="350" y="196"/>
                  </a:lnTo>
                  <a:lnTo>
                    <a:pt x="321" y="196"/>
                  </a:lnTo>
                  <a:lnTo>
                    <a:pt x="321" y="22"/>
                  </a:lnTo>
                  <a:close/>
                  <a:moveTo>
                    <a:pt x="109" y="22"/>
                  </a:moveTo>
                  <a:lnTo>
                    <a:pt x="109" y="22"/>
                  </a:lnTo>
                  <a:lnTo>
                    <a:pt x="109" y="22"/>
                  </a:lnTo>
                  <a:lnTo>
                    <a:pt x="140" y="22"/>
                  </a:lnTo>
                  <a:lnTo>
                    <a:pt x="140" y="196"/>
                  </a:lnTo>
                  <a:lnTo>
                    <a:pt x="109" y="196"/>
                  </a:lnTo>
                  <a:lnTo>
                    <a:pt x="109" y="22"/>
                  </a:lnTo>
                  <a:close/>
                  <a:moveTo>
                    <a:pt x="268" y="22"/>
                  </a:moveTo>
                  <a:lnTo>
                    <a:pt x="268" y="22"/>
                  </a:lnTo>
                  <a:lnTo>
                    <a:pt x="268" y="22"/>
                  </a:lnTo>
                  <a:lnTo>
                    <a:pt x="297" y="22"/>
                  </a:lnTo>
                  <a:lnTo>
                    <a:pt x="297" y="196"/>
                  </a:lnTo>
                  <a:lnTo>
                    <a:pt x="268" y="196"/>
                  </a:lnTo>
                  <a:lnTo>
                    <a:pt x="268" y="22"/>
                  </a:lnTo>
                  <a:close/>
                  <a:moveTo>
                    <a:pt x="192" y="196"/>
                  </a:moveTo>
                  <a:lnTo>
                    <a:pt x="192" y="196"/>
                  </a:lnTo>
                  <a:lnTo>
                    <a:pt x="192" y="196"/>
                  </a:lnTo>
                  <a:lnTo>
                    <a:pt x="162" y="196"/>
                  </a:lnTo>
                  <a:lnTo>
                    <a:pt x="162" y="22"/>
                  </a:lnTo>
                  <a:lnTo>
                    <a:pt x="192" y="22"/>
                  </a:lnTo>
                  <a:lnTo>
                    <a:pt x="192" y="196"/>
                  </a:lnTo>
                  <a:close/>
                  <a:moveTo>
                    <a:pt x="216" y="22"/>
                  </a:moveTo>
                  <a:lnTo>
                    <a:pt x="216" y="22"/>
                  </a:lnTo>
                  <a:lnTo>
                    <a:pt x="216" y="22"/>
                  </a:lnTo>
                  <a:lnTo>
                    <a:pt x="245" y="22"/>
                  </a:lnTo>
                  <a:lnTo>
                    <a:pt x="245" y="196"/>
                  </a:lnTo>
                  <a:lnTo>
                    <a:pt x="216" y="196"/>
                  </a:lnTo>
                  <a:lnTo>
                    <a:pt x="216" y="22"/>
                  </a:lnTo>
                  <a:close/>
                  <a:moveTo>
                    <a:pt x="377" y="196"/>
                  </a:moveTo>
                  <a:lnTo>
                    <a:pt x="377" y="196"/>
                  </a:lnTo>
                  <a:lnTo>
                    <a:pt x="377" y="196"/>
                  </a:lnTo>
                  <a:lnTo>
                    <a:pt x="374" y="196"/>
                  </a:lnTo>
                  <a:lnTo>
                    <a:pt x="374" y="11"/>
                  </a:lnTo>
                  <a:lnTo>
                    <a:pt x="374" y="11"/>
                  </a:lnTo>
                  <a:cubicBezTo>
                    <a:pt x="374" y="4"/>
                    <a:pt x="368" y="0"/>
                    <a:pt x="363" y="0"/>
                  </a:cubicBezTo>
                  <a:lnTo>
                    <a:pt x="363" y="0"/>
                  </a:lnTo>
                  <a:lnTo>
                    <a:pt x="98" y="0"/>
                  </a:lnTo>
                  <a:lnTo>
                    <a:pt x="98" y="0"/>
                  </a:lnTo>
                  <a:cubicBezTo>
                    <a:pt x="91" y="0"/>
                    <a:pt x="85" y="4"/>
                    <a:pt x="85" y="11"/>
                  </a:cubicBezTo>
                  <a:lnTo>
                    <a:pt x="85" y="11"/>
                  </a:lnTo>
                  <a:lnTo>
                    <a:pt x="85" y="196"/>
                  </a:lnTo>
                  <a:lnTo>
                    <a:pt x="83" y="196"/>
                  </a:lnTo>
                  <a:lnTo>
                    <a:pt x="83" y="196"/>
                  </a:lnTo>
                  <a:cubicBezTo>
                    <a:pt x="38" y="196"/>
                    <a:pt x="0" y="234"/>
                    <a:pt x="0" y="280"/>
                  </a:cubicBezTo>
                  <a:lnTo>
                    <a:pt x="0" y="280"/>
                  </a:lnTo>
                  <a:lnTo>
                    <a:pt x="0" y="322"/>
                  </a:lnTo>
                  <a:lnTo>
                    <a:pt x="0" y="322"/>
                  </a:lnTo>
                  <a:cubicBezTo>
                    <a:pt x="0" y="329"/>
                    <a:pt x="5" y="335"/>
                    <a:pt x="11" y="335"/>
                  </a:cubicBezTo>
                  <a:cubicBezTo>
                    <a:pt x="18" y="335"/>
                    <a:pt x="23" y="329"/>
                    <a:pt x="23" y="322"/>
                  </a:cubicBezTo>
                  <a:lnTo>
                    <a:pt x="23" y="322"/>
                  </a:lnTo>
                  <a:lnTo>
                    <a:pt x="23" y="280"/>
                  </a:lnTo>
                  <a:lnTo>
                    <a:pt x="23" y="280"/>
                  </a:lnTo>
                  <a:cubicBezTo>
                    <a:pt x="23" y="246"/>
                    <a:pt x="50" y="220"/>
                    <a:pt x="83" y="220"/>
                  </a:cubicBezTo>
                  <a:lnTo>
                    <a:pt x="83" y="220"/>
                  </a:lnTo>
                  <a:lnTo>
                    <a:pt x="98" y="220"/>
                  </a:lnTo>
                  <a:lnTo>
                    <a:pt x="363" y="220"/>
                  </a:lnTo>
                  <a:lnTo>
                    <a:pt x="377" y="220"/>
                  </a:lnTo>
                  <a:lnTo>
                    <a:pt x="377" y="220"/>
                  </a:lnTo>
                  <a:cubicBezTo>
                    <a:pt x="409" y="220"/>
                    <a:pt x="437" y="246"/>
                    <a:pt x="437" y="280"/>
                  </a:cubicBezTo>
                  <a:lnTo>
                    <a:pt x="437" y="280"/>
                  </a:lnTo>
                  <a:lnTo>
                    <a:pt x="437" y="722"/>
                  </a:lnTo>
                  <a:lnTo>
                    <a:pt x="437" y="722"/>
                  </a:lnTo>
                  <a:cubicBezTo>
                    <a:pt x="437" y="756"/>
                    <a:pt x="409" y="782"/>
                    <a:pt x="377" y="782"/>
                  </a:cubicBezTo>
                  <a:lnTo>
                    <a:pt x="377" y="782"/>
                  </a:lnTo>
                  <a:lnTo>
                    <a:pt x="83" y="782"/>
                  </a:lnTo>
                  <a:lnTo>
                    <a:pt x="83" y="782"/>
                  </a:lnTo>
                  <a:cubicBezTo>
                    <a:pt x="77" y="782"/>
                    <a:pt x="71" y="788"/>
                    <a:pt x="71" y="793"/>
                  </a:cubicBezTo>
                  <a:cubicBezTo>
                    <a:pt x="71" y="801"/>
                    <a:pt x="77" y="806"/>
                    <a:pt x="83" y="806"/>
                  </a:cubicBezTo>
                  <a:lnTo>
                    <a:pt x="83" y="806"/>
                  </a:lnTo>
                  <a:lnTo>
                    <a:pt x="377" y="806"/>
                  </a:lnTo>
                  <a:lnTo>
                    <a:pt x="377" y="806"/>
                  </a:lnTo>
                  <a:cubicBezTo>
                    <a:pt x="424" y="806"/>
                    <a:pt x="460" y="768"/>
                    <a:pt x="460" y="722"/>
                  </a:cubicBezTo>
                  <a:lnTo>
                    <a:pt x="460" y="722"/>
                  </a:lnTo>
                  <a:lnTo>
                    <a:pt x="460" y="280"/>
                  </a:lnTo>
                  <a:lnTo>
                    <a:pt x="460" y="280"/>
                  </a:lnTo>
                  <a:cubicBezTo>
                    <a:pt x="460" y="234"/>
                    <a:pt x="424" y="196"/>
                    <a:pt x="377" y="196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a-DK"/>
            </a:p>
          </p:txBody>
        </p:sp>
        <p:sp>
          <p:nvSpPr>
            <p:cNvPr id="81" name="Freeform 1212">
              <a:extLst>
                <a:ext uri="{FF2B5EF4-FFF2-40B4-BE49-F238E27FC236}">
                  <a16:creationId xmlns:a16="http://schemas.microsoft.com/office/drawing/2014/main" id="{07D3AFEE-FD0F-AC4E-8281-1CCC591B09C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559800" y="3716338"/>
              <a:ext cx="77788" cy="103187"/>
            </a:xfrm>
            <a:custGeom>
              <a:avLst/>
              <a:gdLst>
                <a:gd name="T0" fmla="*/ 125 w 216"/>
                <a:gd name="T1" fmla="*/ 264 h 287"/>
                <a:gd name="T2" fmla="*/ 125 w 216"/>
                <a:gd name="T3" fmla="*/ 264 h 287"/>
                <a:gd name="T4" fmla="*/ 125 w 216"/>
                <a:gd name="T5" fmla="*/ 264 h 287"/>
                <a:gd name="T6" fmla="*/ 125 w 216"/>
                <a:gd name="T7" fmla="*/ 264 h 287"/>
                <a:gd name="T8" fmla="*/ 114 w 216"/>
                <a:gd name="T9" fmla="*/ 275 h 287"/>
                <a:gd name="T10" fmla="*/ 125 w 216"/>
                <a:gd name="T11" fmla="*/ 286 h 287"/>
                <a:gd name="T12" fmla="*/ 125 w 216"/>
                <a:gd name="T13" fmla="*/ 286 h 287"/>
                <a:gd name="T14" fmla="*/ 202 w 216"/>
                <a:gd name="T15" fmla="*/ 286 h 287"/>
                <a:gd name="T16" fmla="*/ 202 w 216"/>
                <a:gd name="T17" fmla="*/ 286 h 287"/>
                <a:gd name="T18" fmla="*/ 215 w 216"/>
                <a:gd name="T19" fmla="*/ 275 h 287"/>
                <a:gd name="T20" fmla="*/ 215 w 216"/>
                <a:gd name="T21" fmla="*/ 275 h 287"/>
                <a:gd name="T22" fmla="*/ 215 w 216"/>
                <a:gd name="T23" fmla="*/ 15 h 287"/>
                <a:gd name="T24" fmla="*/ 215 w 216"/>
                <a:gd name="T25" fmla="*/ 15 h 287"/>
                <a:gd name="T26" fmla="*/ 202 w 216"/>
                <a:gd name="T27" fmla="*/ 3 h 287"/>
                <a:gd name="T28" fmla="*/ 202 w 216"/>
                <a:gd name="T29" fmla="*/ 3 h 287"/>
                <a:gd name="T30" fmla="*/ 13 w 216"/>
                <a:gd name="T31" fmla="*/ 0 h 287"/>
                <a:gd name="T32" fmla="*/ 13 w 216"/>
                <a:gd name="T33" fmla="*/ 0 h 287"/>
                <a:gd name="T34" fmla="*/ 0 w 216"/>
                <a:gd name="T35" fmla="*/ 11 h 287"/>
                <a:gd name="T36" fmla="*/ 13 w 216"/>
                <a:gd name="T37" fmla="*/ 24 h 287"/>
                <a:gd name="T38" fmla="*/ 13 w 216"/>
                <a:gd name="T39" fmla="*/ 24 h 287"/>
                <a:gd name="T40" fmla="*/ 191 w 216"/>
                <a:gd name="T41" fmla="*/ 27 h 287"/>
                <a:gd name="T42" fmla="*/ 191 w 216"/>
                <a:gd name="T43" fmla="*/ 264 h 287"/>
                <a:gd name="T44" fmla="*/ 125 w 216"/>
                <a:gd name="T45" fmla="*/ 264 h 2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16" h="287">
                  <a:moveTo>
                    <a:pt x="125" y="264"/>
                  </a:moveTo>
                  <a:lnTo>
                    <a:pt x="125" y="264"/>
                  </a:lnTo>
                  <a:lnTo>
                    <a:pt x="125" y="264"/>
                  </a:lnTo>
                  <a:lnTo>
                    <a:pt x="125" y="264"/>
                  </a:lnTo>
                  <a:cubicBezTo>
                    <a:pt x="120" y="264"/>
                    <a:pt x="114" y="268"/>
                    <a:pt x="114" y="275"/>
                  </a:cubicBezTo>
                  <a:cubicBezTo>
                    <a:pt x="114" y="282"/>
                    <a:pt x="120" y="286"/>
                    <a:pt x="125" y="286"/>
                  </a:cubicBezTo>
                  <a:lnTo>
                    <a:pt x="125" y="286"/>
                  </a:lnTo>
                  <a:lnTo>
                    <a:pt x="202" y="286"/>
                  </a:lnTo>
                  <a:lnTo>
                    <a:pt x="202" y="286"/>
                  </a:lnTo>
                  <a:cubicBezTo>
                    <a:pt x="209" y="286"/>
                    <a:pt x="215" y="282"/>
                    <a:pt x="215" y="275"/>
                  </a:cubicBezTo>
                  <a:lnTo>
                    <a:pt x="215" y="275"/>
                  </a:lnTo>
                  <a:lnTo>
                    <a:pt x="215" y="15"/>
                  </a:lnTo>
                  <a:lnTo>
                    <a:pt x="215" y="15"/>
                  </a:lnTo>
                  <a:cubicBezTo>
                    <a:pt x="215" y="9"/>
                    <a:pt x="209" y="3"/>
                    <a:pt x="202" y="3"/>
                  </a:cubicBezTo>
                  <a:lnTo>
                    <a:pt x="202" y="3"/>
                  </a:lnTo>
                  <a:lnTo>
                    <a:pt x="13" y="0"/>
                  </a:lnTo>
                  <a:lnTo>
                    <a:pt x="13" y="0"/>
                  </a:lnTo>
                  <a:cubicBezTo>
                    <a:pt x="6" y="0"/>
                    <a:pt x="2" y="6"/>
                    <a:pt x="0" y="11"/>
                  </a:cubicBezTo>
                  <a:cubicBezTo>
                    <a:pt x="0" y="19"/>
                    <a:pt x="6" y="24"/>
                    <a:pt x="13" y="24"/>
                  </a:cubicBezTo>
                  <a:lnTo>
                    <a:pt x="13" y="24"/>
                  </a:lnTo>
                  <a:lnTo>
                    <a:pt x="191" y="27"/>
                  </a:lnTo>
                  <a:lnTo>
                    <a:pt x="191" y="264"/>
                  </a:lnTo>
                  <a:lnTo>
                    <a:pt x="125" y="264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a-DK"/>
            </a:p>
          </p:txBody>
        </p:sp>
        <p:sp>
          <p:nvSpPr>
            <p:cNvPr id="82" name="Freeform 1213">
              <a:extLst>
                <a:ext uri="{FF2B5EF4-FFF2-40B4-BE49-F238E27FC236}">
                  <a16:creationId xmlns:a16="http://schemas.microsoft.com/office/drawing/2014/main" id="{9FAB9274-C645-754A-A133-4A3E7DC9D39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391525" y="3687763"/>
              <a:ext cx="219075" cy="182562"/>
            </a:xfrm>
            <a:custGeom>
              <a:avLst/>
              <a:gdLst>
                <a:gd name="T0" fmla="*/ 493 w 609"/>
                <a:gd name="T1" fmla="*/ 482 h 507"/>
                <a:gd name="T2" fmla="*/ 316 w 609"/>
                <a:gd name="T3" fmla="*/ 482 h 507"/>
                <a:gd name="T4" fmla="*/ 493 w 609"/>
                <a:gd name="T5" fmla="*/ 299 h 507"/>
                <a:gd name="T6" fmla="*/ 585 w 609"/>
                <a:gd name="T7" fmla="*/ 391 h 507"/>
                <a:gd name="T8" fmla="*/ 24 w 609"/>
                <a:gd name="T9" fmla="*/ 391 h 507"/>
                <a:gd name="T10" fmla="*/ 24 w 609"/>
                <a:gd name="T11" fmla="*/ 391 h 507"/>
                <a:gd name="T12" fmla="*/ 51 w 609"/>
                <a:gd name="T13" fmla="*/ 326 h 507"/>
                <a:gd name="T14" fmla="*/ 52 w 609"/>
                <a:gd name="T15" fmla="*/ 325 h 507"/>
                <a:gd name="T16" fmla="*/ 115 w 609"/>
                <a:gd name="T17" fmla="*/ 299 h 507"/>
                <a:gd name="T18" fmla="*/ 294 w 609"/>
                <a:gd name="T19" fmla="*/ 299 h 507"/>
                <a:gd name="T20" fmla="*/ 115 w 609"/>
                <a:gd name="T21" fmla="*/ 482 h 507"/>
                <a:gd name="T22" fmla="*/ 24 w 609"/>
                <a:gd name="T23" fmla="*/ 391 h 507"/>
                <a:gd name="T24" fmla="*/ 176 w 609"/>
                <a:gd name="T25" fmla="*/ 202 h 507"/>
                <a:gd name="T26" fmla="*/ 248 w 609"/>
                <a:gd name="T27" fmla="*/ 276 h 507"/>
                <a:gd name="T28" fmla="*/ 115 w 609"/>
                <a:gd name="T29" fmla="*/ 276 h 507"/>
                <a:gd name="T30" fmla="*/ 101 w 609"/>
                <a:gd name="T31" fmla="*/ 277 h 507"/>
                <a:gd name="T32" fmla="*/ 317 w 609"/>
                <a:gd name="T33" fmla="*/ 61 h 507"/>
                <a:gd name="T34" fmla="*/ 317 w 609"/>
                <a:gd name="T35" fmla="*/ 61 h 507"/>
                <a:gd name="T36" fmla="*/ 448 w 609"/>
                <a:gd name="T37" fmla="*/ 61 h 507"/>
                <a:gd name="T38" fmla="*/ 448 w 609"/>
                <a:gd name="T39" fmla="*/ 190 h 507"/>
                <a:gd name="T40" fmla="*/ 362 w 609"/>
                <a:gd name="T41" fmla="*/ 276 h 507"/>
                <a:gd name="T42" fmla="*/ 192 w 609"/>
                <a:gd name="T43" fmla="*/ 186 h 507"/>
                <a:gd name="T44" fmla="*/ 493 w 609"/>
                <a:gd name="T45" fmla="*/ 276 h 507"/>
                <a:gd name="T46" fmla="*/ 493 w 609"/>
                <a:gd name="T47" fmla="*/ 276 h 507"/>
                <a:gd name="T48" fmla="*/ 463 w 609"/>
                <a:gd name="T49" fmla="*/ 207 h 507"/>
                <a:gd name="T50" fmla="*/ 497 w 609"/>
                <a:gd name="T51" fmla="*/ 126 h 507"/>
                <a:gd name="T52" fmla="*/ 302 w 609"/>
                <a:gd name="T53" fmla="*/ 45 h 507"/>
                <a:gd name="T54" fmla="*/ 35 w 609"/>
                <a:gd name="T55" fmla="*/ 308 h 507"/>
                <a:gd name="T56" fmla="*/ 34 w 609"/>
                <a:gd name="T57" fmla="*/ 311 h 507"/>
                <a:gd name="T58" fmla="*/ 34 w 609"/>
                <a:gd name="T59" fmla="*/ 311 h 507"/>
                <a:gd name="T60" fmla="*/ 34 w 609"/>
                <a:gd name="T61" fmla="*/ 311 h 507"/>
                <a:gd name="T62" fmla="*/ 115 w 609"/>
                <a:gd name="T63" fmla="*/ 506 h 507"/>
                <a:gd name="T64" fmla="*/ 493 w 609"/>
                <a:gd name="T65" fmla="*/ 506 h 507"/>
                <a:gd name="T66" fmla="*/ 608 w 609"/>
                <a:gd name="T67" fmla="*/ 391 h 5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609" h="507">
                  <a:moveTo>
                    <a:pt x="493" y="482"/>
                  </a:moveTo>
                  <a:lnTo>
                    <a:pt x="493" y="482"/>
                  </a:lnTo>
                  <a:lnTo>
                    <a:pt x="493" y="482"/>
                  </a:lnTo>
                  <a:lnTo>
                    <a:pt x="316" y="482"/>
                  </a:lnTo>
                  <a:lnTo>
                    <a:pt x="316" y="299"/>
                  </a:lnTo>
                  <a:lnTo>
                    <a:pt x="493" y="299"/>
                  </a:lnTo>
                  <a:lnTo>
                    <a:pt x="493" y="299"/>
                  </a:lnTo>
                  <a:cubicBezTo>
                    <a:pt x="543" y="299"/>
                    <a:pt x="585" y="341"/>
                    <a:pt x="585" y="391"/>
                  </a:cubicBezTo>
                  <a:cubicBezTo>
                    <a:pt x="585" y="441"/>
                    <a:pt x="543" y="482"/>
                    <a:pt x="493" y="482"/>
                  </a:cubicBezTo>
                  <a:close/>
                  <a:moveTo>
                    <a:pt x="24" y="391"/>
                  </a:moveTo>
                  <a:lnTo>
                    <a:pt x="24" y="391"/>
                  </a:lnTo>
                  <a:lnTo>
                    <a:pt x="24" y="391"/>
                  </a:lnTo>
                  <a:lnTo>
                    <a:pt x="24" y="391"/>
                  </a:lnTo>
                  <a:cubicBezTo>
                    <a:pt x="24" y="366"/>
                    <a:pt x="34" y="343"/>
                    <a:pt x="51" y="326"/>
                  </a:cubicBezTo>
                  <a:lnTo>
                    <a:pt x="51" y="326"/>
                  </a:lnTo>
                  <a:lnTo>
                    <a:pt x="52" y="325"/>
                  </a:lnTo>
                  <a:lnTo>
                    <a:pt x="52" y="325"/>
                  </a:lnTo>
                  <a:cubicBezTo>
                    <a:pt x="69" y="310"/>
                    <a:pt x="92" y="299"/>
                    <a:pt x="115" y="299"/>
                  </a:cubicBezTo>
                  <a:lnTo>
                    <a:pt x="115" y="299"/>
                  </a:lnTo>
                  <a:lnTo>
                    <a:pt x="294" y="299"/>
                  </a:lnTo>
                  <a:lnTo>
                    <a:pt x="294" y="482"/>
                  </a:lnTo>
                  <a:lnTo>
                    <a:pt x="115" y="482"/>
                  </a:lnTo>
                  <a:lnTo>
                    <a:pt x="115" y="482"/>
                  </a:lnTo>
                  <a:cubicBezTo>
                    <a:pt x="65" y="482"/>
                    <a:pt x="24" y="441"/>
                    <a:pt x="24" y="391"/>
                  </a:cubicBezTo>
                  <a:close/>
                  <a:moveTo>
                    <a:pt x="176" y="202"/>
                  </a:moveTo>
                  <a:lnTo>
                    <a:pt x="176" y="202"/>
                  </a:lnTo>
                  <a:lnTo>
                    <a:pt x="176" y="202"/>
                  </a:lnTo>
                  <a:lnTo>
                    <a:pt x="248" y="276"/>
                  </a:lnTo>
                  <a:lnTo>
                    <a:pt x="115" y="276"/>
                  </a:lnTo>
                  <a:lnTo>
                    <a:pt x="115" y="276"/>
                  </a:lnTo>
                  <a:cubicBezTo>
                    <a:pt x="111" y="276"/>
                    <a:pt x="105" y="276"/>
                    <a:pt x="101" y="277"/>
                  </a:cubicBezTo>
                  <a:lnTo>
                    <a:pt x="101" y="277"/>
                  </a:lnTo>
                  <a:lnTo>
                    <a:pt x="176" y="202"/>
                  </a:lnTo>
                  <a:close/>
                  <a:moveTo>
                    <a:pt x="317" y="61"/>
                  </a:moveTo>
                  <a:lnTo>
                    <a:pt x="317" y="61"/>
                  </a:lnTo>
                  <a:lnTo>
                    <a:pt x="317" y="61"/>
                  </a:lnTo>
                  <a:lnTo>
                    <a:pt x="317" y="61"/>
                  </a:lnTo>
                  <a:cubicBezTo>
                    <a:pt x="354" y="25"/>
                    <a:pt x="411" y="25"/>
                    <a:pt x="448" y="61"/>
                  </a:cubicBezTo>
                  <a:cubicBezTo>
                    <a:pt x="465" y="78"/>
                    <a:pt x="474" y="100"/>
                    <a:pt x="474" y="126"/>
                  </a:cubicBezTo>
                  <a:cubicBezTo>
                    <a:pt x="474" y="150"/>
                    <a:pt x="465" y="174"/>
                    <a:pt x="448" y="190"/>
                  </a:cubicBezTo>
                  <a:lnTo>
                    <a:pt x="448" y="190"/>
                  </a:lnTo>
                  <a:lnTo>
                    <a:pt x="362" y="276"/>
                  </a:lnTo>
                  <a:lnTo>
                    <a:pt x="282" y="276"/>
                  </a:lnTo>
                  <a:lnTo>
                    <a:pt x="192" y="186"/>
                  </a:lnTo>
                  <a:lnTo>
                    <a:pt x="317" y="61"/>
                  </a:lnTo>
                  <a:close/>
                  <a:moveTo>
                    <a:pt x="493" y="276"/>
                  </a:moveTo>
                  <a:lnTo>
                    <a:pt x="493" y="276"/>
                  </a:lnTo>
                  <a:lnTo>
                    <a:pt x="493" y="276"/>
                  </a:lnTo>
                  <a:lnTo>
                    <a:pt x="394" y="276"/>
                  </a:lnTo>
                  <a:lnTo>
                    <a:pt x="463" y="207"/>
                  </a:lnTo>
                  <a:lnTo>
                    <a:pt x="463" y="207"/>
                  </a:lnTo>
                  <a:cubicBezTo>
                    <a:pt x="485" y="185"/>
                    <a:pt x="497" y="157"/>
                    <a:pt x="497" y="126"/>
                  </a:cubicBezTo>
                  <a:cubicBezTo>
                    <a:pt x="497" y="95"/>
                    <a:pt x="485" y="65"/>
                    <a:pt x="463" y="45"/>
                  </a:cubicBezTo>
                  <a:cubicBezTo>
                    <a:pt x="420" y="0"/>
                    <a:pt x="347" y="0"/>
                    <a:pt x="302" y="45"/>
                  </a:cubicBezTo>
                  <a:lnTo>
                    <a:pt x="302" y="45"/>
                  </a:lnTo>
                  <a:lnTo>
                    <a:pt x="35" y="308"/>
                  </a:lnTo>
                  <a:lnTo>
                    <a:pt x="35" y="308"/>
                  </a:lnTo>
                  <a:cubicBezTo>
                    <a:pt x="35" y="308"/>
                    <a:pt x="34" y="310"/>
                    <a:pt x="34" y="311"/>
                  </a:cubicBezTo>
                  <a:lnTo>
                    <a:pt x="34" y="311"/>
                  </a:lnTo>
                  <a:lnTo>
                    <a:pt x="34" y="311"/>
                  </a:lnTo>
                  <a:lnTo>
                    <a:pt x="34" y="311"/>
                  </a:lnTo>
                  <a:lnTo>
                    <a:pt x="34" y="311"/>
                  </a:lnTo>
                  <a:cubicBezTo>
                    <a:pt x="13" y="332"/>
                    <a:pt x="0" y="360"/>
                    <a:pt x="0" y="391"/>
                  </a:cubicBezTo>
                  <a:cubicBezTo>
                    <a:pt x="0" y="454"/>
                    <a:pt x="52" y="506"/>
                    <a:pt x="115" y="506"/>
                  </a:cubicBezTo>
                  <a:lnTo>
                    <a:pt x="115" y="506"/>
                  </a:lnTo>
                  <a:lnTo>
                    <a:pt x="493" y="506"/>
                  </a:lnTo>
                  <a:lnTo>
                    <a:pt x="493" y="506"/>
                  </a:lnTo>
                  <a:cubicBezTo>
                    <a:pt x="557" y="506"/>
                    <a:pt x="608" y="454"/>
                    <a:pt x="608" y="391"/>
                  </a:cubicBezTo>
                  <a:cubicBezTo>
                    <a:pt x="608" y="328"/>
                    <a:pt x="557" y="276"/>
                    <a:pt x="493" y="276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a-DK"/>
            </a:p>
          </p:txBody>
        </p:sp>
        <p:sp>
          <p:nvSpPr>
            <p:cNvPr id="83" name="Freeform 1214">
              <a:extLst>
                <a:ext uri="{FF2B5EF4-FFF2-40B4-BE49-F238E27FC236}">
                  <a16:creationId xmlns:a16="http://schemas.microsoft.com/office/drawing/2014/main" id="{6752678C-D9D2-024F-87FA-0EFF241229A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512175" y="3803650"/>
              <a:ext cx="80963" cy="26988"/>
            </a:xfrm>
            <a:custGeom>
              <a:avLst/>
              <a:gdLst>
                <a:gd name="T0" fmla="*/ 160 w 224"/>
                <a:gd name="T1" fmla="*/ 0 h 77"/>
                <a:gd name="T2" fmla="*/ 160 w 224"/>
                <a:gd name="T3" fmla="*/ 0 h 77"/>
                <a:gd name="T4" fmla="*/ 160 w 224"/>
                <a:gd name="T5" fmla="*/ 0 h 77"/>
                <a:gd name="T6" fmla="*/ 11 w 224"/>
                <a:gd name="T7" fmla="*/ 0 h 77"/>
                <a:gd name="T8" fmla="*/ 11 w 224"/>
                <a:gd name="T9" fmla="*/ 0 h 77"/>
                <a:gd name="T10" fmla="*/ 0 w 224"/>
                <a:gd name="T11" fmla="*/ 11 h 77"/>
                <a:gd name="T12" fmla="*/ 11 w 224"/>
                <a:gd name="T13" fmla="*/ 24 h 77"/>
                <a:gd name="T14" fmla="*/ 11 w 224"/>
                <a:gd name="T15" fmla="*/ 24 h 77"/>
                <a:gd name="T16" fmla="*/ 160 w 224"/>
                <a:gd name="T17" fmla="*/ 24 h 77"/>
                <a:gd name="T18" fmla="*/ 160 w 224"/>
                <a:gd name="T19" fmla="*/ 24 h 77"/>
                <a:gd name="T20" fmla="*/ 201 w 224"/>
                <a:gd name="T21" fmla="*/ 65 h 77"/>
                <a:gd name="T22" fmla="*/ 212 w 224"/>
                <a:gd name="T23" fmla="*/ 76 h 77"/>
                <a:gd name="T24" fmla="*/ 223 w 224"/>
                <a:gd name="T25" fmla="*/ 65 h 77"/>
                <a:gd name="T26" fmla="*/ 160 w 224"/>
                <a:gd name="T27" fmla="*/ 0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24" h="77">
                  <a:moveTo>
                    <a:pt x="160" y="0"/>
                  </a:moveTo>
                  <a:lnTo>
                    <a:pt x="160" y="0"/>
                  </a:lnTo>
                  <a:lnTo>
                    <a:pt x="160" y="0"/>
                  </a:lnTo>
                  <a:lnTo>
                    <a:pt x="11" y="0"/>
                  </a:lnTo>
                  <a:lnTo>
                    <a:pt x="11" y="0"/>
                  </a:lnTo>
                  <a:cubicBezTo>
                    <a:pt x="5" y="0"/>
                    <a:pt x="0" y="5"/>
                    <a:pt x="0" y="11"/>
                  </a:cubicBezTo>
                  <a:cubicBezTo>
                    <a:pt x="0" y="18"/>
                    <a:pt x="5" y="24"/>
                    <a:pt x="11" y="24"/>
                  </a:cubicBezTo>
                  <a:lnTo>
                    <a:pt x="11" y="24"/>
                  </a:lnTo>
                  <a:lnTo>
                    <a:pt x="160" y="24"/>
                  </a:lnTo>
                  <a:lnTo>
                    <a:pt x="160" y="24"/>
                  </a:lnTo>
                  <a:cubicBezTo>
                    <a:pt x="183" y="24"/>
                    <a:pt x="201" y="42"/>
                    <a:pt x="201" y="65"/>
                  </a:cubicBezTo>
                  <a:cubicBezTo>
                    <a:pt x="201" y="70"/>
                    <a:pt x="206" y="76"/>
                    <a:pt x="212" y="76"/>
                  </a:cubicBezTo>
                  <a:cubicBezTo>
                    <a:pt x="219" y="76"/>
                    <a:pt x="223" y="70"/>
                    <a:pt x="223" y="65"/>
                  </a:cubicBezTo>
                  <a:cubicBezTo>
                    <a:pt x="223" y="28"/>
                    <a:pt x="195" y="0"/>
                    <a:pt x="160" y="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a-DK"/>
            </a:p>
          </p:txBody>
        </p:sp>
        <p:sp>
          <p:nvSpPr>
            <p:cNvPr id="84" name="Freeform 1215">
              <a:extLst>
                <a:ext uri="{FF2B5EF4-FFF2-40B4-BE49-F238E27FC236}">
                  <a16:creationId xmlns:a16="http://schemas.microsoft.com/office/drawing/2014/main" id="{73D146C0-6953-0E41-9200-943E4A9A22A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472488" y="3705225"/>
              <a:ext cx="74612" cy="53975"/>
            </a:xfrm>
            <a:custGeom>
              <a:avLst/>
              <a:gdLst>
                <a:gd name="T0" fmla="*/ 5 w 207"/>
                <a:gd name="T1" fmla="*/ 148 h 151"/>
                <a:gd name="T2" fmla="*/ 5 w 207"/>
                <a:gd name="T3" fmla="*/ 148 h 151"/>
                <a:gd name="T4" fmla="*/ 5 w 207"/>
                <a:gd name="T5" fmla="*/ 148 h 151"/>
                <a:gd name="T6" fmla="*/ 5 w 207"/>
                <a:gd name="T7" fmla="*/ 148 h 151"/>
                <a:gd name="T8" fmla="*/ 13 w 207"/>
                <a:gd name="T9" fmla="*/ 150 h 151"/>
                <a:gd name="T10" fmla="*/ 20 w 207"/>
                <a:gd name="T11" fmla="*/ 148 h 151"/>
                <a:gd name="T12" fmla="*/ 20 w 207"/>
                <a:gd name="T13" fmla="*/ 148 h 151"/>
                <a:gd name="T14" fmla="*/ 126 w 207"/>
                <a:gd name="T15" fmla="*/ 42 h 151"/>
                <a:gd name="T16" fmla="*/ 126 w 207"/>
                <a:gd name="T17" fmla="*/ 42 h 151"/>
                <a:gd name="T18" fmla="*/ 183 w 207"/>
                <a:gd name="T19" fmla="*/ 42 h 151"/>
                <a:gd name="T20" fmla="*/ 200 w 207"/>
                <a:gd name="T21" fmla="*/ 42 h 151"/>
                <a:gd name="T22" fmla="*/ 200 w 207"/>
                <a:gd name="T23" fmla="*/ 26 h 151"/>
                <a:gd name="T24" fmla="*/ 109 w 207"/>
                <a:gd name="T25" fmla="*/ 26 h 151"/>
                <a:gd name="T26" fmla="*/ 109 w 207"/>
                <a:gd name="T27" fmla="*/ 26 h 151"/>
                <a:gd name="T28" fmla="*/ 5 w 207"/>
                <a:gd name="T29" fmla="*/ 131 h 151"/>
                <a:gd name="T30" fmla="*/ 5 w 207"/>
                <a:gd name="T31" fmla="*/ 131 h 151"/>
                <a:gd name="T32" fmla="*/ 5 w 207"/>
                <a:gd name="T33" fmla="*/ 148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07" h="151">
                  <a:moveTo>
                    <a:pt x="5" y="148"/>
                  </a:moveTo>
                  <a:lnTo>
                    <a:pt x="5" y="148"/>
                  </a:lnTo>
                  <a:lnTo>
                    <a:pt x="5" y="148"/>
                  </a:lnTo>
                  <a:lnTo>
                    <a:pt x="5" y="148"/>
                  </a:lnTo>
                  <a:cubicBezTo>
                    <a:pt x="6" y="149"/>
                    <a:pt x="9" y="150"/>
                    <a:pt x="13" y="150"/>
                  </a:cubicBezTo>
                  <a:cubicBezTo>
                    <a:pt x="16" y="150"/>
                    <a:pt x="19" y="149"/>
                    <a:pt x="20" y="148"/>
                  </a:cubicBezTo>
                  <a:lnTo>
                    <a:pt x="20" y="148"/>
                  </a:lnTo>
                  <a:lnTo>
                    <a:pt x="126" y="42"/>
                  </a:lnTo>
                  <a:lnTo>
                    <a:pt x="126" y="42"/>
                  </a:lnTo>
                  <a:cubicBezTo>
                    <a:pt x="142" y="27"/>
                    <a:pt x="168" y="27"/>
                    <a:pt x="183" y="42"/>
                  </a:cubicBezTo>
                  <a:cubicBezTo>
                    <a:pt x="189" y="46"/>
                    <a:pt x="196" y="46"/>
                    <a:pt x="200" y="42"/>
                  </a:cubicBezTo>
                  <a:cubicBezTo>
                    <a:pt x="206" y="38"/>
                    <a:pt x="206" y="31"/>
                    <a:pt x="200" y="26"/>
                  </a:cubicBezTo>
                  <a:cubicBezTo>
                    <a:pt x="174" y="0"/>
                    <a:pt x="134" y="0"/>
                    <a:pt x="109" y="26"/>
                  </a:cubicBezTo>
                  <a:lnTo>
                    <a:pt x="109" y="26"/>
                  </a:lnTo>
                  <a:lnTo>
                    <a:pt x="5" y="131"/>
                  </a:lnTo>
                  <a:lnTo>
                    <a:pt x="5" y="131"/>
                  </a:lnTo>
                  <a:cubicBezTo>
                    <a:pt x="0" y="135"/>
                    <a:pt x="0" y="142"/>
                    <a:pt x="5" y="148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a-DK"/>
            </a:p>
          </p:txBody>
        </p:sp>
      </p:grpSp>
      <p:grpSp>
        <p:nvGrpSpPr>
          <p:cNvPr id="85" name="Group 1391">
            <a:extLst>
              <a:ext uri="{FF2B5EF4-FFF2-40B4-BE49-F238E27FC236}">
                <a16:creationId xmlns:a16="http://schemas.microsoft.com/office/drawing/2014/main" id="{512DED03-06B1-5047-BDBD-712F60651499}"/>
              </a:ext>
            </a:extLst>
          </p:cNvPr>
          <p:cNvGrpSpPr/>
          <p:nvPr/>
        </p:nvGrpSpPr>
        <p:grpSpPr>
          <a:xfrm>
            <a:off x="2775518" y="5068229"/>
            <a:ext cx="292100" cy="290512"/>
            <a:chOff x="8391525" y="3579813"/>
            <a:chExt cx="292100" cy="290512"/>
          </a:xfrm>
          <a:solidFill>
            <a:schemeClr val="accent2"/>
          </a:solidFill>
        </p:grpSpPr>
        <p:sp>
          <p:nvSpPr>
            <p:cNvPr id="86" name="Freeform 1211">
              <a:extLst>
                <a:ext uri="{FF2B5EF4-FFF2-40B4-BE49-F238E27FC236}">
                  <a16:creationId xmlns:a16="http://schemas.microsoft.com/office/drawing/2014/main" id="{6435D141-8903-CD40-BF8D-DCF2603B750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516938" y="3579813"/>
              <a:ext cx="166687" cy="290512"/>
            </a:xfrm>
            <a:custGeom>
              <a:avLst/>
              <a:gdLst>
                <a:gd name="T0" fmla="*/ 321 w 461"/>
                <a:gd name="T1" fmla="*/ 22 h 807"/>
                <a:gd name="T2" fmla="*/ 350 w 461"/>
                <a:gd name="T3" fmla="*/ 22 h 807"/>
                <a:gd name="T4" fmla="*/ 321 w 461"/>
                <a:gd name="T5" fmla="*/ 196 h 807"/>
                <a:gd name="T6" fmla="*/ 109 w 461"/>
                <a:gd name="T7" fmla="*/ 22 h 807"/>
                <a:gd name="T8" fmla="*/ 109 w 461"/>
                <a:gd name="T9" fmla="*/ 22 h 807"/>
                <a:gd name="T10" fmla="*/ 140 w 461"/>
                <a:gd name="T11" fmla="*/ 196 h 807"/>
                <a:gd name="T12" fmla="*/ 109 w 461"/>
                <a:gd name="T13" fmla="*/ 22 h 807"/>
                <a:gd name="T14" fmla="*/ 268 w 461"/>
                <a:gd name="T15" fmla="*/ 22 h 807"/>
                <a:gd name="T16" fmla="*/ 297 w 461"/>
                <a:gd name="T17" fmla="*/ 22 h 807"/>
                <a:gd name="T18" fmla="*/ 268 w 461"/>
                <a:gd name="T19" fmla="*/ 196 h 807"/>
                <a:gd name="T20" fmla="*/ 192 w 461"/>
                <a:gd name="T21" fmla="*/ 196 h 807"/>
                <a:gd name="T22" fmla="*/ 192 w 461"/>
                <a:gd name="T23" fmla="*/ 196 h 807"/>
                <a:gd name="T24" fmla="*/ 162 w 461"/>
                <a:gd name="T25" fmla="*/ 22 h 807"/>
                <a:gd name="T26" fmla="*/ 192 w 461"/>
                <a:gd name="T27" fmla="*/ 196 h 807"/>
                <a:gd name="T28" fmla="*/ 216 w 461"/>
                <a:gd name="T29" fmla="*/ 22 h 807"/>
                <a:gd name="T30" fmla="*/ 245 w 461"/>
                <a:gd name="T31" fmla="*/ 22 h 807"/>
                <a:gd name="T32" fmla="*/ 216 w 461"/>
                <a:gd name="T33" fmla="*/ 196 h 807"/>
                <a:gd name="T34" fmla="*/ 377 w 461"/>
                <a:gd name="T35" fmla="*/ 196 h 807"/>
                <a:gd name="T36" fmla="*/ 377 w 461"/>
                <a:gd name="T37" fmla="*/ 196 h 807"/>
                <a:gd name="T38" fmla="*/ 374 w 461"/>
                <a:gd name="T39" fmla="*/ 11 h 807"/>
                <a:gd name="T40" fmla="*/ 363 w 461"/>
                <a:gd name="T41" fmla="*/ 0 h 807"/>
                <a:gd name="T42" fmla="*/ 98 w 461"/>
                <a:gd name="T43" fmla="*/ 0 h 807"/>
                <a:gd name="T44" fmla="*/ 85 w 461"/>
                <a:gd name="T45" fmla="*/ 11 h 807"/>
                <a:gd name="T46" fmla="*/ 85 w 461"/>
                <a:gd name="T47" fmla="*/ 196 h 807"/>
                <a:gd name="T48" fmla="*/ 83 w 461"/>
                <a:gd name="T49" fmla="*/ 196 h 807"/>
                <a:gd name="T50" fmla="*/ 0 w 461"/>
                <a:gd name="T51" fmla="*/ 280 h 807"/>
                <a:gd name="T52" fmla="*/ 0 w 461"/>
                <a:gd name="T53" fmla="*/ 322 h 807"/>
                <a:gd name="T54" fmla="*/ 23 w 461"/>
                <a:gd name="T55" fmla="*/ 322 h 807"/>
                <a:gd name="T56" fmla="*/ 23 w 461"/>
                <a:gd name="T57" fmla="*/ 280 h 807"/>
                <a:gd name="T58" fmla="*/ 83 w 461"/>
                <a:gd name="T59" fmla="*/ 220 h 807"/>
                <a:gd name="T60" fmla="*/ 98 w 461"/>
                <a:gd name="T61" fmla="*/ 220 h 807"/>
                <a:gd name="T62" fmla="*/ 377 w 461"/>
                <a:gd name="T63" fmla="*/ 220 h 807"/>
                <a:gd name="T64" fmla="*/ 437 w 461"/>
                <a:gd name="T65" fmla="*/ 280 h 807"/>
                <a:gd name="T66" fmla="*/ 437 w 461"/>
                <a:gd name="T67" fmla="*/ 722 h 807"/>
                <a:gd name="T68" fmla="*/ 377 w 461"/>
                <a:gd name="T69" fmla="*/ 782 h 807"/>
                <a:gd name="T70" fmla="*/ 83 w 461"/>
                <a:gd name="T71" fmla="*/ 782 h 807"/>
                <a:gd name="T72" fmla="*/ 71 w 461"/>
                <a:gd name="T73" fmla="*/ 793 h 807"/>
                <a:gd name="T74" fmla="*/ 83 w 461"/>
                <a:gd name="T75" fmla="*/ 806 h 807"/>
                <a:gd name="T76" fmla="*/ 377 w 461"/>
                <a:gd name="T77" fmla="*/ 806 h 807"/>
                <a:gd name="T78" fmla="*/ 460 w 461"/>
                <a:gd name="T79" fmla="*/ 722 h 807"/>
                <a:gd name="T80" fmla="*/ 460 w 461"/>
                <a:gd name="T81" fmla="*/ 280 h 8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61" h="807">
                  <a:moveTo>
                    <a:pt x="321" y="22"/>
                  </a:moveTo>
                  <a:lnTo>
                    <a:pt x="321" y="22"/>
                  </a:lnTo>
                  <a:lnTo>
                    <a:pt x="321" y="22"/>
                  </a:lnTo>
                  <a:lnTo>
                    <a:pt x="350" y="22"/>
                  </a:lnTo>
                  <a:lnTo>
                    <a:pt x="350" y="196"/>
                  </a:lnTo>
                  <a:lnTo>
                    <a:pt x="321" y="196"/>
                  </a:lnTo>
                  <a:lnTo>
                    <a:pt x="321" y="22"/>
                  </a:lnTo>
                  <a:close/>
                  <a:moveTo>
                    <a:pt x="109" y="22"/>
                  </a:moveTo>
                  <a:lnTo>
                    <a:pt x="109" y="22"/>
                  </a:lnTo>
                  <a:lnTo>
                    <a:pt x="109" y="22"/>
                  </a:lnTo>
                  <a:lnTo>
                    <a:pt x="140" y="22"/>
                  </a:lnTo>
                  <a:lnTo>
                    <a:pt x="140" y="196"/>
                  </a:lnTo>
                  <a:lnTo>
                    <a:pt x="109" y="196"/>
                  </a:lnTo>
                  <a:lnTo>
                    <a:pt x="109" y="22"/>
                  </a:lnTo>
                  <a:close/>
                  <a:moveTo>
                    <a:pt x="268" y="22"/>
                  </a:moveTo>
                  <a:lnTo>
                    <a:pt x="268" y="22"/>
                  </a:lnTo>
                  <a:lnTo>
                    <a:pt x="268" y="22"/>
                  </a:lnTo>
                  <a:lnTo>
                    <a:pt x="297" y="22"/>
                  </a:lnTo>
                  <a:lnTo>
                    <a:pt x="297" y="196"/>
                  </a:lnTo>
                  <a:lnTo>
                    <a:pt x="268" y="196"/>
                  </a:lnTo>
                  <a:lnTo>
                    <a:pt x="268" y="22"/>
                  </a:lnTo>
                  <a:close/>
                  <a:moveTo>
                    <a:pt x="192" y="196"/>
                  </a:moveTo>
                  <a:lnTo>
                    <a:pt x="192" y="196"/>
                  </a:lnTo>
                  <a:lnTo>
                    <a:pt x="192" y="196"/>
                  </a:lnTo>
                  <a:lnTo>
                    <a:pt x="162" y="196"/>
                  </a:lnTo>
                  <a:lnTo>
                    <a:pt x="162" y="22"/>
                  </a:lnTo>
                  <a:lnTo>
                    <a:pt x="192" y="22"/>
                  </a:lnTo>
                  <a:lnTo>
                    <a:pt x="192" y="196"/>
                  </a:lnTo>
                  <a:close/>
                  <a:moveTo>
                    <a:pt x="216" y="22"/>
                  </a:moveTo>
                  <a:lnTo>
                    <a:pt x="216" y="22"/>
                  </a:lnTo>
                  <a:lnTo>
                    <a:pt x="216" y="22"/>
                  </a:lnTo>
                  <a:lnTo>
                    <a:pt x="245" y="22"/>
                  </a:lnTo>
                  <a:lnTo>
                    <a:pt x="245" y="196"/>
                  </a:lnTo>
                  <a:lnTo>
                    <a:pt x="216" y="196"/>
                  </a:lnTo>
                  <a:lnTo>
                    <a:pt x="216" y="22"/>
                  </a:lnTo>
                  <a:close/>
                  <a:moveTo>
                    <a:pt x="377" y="196"/>
                  </a:moveTo>
                  <a:lnTo>
                    <a:pt x="377" y="196"/>
                  </a:lnTo>
                  <a:lnTo>
                    <a:pt x="377" y="196"/>
                  </a:lnTo>
                  <a:lnTo>
                    <a:pt x="374" y="196"/>
                  </a:lnTo>
                  <a:lnTo>
                    <a:pt x="374" y="11"/>
                  </a:lnTo>
                  <a:lnTo>
                    <a:pt x="374" y="11"/>
                  </a:lnTo>
                  <a:cubicBezTo>
                    <a:pt x="374" y="4"/>
                    <a:pt x="368" y="0"/>
                    <a:pt x="363" y="0"/>
                  </a:cubicBezTo>
                  <a:lnTo>
                    <a:pt x="363" y="0"/>
                  </a:lnTo>
                  <a:lnTo>
                    <a:pt x="98" y="0"/>
                  </a:lnTo>
                  <a:lnTo>
                    <a:pt x="98" y="0"/>
                  </a:lnTo>
                  <a:cubicBezTo>
                    <a:pt x="91" y="0"/>
                    <a:pt x="85" y="4"/>
                    <a:pt x="85" y="11"/>
                  </a:cubicBezTo>
                  <a:lnTo>
                    <a:pt x="85" y="11"/>
                  </a:lnTo>
                  <a:lnTo>
                    <a:pt x="85" y="196"/>
                  </a:lnTo>
                  <a:lnTo>
                    <a:pt x="83" y="196"/>
                  </a:lnTo>
                  <a:lnTo>
                    <a:pt x="83" y="196"/>
                  </a:lnTo>
                  <a:cubicBezTo>
                    <a:pt x="38" y="196"/>
                    <a:pt x="0" y="234"/>
                    <a:pt x="0" y="280"/>
                  </a:cubicBezTo>
                  <a:lnTo>
                    <a:pt x="0" y="280"/>
                  </a:lnTo>
                  <a:lnTo>
                    <a:pt x="0" y="322"/>
                  </a:lnTo>
                  <a:lnTo>
                    <a:pt x="0" y="322"/>
                  </a:lnTo>
                  <a:cubicBezTo>
                    <a:pt x="0" y="329"/>
                    <a:pt x="5" y="335"/>
                    <a:pt x="11" y="335"/>
                  </a:cubicBezTo>
                  <a:cubicBezTo>
                    <a:pt x="18" y="335"/>
                    <a:pt x="23" y="329"/>
                    <a:pt x="23" y="322"/>
                  </a:cubicBezTo>
                  <a:lnTo>
                    <a:pt x="23" y="322"/>
                  </a:lnTo>
                  <a:lnTo>
                    <a:pt x="23" y="280"/>
                  </a:lnTo>
                  <a:lnTo>
                    <a:pt x="23" y="280"/>
                  </a:lnTo>
                  <a:cubicBezTo>
                    <a:pt x="23" y="246"/>
                    <a:pt x="50" y="220"/>
                    <a:pt x="83" y="220"/>
                  </a:cubicBezTo>
                  <a:lnTo>
                    <a:pt x="83" y="220"/>
                  </a:lnTo>
                  <a:lnTo>
                    <a:pt x="98" y="220"/>
                  </a:lnTo>
                  <a:lnTo>
                    <a:pt x="363" y="220"/>
                  </a:lnTo>
                  <a:lnTo>
                    <a:pt x="377" y="220"/>
                  </a:lnTo>
                  <a:lnTo>
                    <a:pt x="377" y="220"/>
                  </a:lnTo>
                  <a:cubicBezTo>
                    <a:pt x="409" y="220"/>
                    <a:pt x="437" y="246"/>
                    <a:pt x="437" y="280"/>
                  </a:cubicBezTo>
                  <a:lnTo>
                    <a:pt x="437" y="280"/>
                  </a:lnTo>
                  <a:lnTo>
                    <a:pt x="437" y="722"/>
                  </a:lnTo>
                  <a:lnTo>
                    <a:pt x="437" y="722"/>
                  </a:lnTo>
                  <a:cubicBezTo>
                    <a:pt x="437" y="756"/>
                    <a:pt x="409" y="782"/>
                    <a:pt x="377" y="782"/>
                  </a:cubicBezTo>
                  <a:lnTo>
                    <a:pt x="377" y="782"/>
                  </a:lnTo>
                  <a:lnTo>
                    <a:pt x="83" y="782"/>
                  </a:lnTo>
                  <a:lnTo>
                    <a:pt x="83" y="782"/>
                  </a:lnTo>
                  <a:cubicBezTo>
                    <a:pt x="77" y="782"/>
                    <a:pt x="71" y="788"/>
                    <a:pt x="71" y="793"/>
                  </a:cubicBezTo>
                  <a:cubicBezTo>
                    <a:pt x="71" y="801"/>
                    <a:pt x="77" y="806"/>
                    <a:pt x="83" y="806"/>
                  </a:cubicBezTo>
                  <a:lnTo>
                    <a:pt x="83" y="806"/>
                  </a:lnTo>
                  <a:lnTo>
                    <a:pt x="377" y="806"/>
                  </a:lnTo>
                  <a:lnTo>
                    <a:pt x="377" y="806"/>
                  </a:lnTo>
                  <a:cubicBezTo>
                    <a:pt x="424" y="806"/>
                    <a:pt x="460" y="768"/>
                    <a:pt x="460" y="722"/>
                  </a:cubicBezTo>
                  <a:lnTo>
                    <a:pt x="460" y="722"/>
                  </a:lnTo>
                  <a:lnTo>
                    <a:pt x="460" y="280"/>
                  </a:lnTo>
                  <a:lnTo>
                    <a:pt x="460" y="280"/>
                  </a:lnTo>
                  <a:cubicBezTo>
                    <a:pt x="460" y="234"/>
                    <a:pt x="424" y="196"/>
                    <a:pt x="377" y="196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a-DK"/>
            </a:p>
          </p:txBody>
        </p:sp>
        <p:sp>
          <p:nvSpPr>
            <p:cNvPr id="87" name="Freeform 1212">
              <a:extLst>
                <a:ext uri="{FF2B5EF4-FFF2-40B4-BE49-F238E27FC236}">
                  <a16:creationId xmlns:a16="http://schemas.microsoft.com/office/drawing/2014/main" id="{07D3AFEE-FD0F-AC4E-8281-1CCC591B09C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559800" y="3716338"/>
              <a:ext cx="77788" cy="103187"/>
            </a:xfrm>
            <a:custGeom>
              <a:avLst/>
              <a:gdLst>
                <a:gd name="T0" fmla="*/ 125 w 216"/>
                <a:gd name="T1" fmla="*/ 264 h 287"/>
                <a:gd name="T2" fmla="*/ 125 w 216"/>
                <a:gd name="T3" fmla="*/ 264 h 287"/>
                <a:gd name="T4" fmla="*/ 125 w 216"/>
                <a:gd name="T5" fmla="*/ 264 h 287"/>
                <a:gd name="T6" fmla="*/ 125 w 216"/>
                <a:gd name="T7" fmla="*/ 264 h 287"/>
                <a:gd name="T8" fmla="*/ 114 w 216"/>
                <a:gd name="T9" fmla="*/ 275 h 287"/>
                <a:gd name="T10" fmla="*/ 125 w 216"/>
                <a:gd name="T11" fmla="*/ 286 h 287"/>
                <a:gd name="T12" fmla="*/ 125 w 216"/>
                <a:gd name="T13" fmla="*/ 286 h 287"/>
                <a:gd name="T14" fmla="*/ 202 w 216"/>
                <a:gd name="T15" fmla="*/ 286 h 287"/>
                <a:gd name="T16" fmla="*/ 202 w 216"/>
                <a:gd name="T17" fmla="*/ 286 h 287"/>
                <a:gd name="T18" fmla="*/ 215 w 216"/>
                <a:gd name="T19" fmla="*/ 275 h 287"/>
                <a:gd name="T20" fmla="*/ 215 w 216"/>
                <a:gd name="T21" fmla="*/ 275 h 287"/>
                <a:gd name="T22" fmla="*/ 215 w 216"/>
                <a:gd name="T23" fmla="*/ 15 h 287"/>
                <a:gd name="T24" fmla="*/ 215 w 216"/>
                <a:gd name="T25" fmla="*/ 15 h 287"/>
                <a:gd name="T26" fmla="*/ 202 w 216"/>
                <a:gd name="T27" fmla="*/ 3 h 287"/>
                <a:gd name="T28" fmla="*/ 202 w 216"/>
                <a:gd name="T29" fmla="*/ 3 h 287"/>
                <a:gd name="T30" fmla="*/ 13 w 216"/>
                <a:gd name="T31" fmla="*/ 0 h 287"/>
                <a:gd name="T32" fmla="*/ 13 w 216"/>
                <a:gd name="T33" fmla="*/ 0 h 287"/>
                <a:gd name="T34" fmla="*/ 0 w 216"/>
                <a:gd name="T35" fmla="*/ 11 h 287"/>
                <a:gd name="T36" fmla="*/ 13 w 216"/>
                <a:gd name="T37" fmla="*/ 24 h 287"/>
                <a:gd name="T38" fmla="*/ 13 w 216"/>
                <a:gd name="T39" fmla="*/ 24 h 287"/>
                <a:gd name="T40" fmla="*/ 191 w 216"/>
                <a:gd name="T41" fmla="*/ 27 h 287"/>
                <a:gd name="T42" fmla="*/ 191 w 216"/>
                <a:gd name="T43" fmla="*/ 264 h 287"/>
                <a:gd name="T44" fmla="*/ 125 w 216"/>
                <a:gd name="T45" fmla="*/ 264 h 2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16" h="287">
                  <a:moveTo>
                    <a:pt x="125" y="264"/>
                  </a:moveTo>
                  <a:lnTo>
                    <a:pt x="125" y="264"/>
                  </a:lnTo>
                  <a:lnTo>
                    <a:pt x="125" y="264"/>
                  </a:lnTo>
                  <a:lnTo>
                    <a:pt x="125" y="264"/>
                  </a:lnTo>
                  <a:cubicBezTo>
                    <a:pt x="120" y="264"/>
                    <a:pt x="114" y="268"/>
                    <a:pt x="114" y="275"/>
                  </a:cubicBezTo>
                  <a:cubicBezTo>
                    <a:pt x="114" y="282"/>
                    <a:pt x="120" y="286"/>
                    <a:pt x="125" y="286"/>
                  </a:cubicBezTo>
                  <a:lnTo>
                    <a:pt x="125" y="286"/>
                  </a:lnTo>
                  <a:lnTo>
                    <a:pt x="202" y="286"/>
                  </a:lnTo>
                  <a:lnTo>
                    <a:pt x="202" y="286"/>
                  </a:lnTo>
                  <a:cubicBezTo>
                    <a:pt x="209" y="286"/>
                    <a:pt x="215" y="282"/>
                    <a:pt x="215" y="275"/>
                  </a:cubicBezTo>
                  <a:lnTo>
                    <a:pt x="215" y="275"/>
                  </a:lnTo>
                  <a:lnTo>
                    <a:pt x="215" y="15"/>
                  </a:lnTo>
                  <a:lnTo>
                    <a:pt x="215" y="15"/>
                  </a:lnTo>
                  <a:cubicBezTo>
                    <a:pt x="215" y="9"/>
                    <a:pt x="209" y="3"/>
                    <a:pt x="202" y="3"/>
                  </a:cubicBezTo>
                  <a:lnTo>
                    <a:pt x="202" y="3"/>
                  </a:lnTo>
                  <a:lnTo>
                    <a:pt x="13" y="0"/>
                  </a:lnTo>
                  <a:lnTo>
                    <a:pt x="13" y="0"/>
                  </a:lnTo>
                  <a:cubicBezTo>
                    <a:pt x="6" y="0"/>
                    <a:pt x="2" y="6"/>
                    <a:pt x="0" y="11"/>
                  </a:cubicBezTo>
                  <a:cubicBezTo>
                    <a:pt x="0" y="19"/>
                    <a:pt x="6" y="24"/>
                    <a:pt x="13" y="24"/>
                  </a:cubicBezTo>
                  <a:lnTo>
                    <a:pt x="13" y="24"/>
                  </a:lnTo>
                  <a:lnTo>
                    <a:pt x="191" y="27"/>
                  </a:lnTo>
                  <a:lnTo>
                    <a:pt x="191" y="264"/>
                  </a:lnTo>
                  <a:lnTo>
                    <a:pt x="125" y="264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a-DK"/>
            </a:p>
          </p:txBody>
        </p:sp>
        <p:sp>
          <p:nvSpPr>
            <p:cNvPr id="88" name="Freeform 1213">
              <a:extLst>
                <a:ext uri="{FF2B5EF4-FFF2-40B4-BE49-F238E27FC236}">
                  <a16:creationId xmlns:a16="http://schemas.microsoft.com/office/drawing/2014/main" id="{9FAB9274-C645-754A-A133-4A3E7DC9D39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391525" y="3687763"/>
              <a:ext cx="219075" cy="182562"/>
            </a:xfrm>
            <a:custGeom>
              <a:avLst/>
              <a:gdLst>
                <a:gd name="T0" fmla="*/ 493 w 609"/>
                <a:gd name="T1" fmla="*/ 482 h 507"/>
                <a:gd name="T2" fmla="*/ 316 w 609"/>
                <a:gd name="T3" fmla="*/ 482 h 507"/>
                <a:gd name="T4" fmla="*/ 493 w 609"/>
                <a:gd name="T5" fmla="*/ 299 h 507"/>
                <a:gd name="T6" fmla="*/ 585 w 609"/>
                <a:gd name="T7" fmla="*/ 391 h 507"/>
                <a:gd name="T8" fmla="*/ 24 w 609"/>
                <a:gd name="T9" fmla="*/ 391 h 507"/>
                <a:gd name="T10" fmla="*/ 24 w 609"/>
                <a:gd name="T11" fmla="*/ 391 h 507"/>
                <a:gd name="T12" fmla="*/ 51 w 609"/>
                <a:gd name="T13" fmla="*/ 326 h 507"/>
                <a:gd name="T14" fmla="*/ 52 w 609"/>
                <a:gd name="T15" fmla="*/ 325 h 507"/>
                <a:gd name="T16" fmla="*/ 115 w 609"/>
                <a:gd name="T17" fmla="*/ 299 h 507"/>
                <a:gd name="T18" fmla="*/ 294 w 609"/>
                <a:gd name="T19" fmla="*/ 299 h 507"/>
                <a:gd name="T20" fmla="*/ 115 w 609"/>
                <a:gd name="T21" fmla="*/ 482 h 507"/>
                <a:gd name="T22" fmla="*/ 24 w 609"/>
                <a:gd name="T23" fmla="*/ 391 h 507"/>
                <a:gd name="T24" fmla="*/ 176 w 609"/>
                <a:gd name="T25" fmla="*/ 202 h 507"/>
                <a:gd name="T26" fmla="*/ 248 w 609"/>
                <a:gd name="T27" fmla="*/ 276 h 507"/>
                <a:gd name="T28" fmla="*/ 115 w 609"/>
                <a:gd name="T29" fmla="*/ 276 h 507"/>
                <a:gd name="T30" fmla="*/ 101 w 609"/>
                <a:gd name="T31" fmla="*/ 277 h 507"/>
                <a:gd name="T32" fmla="*/ 317 w 609"/>
                <a:gd name="T33" fmla="*/ 61 h 507"/>
                <a:gd name="T34" fmla="*/ 317 w 609"/>
                <a:gd name="T35" fmla="*/ 61 h 507"/>
                <a:gd name="T36" fmla="*/ 448 w 609"/>
                <a:gd name="T37" fmla="*/ 61 h 507"/>
                <a:gd name="T38" fmla="*/ 448 w 609"/>
                <a:gd name="T39" fmla="*/ 190 h 507"/>
                <a:gd name="T40" fmla="*/ 362 w 609"/>
                <a:gd name="T41" fmla="*/ 276 h 507"/>
                <a:gd name="T42" fmla="*/ 192 w 609"/>
                <a:gd name="T43" fmla="*/ 186 h 507"/>
                <a:gd name="T44" fmla="*/ 493 w 609"/>
                <a:gd name="T45" fmla="*/ 276 h 507"/>
                <a:gd name="T46" fmla="*/ 493 w 609"/>
                <a:gd name="T47" fmla="*/ 276 h 507"/>
                <a:gd name="T48" fmla="*/ 463 w 609"/>
                <a:gd name="T49" fmla="*/ 207 h 507"/>
                <a:gd name="T50" fmla="*/ 497 w 609"/>
                <a:gd name="T51" fmla="*/ 126 h 507"/>
                <a:gd name="T52" fmla="*/ 302 w 609"/>
                <a:gd name="T53" fmla="*/ 45 h 507"/>
                <a:gd name="T54" fmla="*/ 35 w 609"/>
                <a:gd name="T55" fmla="*/ 308 h 507"/>
                <a:gd name="T56" fmla="*/ 34 w 609"/>
                <a:gd name="T57" fmla="*/ 311 h 507"/>
                <a:gd name="T58" fmla="*/ 34 w 609"/>
                <a:gd name="T59" fmla="*/ 311 h 507"/>
                <a:gd name="T60" fmla="*/ 34 w 609"/>
                <a:gd name="T61" fmla="*/ 311 h 507"/>
                <a:gd name="T62" fmla="*/ 115 w 609"/>
                <a:gd name="T63" fmla="*/ 506 h 507"/>
                <a:gd name="T64" fmla="*/ 493 w 609"/>
                <a:gd name="T65" fmla="*/ 506 h 507"/>
                <a:gd name="T66" fmla="*/ 608 w 609"/>
                <a:gd name="T67" fmla="*/ 391 h 5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609" h="507">
                  <a:moveTo>
                    <a:pt x="493" y="482"/>
                  </a:moveTo>
                  <a:lnTo>
                    <a:pt x="493" y="482"/>
                  </a:lnTo>
                  <a:lnTo>
                    <a:pt x="493" y="482"/>
                  </a:lnTo>
                  <a:lnTo>
                    <a:pt x="316" y="482"/>
                  </a:lnTo>
                  <a:lnTo>
                    <a:pt x="316" y="299"/>
                  </a:lnTo>
                  <a:lnTo>
                    <a:pt x="493" y="299"/>
                  </a:lnTo>
                  <a:lnTo>
                    <a:pt x="493" y="299"/>
                  </a:lnTo>
                  <a:cubicBezTo>
                    <a:pt x="543" y="299"/>
                    <a:pt x="585" y="341"/>
                    <a:pt x="585" y="391"/>
                  </a:cubicBezTo>
                  <a:cubicBezTo>
                    <a:pt x="585" y="441"/>
                    <a:pt x="543" y="482"/>
                    <a:pt x="493" y="482"/>
                  </a:cubicBezTo>
                  <a:close/>
                  <a:moveTo>
                    <a:pt x="24" y="391"/>
                  </a:moveTo>
                  <a:lnTo>
                    <a:pt x="24" y="391"/>
                  </a:lnTo>
                  <a:lnTo>
                    <a:pt x="24" y="391"/>
                  </a:lnTo>
                  <a:lnTo>
                    <a:pt x="24" y="391"/>
                  </a:lnTo>
                  <a:cubicBezTo>
                    <a:pt x="24" y="366"/>
                    <a:pt x="34" y="343"/>
                    <a:pt x="51" y="326"/>
                  </a:cubicBezTo>
                  <a:lnTo>
                    <a:pt x="51" y="326"/>
                  </a:lnTo>
                  <a:lnTo>
                    <a:pt x="52" y="325"/>
                  </a:lnTo>
                  <a:lnTo>
                    <a:pt x="52" y="325"/>
                  </a:lnTo>
                  <a:cubicBezTo>
                    <a:pt x="69" y="310"/>
                    <a:pt x="92" y="299"/>
                    <a:pt x="115" y="299"/>
                  </a:cubicBezTo>
                  <a:lnTo>
                    <a:pt x="115" y="299"/>
                  </a:lnTo>
                  <a:lnTo>
                    <a:pt x="294" y="299"/>
                  </a:lnTo>
                  <a:lnTo>
                    <a:pt x="294" y="482"/>
                  </a:lnTo>
                  <a:lnTo>
                    <a:pt x="115" y="482"/>
                  </a:lnTo>
                  <a:lnTo>
                    <a:pt x="115" y="482"/>
                  </a:lnTo>
                  <a:cubicBezTo>
                    <a:pt x="65" y="482"/>
                    <a:pt x="24" y="441"/>
                    <a:pt x="24" y="391"/>
                  </a:cubicBezTo>
                  <a:close/>
                  <a:moveTo>
                    <a:pt x="176" y="202"/>
                  </a:moveTo>
                  <a:lnTo>
                    <a:pt x="176" y="202"/>
                  </a:lnTo>
                  <a:lnTo>
                    <a:pt x="176" y="202"/>
                  </a:lnTo>
                  <a:lnTo>
                    <a:pt x="248" y="276"/>
                  </a:lnTo>
                  <a:lnTo>
                    <a:pt x="115" y="276"/>
                  </a:lnTo>
                  <a:lnTo>
                    <a:pt x="115" y="276"/>
                  </a:lnTo>
                  <a:cubicBezTo>
                    <a:pt x="111" y="276"/>
                    <a:pt x="105" y="276"/>
                    <a:pt x="101" y="277"/>
                  </a:cubicBezTo>
                  <a:lnTo>
                    <a:pt x="101" y="277"/>
                  </a:lnTo>
                  <a:lnTo>
                    <a:pt x="176" y="202"/>
                  </a:lnTo>
                  <a:close/>
                  <a:moveTo>
                    <a:pt x="317" y="61"/>
                  </a:moveTo>
                  <a:lnTo>
                    <a:pt x="317" y="61"/>
                  </a:lnTo>
                  <a:lnTo>
                    <a:pt x="317" y="61"/>
                  </a:lnTo>
                  <a:lnTo>
                    <a:pt x="317" y="61"/>
                  </a:lnTo>
                  <a:cubicBezTo>
                    <a:pt x="354" y="25"/>
                    <a:pt x="411" y="25"/>
                    <a:pt x="448" y="61"/>
                  </a:cubicBezTo>
                  <a:cubicBezTo>
                    <a:pt x="465" y="78"/>
                    <a:pt x="474" y="100"/>
                    <a:pt x="474" y="126"/>
                  </a:cubicBezTo>
                  <a:cubicBezTo>
                    <a:pt x="474" y="150"/>
                    <a:pt x="465" y="174"/>
                    <a:pt x="448" y="190"/>
                  </a:cubicBezTo>
                  <a:lnTo>
                    <a:pt x="448" y="190"/>
                  </a:lnTo>
                  <a:lnTo>
                    <a:pt x="362" y="276"/>
                  </a:lnTo>
                  <a:lnTo>
                    <a:pt x="282" y="276"/>
                  </a:lnTo>
                  <a:lnTo>
                    <a:pt x="192" y="186"/>
                  </a:lnTo>
                  <a:lnTo>
                    <a:pt x="317" y="61"/>
                  </a:lnTo>
                  <a:close/>
                  <a:moveTo>
                    <a:pt x="493" y="276"/>
                  </a:moveTo>
                  <a:lnTo>
                    <a:pt x="493" y="276"/>
                  </a:lnTo>
                  <a:lnTo>
                    <a:pt x="493" y="276"/>
                  </a:lnTo>
                  <a:lnTo>
                    <a:pt x="394" y="276"/>
                  </a:lnTo>
                  <a:lnTo>
                    <a:pt x="463" y="207"/>
                  </a:lnTo>
                  <a:lnTo>
                    <a:pt x="463" y="207"/>
                  </a:lnTo>
                  <a:cubicBezTo>
                    <a:pt x="485" y="185"/>
                    <a:pt x="497" y="157"/>
                    <a:pt x="497" y="126"/>
                  </a:cubicBezTo>
                  <a:cubicBezTo>
                    <a:pt x="497" y="95"/>
                    <a:pt x="485" y="65"/>
                    <a:pt x="463" y="45"/>
                  </a:cubicBezTo>
                  <a:cubicBezTo>
                    <a:pt x="420" y="0"/>
                    <a:pt x="347" y="0"/>
                    <a:pt x="302" y="45"/>
                  </a:cubicBezTo>
                  <a:lnTo>
                    <a:pt x="302" y="45"/>
                  </a:lnTo>
                  <a:lnTo>
                    <a:pt x="35" y="308"/>
                  </a:lnTo>
                  <a:lnTo>
                    <a:pt x="35" y="308"/>
                  </a:lnTo>
                  <a:cubicBezTo>
                    <a:pt x="35" y="308"/>
                    <a:pt x="34" y="310"/>
                    <a:pt x="34" y="311"/>
                  </a:cubicBezTo>
                  <a:lnTo>
                    <a:pt x="34" y="311"/>
                  </a:lnTo>
                  <a:lnTo>
                    <a:pt x="34" y="311"/>
                  </a:lnTo>
                  <a:lnTo>
                    <a:pt x="34" y="311"/>
                  </a:lnTo>
                  <a:lnTo>
                    <a:pt x="34" y="311"/>
                  </a:lnTo>
                  <a:cubicBezTo>
                    <a:pt x="13" y="332"/>
                    <a:pt x="0" y="360"/>
                    <a:pt x="0" y="391"/>
                  </a:cubicBezTo>
                  <a:cubicBezTo>
                    <a:pt x="0" y="454"/>
                    <a:pt x="52" y="506"/>
                    <a:pt x="115" y="506"/>
                  </a:cubicBezTo>
                  <a:lnTo>
                    <a:pt x="115" y="506"/>
                  </a:lnTo>
                  <a:lnTo>
                    <a:pt x="493" y="506"/>
                  </a:lnTo>
                  <a:lnTo>
                    <a:pt x="493" y="506"/>
                  </a:lnTo>
                  <a:cubicBezTo>
                    <a:pt x="557" y="506"/>
                    <a:pt x="608" y="454"/>
                    <a:pt x="608" y="391"/>
                  </a:cubicBezTo>
                  <a:cubicBezTo>
                    <a:pt x="608" y="328"/>
                    <a:pt x="557" y="276"/>
                    <a:pt x="493" y="276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a-DK"/>
            </a:p>
          </p:txBody>
        </p:sp>
        <p:sp>
          <p:nvSpPr>
            <p:cNvPr id="89" name="Freeform 1214">
              <a:extLst>
                <a:ext uri="{FF2B5EF4-FFF2-40B4-BE49-F238E27FC236}">
                  <a16:creationId xmlns:a16="http://schemas.microsoft.com/office/drawing/2014/main" id="{6752678C-D9D2-024F-87FA-0EFF241229A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512175" y="3803650"/>
              <a:ext cx="80963" cy="26988"/>
            </a:xfrm>
            <a:custGeom>
              <a:avLst/>
              <a:gdLst>
                <a:gd name="T0" fmla="*/ 160 w 224"/>
                <a:gd name="T1" fmla="*/ 0 h 77"/>
                <a:gd name="T2" fmla="*/ 160 w 224"/>
                <a:gd name="T3" fmla="*/ 0 h 77"/>
                <a:gd name="T4" fmla="*/ 160 w 224"/>
                <a:gd name="T5" fmla="*/ 0 h 77"/>
                <a:gd name="T6" fmla="*/ 11 w 224"/>
                <a:gd name="T7" fmla="*/ 0 h 77"/>
                <a:gd name="T8" fmla="*/ 11 w 224"/>
                <a:gd name="T9" fmla="*/ 0 h 77"/>
                <a:gd name="T10" fmla="*/ 0 w 224"/>
                <a:gd name="T11" fmla="*/ 11 h 77"/>
                <a:gd name="T12" fmla="*/ 11 w 224"/>
                <a:gd name="T13" fmla="*/ 24 h 77"/>
                <a:gd name="T14" fmla="*/ 11 w 224"/>
                <a:gd name="T15" fmla="*/ 24 h 77"/>
                <a:gd name="T16" fmla="*/ 160 w 224"/>
                <a:gd name="T17" fmla="*/ 24 h 77"/>
                <a:gd name="T18" fmla="*/ 160 w 224"/>
                <a:gd name="T19" fmla="*/ 24 h 77"/>
                <a:gd name="T20" fmla="*/ 201 w 224"/>
                <a:gd name="T21" fmla="*/ 65 h 77"/>
                <a:gd name="T22" fmla="*/ 212 w 224"/>
                <a:gd name="T23" fmla="*/ 76 h 77"/>
                <a:gd name="T24" fmla="*/ 223 w 224"/>
                <a:gd name="T25" fmla="*/ 65 h 77"/>
                <a:gd name="T26" fmla="*/ 160 w 224"/>
                <a:gd name="T27" fmla="*/ 0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24" h="77">
                  <a:moveTo>
                    <a:pt x="160" y="0"/>
                  </a:moveTo>
                  <a:lnTo>
                    <a:pt x="160" y="0"/>
                  </a:lnTo>
                  <a:lnTo>
                    <a:pt x="160" y="0"/>
                  </a:lnTo>
                  <a:lnTo>
                    <a:pt x="11" y="0"/>
                  </a:lnTo>
                  <a:lnTo>
                    <a:pt x="11" y="0"/>
                  </a:lnTo>
                  <a:cubicBezTo>
                    <a:pt x="5" y="0"/>
                    <a:pt x="0" y="5"/>
                    <a:pt x="0" y="11"/>
                  </a:cubicBezTo>
                  <a:cubicBezTo>
                    <a:pt x="0" y="18"/>
                    <a:pt x="5" y="24"/>
                    <a:pt x="11" y="24"/>
                  </a:cubicBezTo>
                  <a:lnTo>
                    <a:pt x="11" y="24"/>
                  </a:lnTo>
                  <a:lnTo>
                    <a:pt x="160" y="24"/>
                  </a:lnTo>
                  <a:lnTo>
                    <a:pt x="160" y="24"/>
                  </a:lnTo>
                  <a:cubicBezTo>
                    <a:pt x="183" y="24"/>
                    <a:pt x="201" y="42"/>
                    <a:pt x="201" y="65"/>
                  </a:cubicBezTo>
                  <a:cubicBezTo>
                    <a:pt x="201" y="70"/>
                    <a:pt x="206" y="76"/>
                    <a:pt x="212" y="76"/>
                  </a:cubicBezTo>
                  <a:cubicBezTo>
                    <a:pt x="219" y="76"/>
                    <a:pt x="223" y="70"/>
                    <a:pt x="223" y="65"/>
                  </a:cubicBezTo>
                  <a:cubicBezTo>
                    <a:pt x="223" y="28"/>
                    <a:pt x="195" y="0"/>
                    <a:pt x="160" y="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a-DK"/>
            </a:p>
          </p:txBody>
        </p:sp>
        <p:sp>
          <p:nvSpPr>
            <p:cNvPr id="90" name="Freeform 1215">
              <a:extLst>
                <a:ext uri="{FF2B5EF4-FFF2-40B4-BE49-F238E27FC236}">
                  <a16:creationId xmlns:a16="http://schemas.microsoft.com/office/drawing/2014/main" id="{73D146C0-6953-0E41-9200-943E4A9A22A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472488" y="3705225"/>
              <a:ext cx="74612" cy="53975"/>
            </a:xfrm>
            <a:custGeom>
              <a:avLst/>
              <a:gdLst>
                <a:gd name="T0" fmla="*/ 5 w 207"/>
                <a:gd name="T1" fmla="*/ 148 h 151"/>
                <a:gd name="T2" fmla="*/ 5 w 207"/>
                <a:gd name="T3" fmla="*/ 148 h 151"/>
                <a:gd name="T4" fmla="*/ 5 w 207"/>
                <a:gd name="T5" fmla="*/ 148 h 151"/>
                <a:gd name="T6" fmla="*/ 5 w 207"/>
                <a:gd name="T7" fmla="*/ 148 h 151"/>
                <a:gd name="T8" fmla="*/ 13 w 207"/>
                <a:gd name="T9" fmla="*/ 150 h 151"/>
                <a:gd name="T10" fmla="*/ 20 w 207"/>
                <a:gd name="T11" fmla="*/ 148 h 151"/>
                <a:gd name="T12" fmla="*/ 20 w 207"/>
                <a:gd name="T13" fmla="*/ 148 h 151"/>
                <a:gd name="T14" fmla="*/ 126 w 207"/>
                <a:gd name="T15" fmla="*/ 42 h 151"/>
                <a:gd name="T16" fmla="*/ 126 w 207"/>
                <a:gd name="T17" fmla="*/ 42 h 151"/>
                <a:gd name="T18" fmla="*/ 183 w 207"/>
                <a:gd name="T19" fmla="*/ 42 h 151"/>
                <a:gd name="T20" fmla="*/ 200 w 207"/>
                <a:gd name="T21" fmla="*/ 42 h 151"/>
                <a:gd name="T22" fmla="*/ 200 w 207"/>
                <a:gd name="T23" fmla="*/ 26 h 151"/>
                <a:gd name="T24" fmla="*/ 109 w 207"/>
                <a:gd name="T25" fmla="*/ 26 h 151"/>
                <a:gd name="T26" fmla="*/ 109 w 207"/>
                <a:gd name="T27" fmla="*/ 26 h 151"/>
                <a:gd name="T28" fmla="*/ 5 w 207"/>
                <a:gd name="T29" fmla="*/ 131 h 151"/>
                <a:gd name="T30" fmla="*/ 5 w 207"/>
                <a:gd name="T31" fmla="*/ 131 h 151"/>
                <a:gd name="T32" fmla="*/ 5 w 207"/>
                <a:gd name="T33" fmla="*/ 148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07" h="151">
                  <a:moveTo>
                    <a:pt x="5" y="148"/>
                  </a:moveTo>
                  <a:lnTo>
                    <a:pt x="5" y="148"/>
                  </a:lnTo>
                  <a:lnTo>
                    <a:pt x="5" y="148"/>
                  </a:lnTo>
                  <a:lnTo>
                    <a:pt x="5" y="148"/>
                  </a:lnTo>
                  <a:cubicBezTo>
                    <a:pt x="6" y="149"/>
                    <a:pt x="9" y="150"/>
                    <a:pt x="13" y="150"/>
                  </a:cubicBezTo>
                  <a:cubicBezTo>
                    <a:pt x="16" y="150"/>
                    <a:pt x="19" y="149"/>
                    <a:pt x="20" y="148"/>
                  </a:cubicBezTo>
                  <a:lnTo>
                    <a:pt x="20" y="148"/>
                  </a:lnTo>
                  <a:lnTo>
                    <a:pt x="126" y="42"/>
                  </a:lnTo>
                  <a:lnTo>
                    <a:pt x="126" y="42"/>
                  </a:lnTo>
                  <a:cubicBezTo>
                    <a:pt x="142" y="27"/>
                    <a:pt x="168" y="27"/>
                    <a:pt x="183" y="42"/>
                  </a:cubicBezTo>
                  <a:cubicBezTo>
                    <a:pt x="189" y="46"/>
                    <a:pt x="196" y="46"/>
                    <a:pt x="200" y="42"/>
                  </a:cubicBezTo>
                  <a:cubicBezTo>
                    <a:pt x="206" y="38"/>
                    <a:pt x="206" y="31"/>
                    <a:pt x="200" y="26"/>
                  </a:cubicBezTo>
                  <a:cubicBezTo>
                    <a:pt x="174" y="0"/>
                    <a:pt x="134" y="0"/>
                    <a:pt x="109" y="26"/>
                  </a:cubicBezTo>
                  <a:lnTo>
                    <a:pt x="109" y="26"/>
                  </a:lnTo>
                  <a:lnTo>
                    <a:pt x="5" y="131"/>
                  </a:lnTo>
                  <a:lnTo>
                    <a:pt x="5" y="131"/>
                  </a:lnTo>
                  <a:cubicBezTo>
                    <a:pt x="0" y="135"/>
                    <a:pt x="0" y="142"/>
                    <a:pt x="5" y="148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a-DK"/>
            </a:p>
          </p:txBody>
        </p:sp>
      </p:grpSp>
      <p:grpSp>
        <p:nvGrpSpPr>
          <p:cNvPr id="91" name="Group 1391">
            <a:extLst>
              <a:ext uri="{FF2B5EF4-FFF2-40B4-BE49-F238E27FC236}">
                <a16:creationId xmlns:a16="http://schemas.microsoft.com/office/drawing/2014/main" id="{512DED03-06B1-5047-BDBD-712F60651499}"/>
              </a:ext>
            </a:extLst>
          </p:cNvPr>
          <p:cNvGrpSpPr/>
          <p:nvPr/>
        </p:nvGrpSpPr>
        <p:grpSpPr>
          <a:xfrm>
            <a:off x="1582830" y="5088073"/>
            <a:ext cx="292100" cy="290512"/>
            <a:chOff x="8391525" y="3579813"/>
            <a:chExt cx="292100" cy="290512"/>
          </a:xfrm>
          <a:solidFill>
            <a:schemeClr val="accent2"/>
          </a:solidFill>
        </p:grpSpPr>
        <p:sp>
          <p:nvSpPr>
            <p:cNvPr id="92" name="Freeform 1211">
              <a:extLst>
                <a:ext uri="{FF2B5EF4-FFF2-40B4-BE49-F238E27FC236}">
                  <a16:creationId xmlns:a16="http://schemas.microsoft.com/office/drawing/2014/main" id="{6435D141-8903-CD40-BF8D-DCF2603B750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516938" y="3579813"/>
              <a:ext cx="166687" cy="290512"/>
            </a:xfrm>
            <a:custGeom>
              <a:avLst/>
              <a:gdLst>
                <a:gd name="T0" fmla="*/ 321 w 461"/>
                <a:gd name="T1" fmla="*/ 22 h 807"/>
                <a:gd name="T2" fmla="*/ 350 w 461"/>
                <a:gd name="T3" fmla="*/ 22 h 807"/>
                <a:gd name="T4" fmla="*/ 321 w 461"/>
                <a:gd name="T5" fmla="*/ 196 h 807"/>
                <a:gd name="T6" fmla="*/ 109 w 461"/>
                <a:gd name="T7" fmla="*/ 22 h 807"/>
                <a:gd name="T8" fmla="*/ 109 w 461"/>
                <a:gd name="T9" fmla="*/ 22 h 807"/>
                <a:gd name="T10" fmla="*/ 140 w 461"/>
                <a:gd name="T11" fmla="*/ 196 h 807"/>
                <a:gd name="T12" fmla="*/ 109 w 461"/>
                <a:gd name="T13" fmla="*/ 22 h 807"/>
                <a:gd name="T14" fmla="*/ 268 w 461"/>
                <a:gd name="T15" fmla="*/ 22 h 807"/>
                <a:gd name="T16" fmla="*/ 297 w 461"/>
                <a:gd name="T17" fmla="*/ 22 h 807"/>
                <a:gd name="T18" fmla="*/ 268 w 461"/>
                <a:gd name="T19" fmla="*/ 196 h 807"/>
                <a:gd name="T20" fmla="*/ 192 w 461"/>
                <a:gd name="T21" fmla="*/ 196 h 807"/>
                <a:gd name="T22" fmla="*/ 192 w 461"/>
                <a:gd name="T23" fmla="*/ 196 h 807"/>
                <a:gd name="T24" fmla="*/ 162 w 461"/>
                <a:gd name="T25" fmla="*/ 22 h 807"/>
                <a:gd name="T26" fmla="*/ 192 w 461"/>
                <a:gd name="T27" fmla="*/ 196 h 807"/>
                <a:gd name="T28" fmla="*/ 216 w 461"/>
                <a:gd name="T29" fmla="*/ 22 h 807"/>
                <a:gd name="T30" fmla="*/ 245 w 461"/>
                <a:gd name="T31" fmla="*/ 22 h 807"/>
                <a:gd name="T32" fmla="*/ 216 w 461"/>
                <a:gd name="T33" fmla="*/ 196 h 807"/>
                <a:gd name="T34" fmla="*/ 377 w 461"/>
                <a:gd name="T35" fmla="*/ 196 h 807"/>
                <a:gd name="T36" fmla="*/ 377 w 461"/>
                <a:gd name="T37" fmla="*/ 196 h 807"/>
                <a:gd name="T38" fmla="*/ 374 w 461"/>
                <a:gd name="T39" fmla="*/ 11 h 807"/>
                <a:gd name="T40" fmla="*/ 363 w 461"/>
                <a:gd name="T41" fmla="*/ 0 h 807"/>
                <a:gd name="T42" fmla="*/ 98 w 461"/>
                <a:gd name="T43" fmla="*/ 0 h 807"/>
                <a:gd name="T44" fmla="*/ 85 w 461"/>
                <a:gd name="T45" fmla="*/ 11 h 807"/>
                <a:gd name="T46" fmla="*/ 85 w 461"/>
                <a:gd name="T47" fmla="*/ 196 h 807"/>
                <a:gd name="T48" fmla="*/ 83 w 461"/>
                <a:gd name="T49" fmla="*/ 196 h 807"/>
                <a:gd name="T50" fmla="*/ 0 w 461"/>
                <a:gd name="T51" fmla="*/ 280 h 807"/>
                <a:gd name="T52" fmla="*/ 0 w 461"/>
                <a:gd name="T53" fmla="*/ 322 h 807"/>
                <a:gd name="T54" fmla="*/ 23 w 461"/>
                <a:gd name="T55" fmla="*/ 322 h 807"/>
                <a:gd name="T56" fmla="*/ 23 w 461"/>
                <a:gd name="T57" fmla="*/ 280 h 807"/>
                <a:gd name="T58" fmla="*/ 83 w 461"/>
                <a:gd name="T59" fmla="*/ 220 h 807"/>
                <a:gd name="T60" fmla="*/ 98 w 461"/>
                <a:gd name="T61" fmla="*/ 220 h 807"/>
                <a:gd name="T62" fmla="*/ 377 w 461"/>
                <a:gd name="T63" fmla="*/ 220 h 807"/>
                <a:gd name="T64" fmla="*/ 437 w 461"/>
                <a:gd name="T65" fmla="*/ 280 h 807"/>
                <a:gd name="T66" fmla="*/ 437 w 461"/>
                <a:gd name="T67" fmla="*/ 722 h 807"/>
                <a:gd name="T68" fmla="*/ 377 w 461"/>
                <a:gd name="T69" fmla="*/ 782 h 807"/>
                <a:gd name="T70" fmla="*/ 83 w 461"/>
                <a:gd name="T71" fmla="*/ 782 h 807"/>
                <a:gd name="T72" fmla="*/ 71 w 461"/>
                <a:gd name="T73" fmla="*/ 793 h 807"/>
                <a:gd name="T74" fmla="*/ 83 w 461"/>
                <a:gd name="T75" fmla="*/ 806 h 807"/>
                <a:gd name="T76" fmla="*/ 377 w 461"/>
                <a:gd name="T77" fmla="*/ 806 h 807"/>
                <a:gd name="T78" fmla="*/ 460 w 461"/>
                <a:gd name="T79" fmla="*/ 722 h 807"/>
                <a:gd name="T80" fmla="*/ 460 w 461"/>
                <a:gd name="T81" fmla="*/ 280 h 8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61" h="807">
                  <a:moveTo>
                    <a:pt x="321" y="22"/>
                  </a:moveTo>
                  <a:lnTo>
                    <a:pt x="321" y="22"/>
                  </a:lnTo>
                  <a:lnTo>
                    <a:pt x="321" y="22"/>
                  </a:lnTo>
                  <a:lnTo>
                    <a:pt x="350" y="22"/>
                  </a:lnTo>
                  <a:lnTo>
                    <a:pt x="350" y="196"/>
                  </a:lnTo>
                  <a:lnTo>
                    <a:pt x="321" y="196"/>
                  </a:lnTo>
                  <a:lnTo>
                    <a:pt x="321" y="22"/>
                  </a:lnTo>
                  <a:close/>
                  <a:moveTo>
                    <a:pt x="109" y="22"/>
                  </a:moveTo>
                  <a:lnTo>
                    <a:pt x="109" y="22"/>
                  </a:lnTo>
                  <a:lnTo>
                    <a:pt x="109" y="22"/>
                  </a:lnTo>
                  <a:lnTo>
                    <a:pt x="140" y="22"/>
                  </a:lnTo>
                  <a:lnTo>
                    <a:pt x="140" y="196"/>
                  </a:lnTo>
                  <a:lnTo>
                    <a:pt x="109" y="196"/>
                  </a:lnTo>
                  <a:lnTo>
                    <a:pt x="109" y="22"/>
                  </a:lnTo>
                  <a:close/>
                  <a:moveTo>
                    <a:pt x="268" y="22"/>
                  </a:moveTo>
                  <a:lnTo>
                    <a:pt x="268" y="22"/>
                  </a:lnTo>
                  <a:lnTo>
                    <a:pt x="268" y="22"/>
                  </a:lnTo>
                  <a:lnTo>
                    <a:pt x="297" y="22"/>
                  </a:lnTo>
                  <a:lnTo>
                    <a:pt x="297" y="196"/>
                  </a:lnTo>
                  <a:lnTo>
                    <a:pt x="268" y="196"/>
                  </a:lnTo>
                  <a:lnTo>
                    <a:pt x="268" y="22"/>
                  </a:lnTo>
                  <a:close/>
                  <a:moveTo>
                    <a:pt x="192" y="196"/>
                  </a:moveTo>
                  <a:lnTo>
                    <a:pt x="192" y="196"/>
                  </a:lnTo>
                  <a:lnTo>
                    <a:pt x="192" y="196"/>
                  </a:lnTo>
                  <a:lnTo>
                    <a:pt x="162" y="196"/>
                  </a:lnTo>
                  <a:lnTo>
                    <a:pt x="162" y="22"/>
                  </a:lnTo>
                  <a:lnTo>
                    <a:pt x="192" y="22"/>
                  </a:lnTo>
                  <a:lnTo>
                    <a:pt x="192" y="196"/>
                  </a:lnTo>
                  <a:close/>
                  <a:moveTo>
                    <a:pt x="216" y="22"/>
                  </a:moveTo>
                  <a:lnTo>
                    <a:pt x="216" y="22"/>
                  </a:lnTo>
                  <a:lnTo>
                    <a:pt x="216" y="22"/>
                  </a:lnTo>
                  <a:lnTo>
                    <a:pt x="245" y="22"/>
                  </a:lnTo>
                  <a:lnTo>
                    <a:pt x="245" y="196"/>
                  </a:lnTo>
                  <a:lnTo>
                    <a:pt x="216" y="196"/>
                  </a:lnTo>
                  <a:lnTo>
                    <a:pt x="216" y="22"/>
                  </a:lnTo>
                  <a:close/>
                  <a:moveTo>
                    <a:pt x="377" y="196"/>
                  </a:moveTo>
                  <a:lnTo>
                    <a:pt x="377" y="196"/>
                  </a:lnTo>
                  <a:lnTo>
                    <a:pt x="377" y="196"/>
                  </a:lnTo>
                  <a:lnTo>
                    <a:pt x="374" y="196"/>
                  </a:lnTo>
                  <a:lnTo>
                    <a:pt x="374" y="11"/>
                  </a:lnTo>
                  <a:lnTo>
                    <a:pt x="374" y="11"/>
                  </a:lnTo>
                  <a:cubicBezTo>
                    <a:pt x="374" y="4"/>
                    <a:pt x="368" y="0"/>
                    <a:pt x="363" y="0"/>
                  </a:cubicBezTo>
                  <a:lnTo>
                    <a:pt x="363" y="0"/>
                  </a:lnTo>
                  <a:lnTo>
                    <a:pt x="98" y="0"/>
                  </a:lnTo>
                  <a:lnTo>
                    <a:pt x="98" y="0"/>
                  </a:lnTo>
                  <a:cubicBezTo>
                    <a:pt x="91" y="0"/>
                    <a:pt x="85" y="4"/>
                    <a:pt x="85" y="11"/>
                  </a:cubicBezTo>
                  <a:lnTo>
                    <a:pt x="85" y="11"/>
                  </a:lnTo>
                  <a:lnTo>
                    <a:pt x="85" y="196"/>
                  </a:lnTo>
                  <a:lnTo>
                    <a:pt x="83" y="196"/>
                  </a:lnTo>
                  <a:lnTo>
                    <a:pt x="83" y="196"/>
                  </a:lnTo>
                  <a:cubicBezTo>
                    <a:pt x="38" y="196"/>
                    <a:pt x="0" y="234"/>
                    <a:pt x="0" y="280"/>
                  </a:cubicBezTo>
                  <a:lnTo>
                    <a:pt x="0" y="280"/>
                  </a:lnTo>
                  <a:lnTo>
                    <a:pt x="0" y="322"/>
                  </a:lnTo>
                  <a:lnTo>
                    <a:pt x="0" y="322"/>
                  </a:lnTo>
                  <a:cubicBezTo>
                    <a:pt x="0" y="329"/>
                    <a:pt x="5" y="335"/>
                    <a:pt x="11" y="335"/>
                  </a:cubicBezTo>
                  <a:cubicBezTo>
                    <a:pt x="18" y="335"/>
                    <a:pt x="23" y="329"/>
                    <a:pt x="23" y="322"/>
                  </a:cubicBezTo>
                  <a:lnTo>
                    <a:pt x="23" y="322"/>
                  </a:lnTo>
                  <a:lnTo>
                    <a:pt x="23" y="280"/>
                  </a:lnTo>
                  <a:lnTo>
                    <a:pt x="23" y="280"/>
                  </a:lnTo>
                  <a:cubicBezTo>
                    <a:pt x="23" y="246"/>
                    <a:pt x="50" y="220"/>
                    <a:pt x="83" y="220"/>
                  </a:cubicBezTo>
                  <a:lnTo>
                    <a:pt x="83" y="220"/>
                  </a:lnTo>
                  <a:lnTo>
                    <a:pt x="98" y="220"/>
                  </a:lnTo>
                  <a:lnTo>
                    <a:pt x="363" y="220"/>
                  </a:lnTo>
                  <a:lnTo>
                    <a:pt x="377" y="220"/>
                  </a:lnTo>
                  <a:lnTo>
                    <a:pt x="377" y="220"/>
                  </a:lnTo>
                  <a:cubicBezTo>
                    <a:pt x="409" y="220"/>
                    <a:pt x="437" y="246"/>
                    <a:pt x="437" y="280"/>
                  </a:cubicBezTo>
                  <a:lnTo>
                    <a:pt x="437" y="280"/>
                  </a:lnTo>
                  <a:lnTo>
                    <a:pt x="437" y="722"/>
                  </a:lnTo>
                  <a:lnTo>
                    <a:pt x="437" y="722"/>
                  </a:lnTo>
                  <a:cubicBezTo>
                    <a:pt x="437" y="756"/>
                    <a:pt x="409" y="782"/>
                    <a:pt x="377" y="782"/>
                  </a:cubicBezTo>
                  <a:lnTo>
                    <a:pt x="377" y="782"/>
                  </a:lnTo>
                  <a:lnTo>
                    <a:pt x="83" y="782"/>
                  </a:lnTo>
                  <a:lnTo>
                    <a:pt x="83" y="782"/>
                  </a:lnTo>
                  <a:cubicBezTo>
                    <a:pt x="77" y="782"/>
                    <a:pt x="71" y="788"/>
                    <a:pt x="71" y="793"/>
                  </a:cubicBezTo>
                  <a:cubicBezTo>
                    <a:pt x="71" y="801"/>
                    <a:pt x="77" y="806"/>
                    <a:pt x="83" y="806"/>
                  </a:cubicBezTo>
                  <a:lnTo>
                    <a:pt x="83" y="806"/>
                  </a:lnTo>
                  <a:lnTo>
                    <a:pt x="377" y="806"/>
                  </a:lnTo>
                  <a:lnTo>
                    <a:pt x="377" y="806"/>
                  </a:lnTo>
                  <a:cubicBezTo>
                    <a:pt x="424" y="806"/>
                    <a:pt x="460" y="768"/>
                    <a:pt x="460" y="722"/>
                  </a:cubicBezTo>
                  <a:lnTo>
                    <a:pt x="460" y="722"/>
                  </a:lnTo>
                  <a:lnTo>
                    <a:pt x="460" y="280"/>
                  </a:lnTo>
                  <a:lnTo>
                    <a:pt x="460" y="280"/>
                  </a:lnTo>
                  <a:cubicBezTo>
                    <a:pt x="460" y="234"/>
                    <a:pt x="424" y="196"/>
                    <a:pt x="377" y="196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a-DK"/>
            </a:p>
          </p:txBody>
        </p:sp>
        <p:sp>
          <p:nvSpPr>
            <p:cNvPr id="93" name="Freeform 1212">
              <a:extLst>
                <a:ext uri="{FF2B5EF4-FFF2-40B4-BE49-F238E27FC236}">
                  <a16:creationId xmlns:a16="http://schemas.microsoft.com/office/drawing/2014/main" id="{07D3AFEE-FD0F-AC4E-8281-1CCC591B09C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559800" y="3716338"/>
              <a:ext cx="77788" cy="103187"/>
            </a:xfrm>
            <a:custGeom>
              <a:avLst/>
              <a:gdLst>
                <a:gd name="T0" fmla="*/ 125 w 216"/>
                <a:gd name="T1" fmla="*/ 264 h 287"/>
                <a:gd name="T2" fmla="*/ 125 w 216"/>
                <a:gd name="T3" fmla="*/ 264 h 287"/>
                <a:gd name="T4" fmla="*/ 125 w 216"/>
                <a:gd name="T5" fmla="*/ 264 h 287"/>
                <a:gd name="T6" fmla="*/ 125 w 216"/>
                <a:gd name="T7" fmla="*/ 264 h 287"/>
                <a:gd name="T8" fmla="*/ 114 w 216"/>
                <a:gd name="T9" fmla="*/ 275 h 287"/>
                <a:gd name="T10" fmla="*/ 125 w 216"/>
                <a:gd name="T11" fmla="*/ 286 h 287"/>
                <a:gd name="T12" fmla="*/ 125 w 216"/>
                <a:gd name="T13" fmla="*/ 286 h 287"/>
                <a:gd name="T14" fmla="*/ 202 w 216"/>
                <a:gd name="T15" fmla="*/ 286 h 287"/>
                <a:gd name="T16" fmla="*/ 202 w 216"/>
                <a:gd name="T17" fmla="*/ 286 h 287"/>
                <a:gd name="T18" fmla="*/ 215 w 216"/>
                <a:gd name="T19" fmla="*/ 275 h 287"/>
                <a:gd name="T20" fmla="*/ 215 w 216"/>
                <a:gd name="T21" fmla="*/ 275 h 287"/>
                <a:gd name="T22" fmla="*/ 215 w 216"/>
                <a:gd name="T23" fmla="*/ 15 h 287"/>
                <a:gd name="T24" fmla="*/ 215 w 216"/>
                <a:gd name="T25" fmla="*/ 15 h 287"/>
                <a:gd name="T26" fmla="*/ 202 w 216"/>
                <a:gd name="T27" fmla="*/ 3 h 287"/>
                <a:gd name="T28" fmla="*/ 202 w 216"/>
                <a:gd name="T29" fmla="*/ 3 h 287"/>
                <a:gd name="T30" fmla="*/ 13 w 216"/>
                <a:gd name="T31" fmla="*/ 0 h 287"/>
                <a:gd name="T32" fmla="*/ 13 w 216"/>
                <a:gd name="T33" fmla="*/ 0 h 287"/>
                <a:gd name="T34" fmla="*/ 0 w 216"/>
                <a:gd name="T35" fmla="*/ 11 h 287"/>
                <a:gd name="T36" fmla="*/ 13 w 216"/>
                <a:gd name="T37" fmla="*/ 24 h 287"/>
                <a:gd name="T38" fmla="*/ 13 w 216"/>
                <a:gd name="T39" fmla="*/ 24 h 287"/>
                <a:gd name="T40" fmla="*/ 191 w 216"/>
                <a:gd name="T41" fmla="*/ 27 h 287"/>
                <a:gd name="T42" fmla="*/ 191 w 216"/>
                <a:gd name="T43" fmla="*/ 264 h 287"/>
                <a:gd name="T44" fmla="*/ 125 w 216"/>
                <a:gd name="T45" fmla="*/ 264 h 2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16" h="287">
                  <a:moveTo>
                    <a:pt x="125" y="264"/>
                  </a:moveTo>
                  <a:lnTo>
                    <a:pt x="125" y="264"/>
                  </a:lnTo>
                  <a:lnTo>
                    <a:pt x="125" y="264"/>
                  </a:lnTo>
                  <a:lnTo>
                    <a:pt x="125" y="264"/>
                  </a:lnTo>
                  <a:cubicBezTo>
                    <a:pt x="120" y="264"/>
                    <a:pt x="114" y="268"/>
                    <a:pt x="114" y="275"/>
                  </a:cubicBezTo>
                  <a:cubicBezTo>
                    <a:pt x="114" y="282"/>
                    <a:pt x="120" y="286"/>
                    <a:pt x="125" y="286"/>
                  </a:cubicBezTo>
                  <a:lnTo>
                    <a:pt x="125" y="286"/>
                  </a:lnTo>
                  <a:lnTo>
                    <a:pt x="202" y="286"/>
                  </a:lnTo>
                  <a:lnTo>
                    <a:pt x="202" y="286"/>
                  </a:lnTo>
                  <a:cubicBezTo>
                    <a:pt x="209" y="286"/>
                    <a:pt x="215" y="282"/>
                    <a:pt x="215" y="275"/>
                  </a:cubicBezTo>
                  <a:lnTo>
                    <a:pt x="215" y="275"/>
                  </a:lnTo>
                  <a:lnTo>
                    <a:pt x="215" y="15"/>
                  </a:lnTo>
                  <a:lnTo>
                    <a:pt x="215" y="15"/>
                  </a:lnTo>
                  <a:cubicBezTo>
                    <a:pt x="215" y="9"/>
                    <a:pt x="209" y="3"/>
                    <a:pt x="202" y="3"/>
                  </a:cubicBezTo>
                  <a:lnTo>
                    <a:pt x="202" y="3"/>
                  </a:lnTo>
                  <a:lnTo>
                    <a:pt x="13" y="0"/>
                  </a:lnTo>
                  <a:lnTo>
                    <a:pt x="13" y="0"/>
                  </a:lnTo>
                  <a:cubicBezTo>
                    <a:pt x="6" y="0"/>
                    <a:pt x="2" y="6"/>
                    <a:pt x="0" y="11"/>
                  </a:cubicBezTo>
                  <a:cubicBezTo>
                    <a:pt x="0" y="19"/>
                    <a:pt x="6" y="24"/>
                    <a:pt x="13" y="24"/>
                  </a:cubicBezTo>
                  <a:lnTo>
                    <a:pt x="13" y="24"/>
                  </a:lnTo>
                  <a:lnTo>
                    <a:pt x="191" y="27"/>
                  </a:lnTo>
                  <a:lnTo>
                    <a:pt x="191" y="264"/>
                  </a:lnTo>
                  <a:lnTo>
                    <a:pt x="125" y="264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a-DK"/>
            </a:p>
          </p:txBody>
        </p:sp>
        <p:sp>
          <p:nvSpPr>
            <p:cNvPr id="94" name="Freeform 1213">
              <a:extLst>
                <a:ext uri="{FF2B5EF4-FFF2-40B4-BE49-F238E27FC236}">
                  <a16:creationId xmlns:a16="http://schemas.microsoft.com/office/drawing/2014/main" id="{9FAB9274-C645-754A-A133-4A3E7DC9D39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391525" y="3687763"/>
              <a:ext cx="219075" cy="182562"/>
            </a:xfrm>
            <a:custGeom>
              <a:avLst/>
              <a:gdLst>
                <a:gd name="T0" fmla="*/ 493 w 609"/>
                <a:gd name="T1" fmla="*/ 482 h 507"/>
                <a:gd name="T2" fmla="*/ 316 w 609"/>
                <a:gd name="T3" fmla="*/ 482 h 507"/>
                <a:gd name="T4" fmla="*/ 493 w 609"/>
                <a:gd name="T5" fmla="*/ 299 h 507"/>
                <a:gd name="T6" fmla="*/ 585 w 609"/>
                <a:gd name="T7" fmla="*/ 391 h 507"/>
                <a:gd name="T8" fmla="*/ 24 w 609"/>
                <a:gd name="T9" fmla="*/ 391 h 507"/>
                <a:gd name="T10" fmla="*/ 24 w 609"/>
                <a:gd name="T11" fmla="*/ 391 h 507"/>
                <a:gd name="T12" fmla="*/ 51 w 609"/>
                <a:gd name="T13" fmla="*/ 326 h 507"/>
                <a:gd name="T14" fmla="*/ 52 w 609"/>
                <a:gd name="T15" fmla="*/ 325 h 507"/>
                <a:gd name="T16" fmla="*/ 115 w 609"/>
                <a:gd name="T17" fmla="*/ 299 h 507"/>
                <a:gd name="T18" fmla="*/ 294 w 609"/>
                <a:gd name="T19" fmla="*/ 299 h 507"/>
                <a:gd name="T20" fmla="*/ 115 w 609"/>
                <a:gd name="T21" fmla="*/ 482 h 507"/>
                <a:gd name="T22" fmla="*/ 24 w 609"/>
                <a:gd name="T23" fmla="*/ 391 h 507"/>
                <a:gd name="T24" fmla="*/ 176 w 609"/>
                <a:gd name="T25" fmla="*/ 202 h 507"/>
                <a:gd name="T26" fmla="*/ 248 w 609"/>
                <a:gd name="T27" fmla="*/ 276 h 507"/>
                <a:gd name="T28" fmla="*/ 115 w 609"/>
                <a:gd name="T29" fmla="*/ 276 h 507"/>
                <a:gd name="T30" fmla="*/ 101 w 609"/>
                <a:gd name="T31" fmla="*/ 277 h 507"/>
                <a:gd name="T32" fmla="*/ 317 w 609"/>
                <a:gd name="T33" fmla="*/ 61 h 507"/>
                <a:gd name="T34" fmla="*/ 317 w 609"/>
                <a:gd name="T35" fmla="*/ 61 h 507"/>
                <a:gd name="T36" fmla="*/ 448 w 609"/>
                <a:gd name="T37" fmla="*/ 61 h 507"/>
                <a:gd name="T38" fmla="*/ 448 w 609"/>
                <a:gd name="T39" fmla="*/ 190 h 507"/>
                <a:gd name="T40" fmla="*/ 362 w 609"/>
                <a:gd name="T41" fmla="*/ 276 h 507"/>
                <a:gd name="T42" fmla="*/ 192 w 609"/>
                <a:gd name="T43" fmla="*/ 186 h 507"/>
                <a:gd name="T44" fmla="*/ 493 w 609"/>
                <a:gd name="T45" fmla="*/ 276 h 507"/>
                <a:gd name="T46" fmla="*/ 493 w 609"/>
                <a:gd name="T47" fmla="*/ 276 h 507"/>
                <a:gd name="T48" fmla="*/ 463 w 609"/>
                <a:gd name="T49" fmla="*/ 207 h 507"/>
                <a:gd name="T50" fmla="*/ 497 w 609"/>
                <a:gd name="T51" fmla="*/ 126 h 507"/>
                <a:gd name="T52" fmla="*/ 302 w 609"/>
                <a:gd name="T53" fmla="*/ 45 h 507"/>
                <a:gd name="T54" fmla="*/ 35 w 609"/>
                <a:gd name="T55" fmla="*/ 308 h 507"/>
                <a:gd name="T56" fmla="*/ 34 w 609"/>
                <a:gd name="T57" fmla="*/ 311 h 507"/>
                <a:gd name="T58" fmla="*/ 34 w 609"/>
                <a:gd name="T59" fmla="*/ 311 h 507"/>
                <a:gd name="T60" fmla="*/ 34 w 609"/>
                <a:gd name="T61" fmla="*/ 311 h 507"/>
                <a:gd name="T62" fmla="*/ 115 w 609"/>
                <a:gd name="T63" fmla="*/ 506 h 507"/>
                <a:gd name="T64" fmla="*/ 493 w 609"/>
                <a:gd name="T65" fmla="*/ 506 h 507"/>
                <a:gd name="T66" fmla="*/ 608 w 609"/>
                <a:gd name="T67" fmla="*/ 391 h 5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609" h="507">
                  <a:moveTo>
                    <a:pt x="493" y="482"/>
                  </a:moveTo>
                  <a:lnTo>
                    <a:pt x="493" y="482"/>
                  </a:lnTo>
                  <a:lnTo>
                    <a:pt x="493" y="482"/>
                  </a:lnTo>
                  <a:lnTo>
                    <a:pt x="316" y="482"/>
                  </a:lnTo>
                  <a:lnTo>
                    <a:pt x="316" y="299"/>
                  </a:lnTo>
                  <a:lnTo>
                    <a:pt x="493" y="299"/>
                  </a:lnTo>
                  <a:lnTo>
                    <a:pt x="493" y="299"/>
                  </a:lnTo>
                  <a:cubicBezTo>
                    <a:pt x="543" y="299"/>
                    <a:pt x="585" y="341"/>
                    <a:pt x="585" y="391"/>
                  </a:cubicBezTo>
                  <a:cubicBezTo>
                    <a:pt x="585" y="441"/>
                    <a:pt x="543" y="482"/>
                    <a:pt x="493" y="482"/>
                  </a:cubicBezTo>
                  <a:close/>
                  <a:moveTo>
                    <a:pt x="24" y="391"/>
                  </a:moveTo>
                  <a:lnTo>
                    <a:pt x="24" y="391"/>
                  </a:lnTo>
                  <a:lnTo>
                    <a:pt x="24" y="391"/>
                  </a:lnTo>
                  <a:lnTo>
                    <a:pt x="24" y="391"/>
                  </a:lnTo>
                  <a:cubicBezTo>
                    <a:pt x="24" y="366"/>
                    <a:pt x="34" y="343"/>
                    <a:pt x="51" y="326"/>
                  </a:cubicBezTo>
                  <a:lnTo>
                    <a:pt x="51" y="326"/>
                  </a:lnTo>
                  <a:lnTo>
                    <a:pt x="52" y="325"/>
                  </a:lnTo>
                  <a:lnTo>
                    <a:pt x="52" y="325"/>
                  </a:lnTo>
                  <a:cubicBezTo>
                    <a:pt x="69" y="310"/>
                    <a:pt x="92" y="299"/>
                    <a:pt x="115" y="299"/>
                  </a:cubicBezTo>
                  <a:lnTo>
                    <a:pt x="115" y="299"/>
                  </a:lnTo>
                  <a:lnTo>
                    <a:pt x="294" y="299"/>
                  </a:lnTo>
                  <a:lnTo>
                    <a:pt x="294" y="482"/>
                  </a:lnTo>
                  <a:lnTo>
                    <a:pt x="115" y="482"/>
                  </a:lnTo>
                  <a:lnTo>
                    <a:pt x="115" y="482"/>
                  </a:lnTo>
                  <a:cubicBezTo>
                    <a:pt x="65" y="482"/>
                    <a:pt x="24" y="441"/>
                    <a:pt x="24" y="391"/>
                  </a:cubicBezTo>
                  <a:close/>
                  <a:moveTo>
                    <a:pt x="176" y="202"/>
                  </a:moveTo>
                  <a:lnTo>
                    <a:pt x="176" y="202"/>
                  </a:lnTo>
                  <a:lnTo>
                    <a:pt x="176" y="202"/>
                  </a:lnTo>
                  <a:lnTo>
                    <a:pt x="248" y="276"/>
                  </a:lnTo>
                  <a:lnTo>
                    <a:pt x="115" y="276"/>
                  </a:lnTo>
                  <a:lnTo>
                    <a:pt x="115" y="276"/>
                  </a:lnTo>
                  <a:cubicBezTo>
                    <a:pt x="111" y="276"/>
                    <a:pt x="105" y="276"/>
                    <a:pt x="101" y="277"/>
                  </a:cubicBezTo>
                  <a:lnTo>
                    <a:pt x="101" y="277"/>
                  </a:lnTo>
                  <a:lnTo>
                    <a:pt x="176" y="202"/>
                  </a:lnTo>
                  <a:close/>
                  <a:moveTo>
                    <a:pt x="317" y="61"/>
                  </a:moveTo>
                  <a:lnTo>
                    <a:pt x="317" y="61"/>
                  </a:lnTo>
                  <a:lnTo>
                    <a:pt x="317" y="61"/>
                  </a:lnTo>
                  <a:lnTo>
                    <a:pt x="317" y="61"/>
                  </a:lnTo>
                  <a:cubicBezTo>
                    <a:pt x="354" y="25"/>
                    <a:pt x="411" y="25"/>
                    <a:pt x="448" y="61"/>
                  </a:cubicBezTo>
                  <a:cubicBezTo>
                    <a:pt x="465" y="78"/>
                    <a:pt x="474" y="100"/>
                    <a:pt x="474" y="126"/>
                  </a:cubicBezTo>
                  <a:cubicBezTo>
                    <a:pt x="474" y="150"/>
                    <a:pt x="465" y="174"/>
                    <a:pt x="448" y="190"/>
                  </a:cubicBezTo>
                  <a:lnTo>
                    <a:pt x="448" y="190"/>
                  </a:lnTo>
                  <a:lnTo>
                    <a:pt x="362" y="276"/>
                  </a:lnTo>
                  <a:lnTo>
                    <a:pt x="282" y="276"/>
                  </a:lnTo>
                  <a:lnTo>
                    <a:pt x="192" y="186"/>
                  </a:lnTo>
                  <a:lnTo>
                    <a:pt x="317" y="61"/>
                  </a:lnTo>
                  <a:close/>
                  <a:moveTo>
                    <a:pt x="493" y="276"/>
                  </a:moveTo>
                  <a:lnTo>
                    <a:pt x="493" y="276"/>
                  </a:lnTo>
                  <a:lnTo>
                    <a:pt x="493" y="276"/>
                  </a:lnTo>
                  <a:lnTo>
                    <a:pt x="394" y="276"/>
                  </a:lnTo>
                  <a:lnTo>
                    <a:pt x="463" y="207"/>
                  </a:lnTo>
                  <a:lnTo>
                    <a:pt x="463" y="207"/>
                  </a:lnTo>
                  <a:cubicBezTo>
                    <a:pt x="485" y="185"/>
                    <a:pt x="497" y="157"/>
                    <a:pt x="497" y="126"/>
                  </a:cubicBezTo>
                  <a:cubicBezTo>
                    <a:pt x="497" y="95"/>
                    <a:pt x="485" y="65"/>
                    <a:pt x="463" y="45"/>
                  </a:cubicBezTo>
                  <a:cubicBezTo>
                    <a:pt x="420" y="0"/>
                    <a:pt x="347" y="0"/>
                    <a:pt x="302" y="45"/>
                  </a:cubicBezTo>
                  <a:lnTo>
                    <a:pt x="302" y="45"/>
                  </a:lnTo>
                  <a:lnTo>
                    <a:pt x="35" y="308"/>
                  </a:lnTo>
                  <a:lnTo>
                    <a:pt x="35" y="308"/>
                  </a:lnTo>
                  <a:cubicBezTo>
                    <a:pt x="35" y="308"/>
                    <a:pt x="34" y="310"/>
                    <a:pt x="34" y="311"/>
                  </a:cubicBezTo>
                  <a:lnTo>
                    <a:pt x="34" y="311"/>
                  </a:lnTo>
                  <a:lnTo>
                    <a:pt x="34" y="311"/>
                  </a:lnTo>
                  <a:lnTo>
                    <a:pt x="34" y="311"/>
                  </a:lnTo>
                  <a:lnTo>
                    <a:pt x="34" y="311"/>
                  </a:lnTo>
                  <a:cubicBezTo>
                    <a:pt x="13" y="332"/>
                    <a:pt x="0" y="360"/>
                    <a:pt x="0" y="391"/>
                  </a:cubicBezTo>
                  <a:cubicBezTo>
                    <a:pt x="0" y="454"/>
                    <a:pt x="52" y="506"/>
                    <a:pt x="115" y="506"/>
                  </a:cubicBezTo>
                  <a:lnTo>
                    <a:pt x="115" y="506"/>
                  </a:lnTo>
                  <a:lnTo>
                    <a:pt x="493" y="506"/>
                  </a:lnTo>
                  <a:lnTo>
                    <a:pt x="493" y="506"/>
                  </a:lnTo>
                  <a:cubicBezTo>
                    <a:pt x="557" y="506"/>
                    <a:pt x="608" y="454"/>
                    <a:pt x="608" y="391"/>
                  </a:cubicBezTo>
                  <a:cubicBezTo>
                    <a:pt x="608" y="328"/>
                    <a:pt x="557" y="276"/>
                    <a:pt x="493" y="276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a-DK"/>
            </a:p>
          </p:txBody>
        </p:sp>
        <p:sp>
          <p:nvSpPr>
            <p:cNvPr id="95" name="Freeform 1214">
              <a:extLst>
                <a:ext uri="{FF2B5EF4-FFF2-40B4-BE49-F238E27FC236}">
                  <a16:creationId xmlns:a16="http://schemas.microsoft.com/office/drawing/2014/main" id="{6752678C-D9D2-024F-87FA-0EFF241229A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512175" y="3803650"/>
              <a:ext cx="80963" cy="26988"/>
            </a:xfrm>
            <a:custGeom>
              <a:avLst/>
              <a:gdLst>
                <a:gd name="T0" fmla="*/ 160 w 224"/>
                <a:gd name="T1" fmla="*/ 0 h 77"/>
                <a:gd name="T2" fmla="*/ 160 w 224"/>
                <a:gd name="T3" fmla="*/ 0 h 77"/>
                <a:gd name="T4" fmla="*/ 160 w 224"/>
                <a:gd name="T5" fmla="*/ 0 h 77"/>
                <a:gd name="T6" fmla="*/ 11 w 224"/>
                <a:gd name="T7" fmla="*/ 0 h 77"/>
                <a:gd name="T8" fmla="*/ 11 w 224"/>
                <a:gd name="T9" fmla="*/ 0 h 77"/>
                <a:gd name="T10" fmla="*/ 0 w 224"/>
                <a:gd name="T11" fmla="*/ 11 h 77"/>
                <a:gd name="T12" fmla="*/ 11 w 224"/>
                <a:gd name="T13" fmla="*/ 24 h 77"/>
                <a:gd name="T14" fmla="*/ 11 w 224"/>
                <a:gd name="T15" fmla="*/ 24 h 77"/>
                <a:gd name="T16" fmla="*/ 160 w 224"/>
                <a:gd name="T17" fmla="*/ 24 h 77"/>
                <a:gd name="T18" fmla="*/ 160 w 224"/>
                <a:gd name="T19" fmla="*/ 24 h 77"/>
                <a:gd name="T20" fmla="*/ 201 w 224"/>
                <a:gd name="T21" fmla="*/ 65 h 77"/>
                <a:gd name="T22" fmla="*/ 212 w 224"/>
                <a:gd name="T23" fmla="*/ 76 h 77"/>
                <a:gd name="T24" fmla="*/ 223 w 224"/>
                <a:gd name="T25" fmla="*/ 65 h 77"/>
                <a:gd name="T26" fmla="*/ 160 w 224"/>
                <a:gd name="T27" fmla="*/ 0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24" h="77">
                  <a:moveTo>
                    <a:pt x="160" y="0"/>
                  </a:moveTo>
                  <a:lnTo>
                    <a:pt x="160" y="0"/>
                  </a:lnTo>
                  <a:lnTo>
                    <a:pt x="160" y="0"/>
                  </a:lnTo>
                  <a:lnTo>
                    <a:pt x="11" y="0"/>
                  </a:lnTo>
                  <a:lnTo>
                    <a:pt x="11" y="0"/>
                  </a:lnTo>
                  <a:cubicBezTo>
                    <a:pt x="5" y="0"/>
                    <a:pt x="0" y="5"/>
                    <a:pt x="0" y="11"/>
                  </a:cubicBezTo>
                  <a:cubicBezTo>
                    <a:pt x="0" y="18"/>
                    <a:pt x="5" y="24"/>
                    <a:pt x="11" y="24"/>
                  </a:cubicBezTo>
                  <a:lnTo>
                    <a:pt x="11" y="24"/>
                  </a:lnTo>
                  <a:lnTo>
                    <a:pt x="160" y="24"/>
                  </a:lnTo>
                  <a:lnTo>
                    <a:pt x="160" y="24"/>
                  </a:lnTo>
                  <a:cubicBezTo>
                    <a:pt x="183" y="24"/>
                    <a:pt x="201" y="42"/>
                    <a:pt x="201" y="65"/>
                  </a:cubicBezTo>
                  <a:cubicBezTo>
                    <a:pt x="201" y="70"/>
                    <a:pt x="206" y="76"/>
                    <a:pt x="212" y="76"/>
                  </a:cubicBezTo>
                  <a:cubicBezTo>
                    <a:pt x="219" y="76"/>
                    <a:pt x="223" y="70"/>
                    <a:pt x="223" y="65"/>
                  </a:cubicBezTo>
                  <a:cubicBezTo>
                    <a:pt x="223" y="28"/>
                    <a:pt x="195" y="0"/>
                    <a:pt x="160" y="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a-DK"/>
            </a:p>
          </p:txBody>
        </p:sp>
        <p:sp>
          <p:nvSpPr>
            <p:cNvPr id="96" name="Freeform 1215">
              <a:extLst>
                <a:ext uri="{FF2B5EF4-FFF2-40B4-BE49-F238E27FC236}">
                  <a16:creationId xmlns:a16="http://schemas.microsoft.com/office/drawing/2014/main" id="{73D146C0-6953-0E41-9200-943E4A9A22A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472488" y="3705225"/>
              <a:ext cx="74612" cy="53975"/>
            </a:xfrm>
            <a:custGeom>
              <a:avLst/>
              <a:gdLst>
                <a:gd name="T0" fmla="*/ 5 w 207"/>
                <a:gd name="T1" fmla="*/ 148 h 151"/>
                <a:gd name="T2" fmla="*/ 5 w 207"/>
                <a:gd name="T3" fmla="*/ 148 h 151"/>
                <a:gd name="T4" fmla="*/ 5 w 207"/>
                <a:gd name="T5" fmla="*/ 148 h 151"/>
                <a:gd name="T6" fmla="*/ 5 w 207"/>
                <a:gd name="T7" fmla="*/ 148 h 151"/>
                <a:gd name="T8" fmla="*/ 13 w 207"/>
                <a:gd name="T9" fmla="*/ 150 h 151"/>
                <a:gd name="T10" fmla="*/ 20 w 207"/>
                <a:gd name="T11" fmla="*/ 148 h 151"/>
                <a:gd name="T12" fmla="*/ 20 w 207"/>
                <a:gd name="T13" fmla="*/ 148 h 151"/>
                <a:gd name="T14" fmla="*/ 126 w 207"/>
                <a:gd name="T15" fmla="*/ 42 h 151"/>
                <a:gd name="T16" fmla="*/ 126 w 207"/>
                <a:gd name="T17" fmla="*/ 42 h 151"/>
                <a:gd name="T18" fmla="*/ 183 w 207"/>
                <a:gd name="T19" fmla="*/ 42 h 151"/>
                <a:gd name="T20" fmla="*/ 200 w 207"/>
                <a:gd name="T21" fmla="*/ 42 h 151"/>
                <a:gd name="T22" fmla="*/ 200 w 207"/>
                <a:gd name="T23" fmla="*/ 26 h 151"/>
                <a:gd name="T24" fmla="*/ 109 w 207"/>
                <a:gd name="T25" fmla="*/ 26 h 151"/>
                <a:gd name="T26" fmla="*/ 109 w 207"/>
                <a:gd name="T27" fmla="*/ 26 h 151"/>
                <a:gd name="T28" fmla="*/ 5 w 207"/>
                <a:gd name="T29" fmla="*/ 131 h 151"/>
                <a:gd name="T30" fmla="*/ 5 w 207"/>
                <a:gd name="T31" fmla="*/ 131 h 151"/>
                <a:gd name="T32" fmla="*/ 5 w 207"/>
                <a:gd name="T33" fmla="*/ 148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07" h="151">
                  <a:moveTo>
                    <a:pt x="5" y="148"/>
                  </a:moveTo>
                  <a:lnTo>
                    <a:pt x="5" y="148"/>
                  </a:lnTo>
                  <a:lnTo>
                    <a:pt x="5" y="148"/>
                  </a:lnTo>
                  <a:lnTo>
                    <a:pt x="5" y="148"/>
                  </a:lnTo>
                  <a:cubicBezTo>
                    <a:pt x="6" y="149"/>
                    <a:pt x="9" y="150"/>
                    <a:pt x="13" y="150"/>
                  </a:cubicBezTo>
                  <a:cubicBezTo>
                    <a:pt x="16" y="150"/>
                    <a:pt x="19" y="149"/>
                    <a:pt x="20" y="148"/>
                  </a:cubicBezTo>
                  <a:lnTo>
                    <a:pt x="20" y="148"/>
                  </a:lnTo>
                  <a:lnTo>
                    <a:pt x="126" y="42"/>
                  </a:lnTo>
                  <a:lnTo>
                    <a:pt x="126" y="42"/>
                  </a:lnTo>
                  <a:cubicBezTo>
                    <a:pt x="142" y="27"/>
                    <a:pt x="168" y="27"/>
                    <a:pt x="183" y="42"/>
                  </a:cubicBezTo>
                  <a:cubicBezTo>
                    <a:pt x="189" y="46"/>
                    <a:pt x="196" y="46"/>
                    <a:pt x="200" y="42"/>
                  </a:cubicBezTo>
                  <a:cubicBezTo>
                    <a:pt x="206" y="38"/>
                    <a:pt x="206" y="31"/>
                    <a:pt x="200" y="26"/>
                  </a:cubicBezTo>
                  <a:cubicBezTo>
                    <a:pt x="174" y="0"/>
                    <a:pt x="134" y="0"/>
                    <a:pt x="109" y="26"/>
                  </a:cubicBezTo>
                  <a:lnTo>
                    <a:pt x="109" y="26"/>
                  </a:lnTo>
                  <a:lnTo>
                    <a:pt x="5" y="131"/>
                  </a:lnTo>
                  <a:lnTo>
                    <a:pt x="5" y="131"/>
                  </a:lnTo>
                  <a:cubicBezTo>
                    <a:pt x="0" y="135"/>
                    <a:pt x="0" y="142"/>
                    <a:pt x="5" y="148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a-DK"/>
            </a:p>
          </p:txBody>
        </p:sp>
      </p:grpSp>
      <p:grpSp>
        <p:nvGrpSpPr>
          <p:cNvPr id="97" name="Group 1391">
            <a:extLst>
              <a:ext uri="{FF2B5EF4-FFF2-40B4-BE49-F238E27FC236}">
                <a16:creationId xmlns:a16="http://schemas.microsoft.com/office/drawing/2014/main" id="{512DED03-06B1-5047-BDBD-712F60651499}"/>
              </a:ext>
            </a:extLst>
          </p:cNvPr>
          <p:cNvGrpSpPr/>
          <p:nvPr/>
        </p:nvGrpSpPr>
        <p:grpSpPr>
          <a:xfrm>
            <a:off x="3796149" y="3146792"/>
            <a:ext cx="292100" cy="290512"/>
            <a:chOff x="8391525" y="3579813"/>
            <a:chExt cx="292100" cy="290512"/>
          </a:xfrm>
          <a:solidFill>
            <a:schemeClr val="tx2"/>
          </a:solidFill>
        </p:grpSpPr>
        <p:sp>
          <p:nvSpPr>
            <p:cNvPr id="98" name="Freeform 1211">
              <a:extLst>
                <a:ext uri="{FF2B5EF4-FFF2-40B4-BE49-F238E27FC236}">
                  <a16:creationId xmlns:a16="http://schemas.microsoft.com/office/drawing/2014/main" id="{6435D141-8903-CD40-BF8D-DCF2603B750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516938" y="3579813"/>
              <a:ext cx="166687" cy="290512"/>
            </a:xfrm>
            <a:custGeom>
              <a:avLst/>
              <a:gdLst>
                <a:gd name="T0" fmla="*/ 321 w 461"/>
                <a:gd name="T1" fmla="*/ 22 h 807"/>
                <a:gd name="T2" fmla="*/ 350 w 461"/>
                <a:gd name="T3" fmla="*/ 22 h 807"/>
                <a:gd name="T4" fmla="*/ 321 w 461"/>
                <a:gd name="T5" fmla="*/ 196 h 807"/>
                <a:gd name="T6" fmla="*/ 109 w 461"/>
                <a:gd name="T7" fmla="*/ 22 h 807"/>
                <a:gd name="T8" fmla="*/ 109 w 461"/>
                <a:gd name="T9" fmla="*/ 22 h 807"/>
                <a:gd name="T10" fmla="*/ 140 w 461"/>
                <a:gd name="T11" fmla="*/ 196 h 807"/>
                <a:gd name="T12" fmla="*/ 109 w 461"/>
                <a:gd name="T13" fmla="*/ 22 h 807"/>
                <a:gd name="T14" fmla="*/ 268 w 461"/>
                <a:gd name="T15" fmla="*/ 22 h 807"/>
                <a:gd name="T16" fmla="*/ 297 w 461"/>
                <a:gd name="T17" fmla="*/ 22 h 807"/>
                <a:gd name="T18" fmla="*/ 268 w 461"/>
                <a:gd name="T19" fmla="*/ 196 h 807"/>
                <a:gd name="T20" fmla="*/ 192 w 461"/>
                <a:gd name="T21" fmla="*/ 196 h 807"/>
                <a:gd name="T22" fmla="*/ 192 w 461"/>
                <a:gd name="T23" fmla="*/ 196 h 807"/>
                <a:gd name="T24" fmla="*/ 162 w 461"/>
                <a:gd name="T25" fmla="*/ 22 h 807"/>
                <a:gd name="T26" fmla="*/ 192 w 461"/>
                <a:gd name="T27" fmla="*/ 196 h 807"/>
                <a:gd name="T28" fmla="*/ 216 w 461"/>
                <a:gd name="T29" fmla="*/ 22 h 807"/>
                <a:gd name="T30" fmla="*/ 245 w 461"/>
                <a:gd name="T31" fmla="*/ 22 h 807"/>
                <a:gd name="T32" fmla="*/ 216 w 461"/>
                <a:gd name="T33" fmla="*/ 196 h 807"/>
                <a:gd name="T34" fmla="*/ 377 w 461"/>
                <a:gd name="T35" fmla="*/ 196 h 807"/>
                <a:gd name="T36" fmla="*/ 377 w 461"/>
                <a:gd name="T37" fmla="*/ 196 h 807"/>
                <a:gd name="T38" fmla="*/ 374 w 461"/>
                <a:gd name="T39" fmla="*/ 11 h 807"/>
                <a:gd name="T40" fmla="*/ 363 w 461"/>
                <a:gd name="T41" fmla="*/ 0 h 807"/>
                <a:gd name="T42" fmla="*/ 98 w 461"/>
                <a:gd name="T43" fmla="*/ 0 h 807"/>
                <a:gd name="T44" fmla="*/ 85 w 461"/>
                <a:gd name="T45" fmla="*/ 11 h 807"/>
                <a:gd name="T46" fmla="*/ 85 w 461"/>
                <a:gd name="T47" fmla="*/ 196 h 807"/>
                <a:gd name="T48" fmla="*/ 83 w 461"/>
                <a:gd name="T49" fmla="*/ 196 h 807"/>
                <a:gd name="T50" fmla="*/ 0 w 461"/>
                <a:gd name="T51" fmla="*/ 280 h 807"/>
                <a:gd name="T52" fmla="*/ 0 w 461"/>
                <a:gd name="T53" fmla="*/ 322 h 807"/>
                <a:gd name="T54" fmla="*/ 23 w 461"/>
                <a:gd name="T55" fmla="*/ 322 h 807"/>
                <a:gd name="T56" fmla="*/ 23 w 461"/>
                <a:gd name="T57" fmla="*/ 280 h 807"/>
                <a:gd name="T58" fmla="*/ 83 w 461"/>
                <a:gd name="T59" fmla="*/ 220 h 807"/>
                <a:gd name="T60" fmla="*/ 98 w 461"/>
                <a:gd name="T61" fmla="*/ 220 h 807"/>
                <a:gd name="T62" fmla="*/ 377 w 461"/>
                <a:gd name="T63" fmla="*/ 220 h 807"/>
                <a:gd name="T64" fmla="*/ 437 w 461"/>
                <a:gd name="T65" fmla="*/ 280 h 807"/>
                <a:gd name="T66" fmla="*/ 437 w 461"/>
                <a:gd name="T67" fmla="*/ 722 h 807"/>
                <a:gd name="T68" fmla="*/ 377 w 461"/>
                <a:gd name="T69" fmla="*/ 782 h 807"/>
                <a:gd name="T70" fmla="*/ 83 w 461"/>
                <a:gd name="T71" fmla="*/ 782 h 807"/>
                <a:gd name="T72" fmla="*/ 71 w 461"/>
                <a:gd name="T73" fmla="*/ 793 h 807"/>
                <a:gd name="T74" fmla="*/ 83 w 461"/>
                <a:gd name="T75" fmla="*/ 806 h 807"/>
                <a:gd name="T76" fmla="*/ 377 w 461"/>
                <a:gd name="T77" fmla="*/ 806 h 807"/>
                <a:gd name="T78" fmla="*/ 460 w 461"/>
                <a:gd name="T79" fmla="*/ 722 h 807"/>
                <a:gd name="T80" fmla="*/ 460 w 461"/>
                <a:gd name="T81" fmla="*/ 280 h 8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61" h="807">
                  <a:moveTo>
                    <a:pt x="321" y="22"/>
                  </a:moveTo>
                  <a:lnTo>
                    <a:pt x="321" y="22"/>
                  </a:lnTo>
                  <a:lnTo>
                    <a:pt x="321" y="22"/>
                  </a:lnTo>
                  <a:lnTo>
                    <a:pt x="350" y="22"/>
                  </a:lnTo>
                  <a:lnTo>
                    <a:pt x="350" y="196"/>
                  </a:lnTo>
                  <a:lnTo>
                    <a:pt x="321" y="196"/>
                  </a:lnTo>
                  <a:lnTo>
                    <a:pt x="321" y="22"/>
                  </a:lnTo>
                  <a:close/>
                  <a:moveTo>
                    <a:pt x="109" y="22"/>
                  </a:moveTo>
                  <a:lnTo>
                    <a:pt x="109" y="22"/>
                  </a:lnTo>
                  <a:lnTo>
                    <a:pt x="109" y="22"/>
                  </a:lnTo>
                  <a:lnTo>
                    <a:pt x="140" y="22"/>
                  </a:lnTo>
                  <a:lnTo>
                    <a:pt x="140" y="196"/>
                  </a:lnTo>
                  <a:lnTo>
                    <a:pt x="109" y="196"/>
                  </a:lnTo>
                  <a:lnTo>
                    <a:pt x="109" y="22"/>
                  </a:lnTo>
                  <a:close/>
                  <a:moveTo>
                    <a:pt x="268" y="22"/>
                  </a:moveTo>
                  <a:lnTo>
                    <a:pt x="268" y="22"/>
                  </a:lnTo>
                  <a:lnTo>
                    <a:pt x="268" y="22"/>
                  </a:lnTo>
                  <a:lnTo>
                    <a:pt x="297" y="22"/>
                  </a:lnTo>
                  <a:lnTo>
                    <a:pt x="297" y="196"/>
                  </a:lnTo>
                  <a:lnTo>
                    <a:pt x="268" y="196"/>
                  </a:lnTo>
                  <a:lnTo>
                    <a:pt x="268" y="22"/>
                  </a:lnTo>
                  <a:close/>
                  <a:moveTo>
                    <a:pt x="192" y="196"/>
                  </a:moveTo>
                  <a:lnTo>
                    <a:pt x="192" y="196"/>
                  </a:lnTo>
                  <a:lnTo>
                    <a:pt x="192" y="196"/>
                  </a:lnTo>
                  <a:lnTo>
                    <a:pt x="162" y="196"/>
                  </a:lnTo>
                  <a:lnTo>
                    <a:pt x="162" y="22"/>
                  </a:lnTo>
                  <a:lnTo>
                    <a:pt x="192" y="22"/>
                  </a:lnTo>
                  <a:lnTo>
                    <a:pt x="192" y="196"/>
                  </a:lnTo>
                  <a:close/>
                  <a:moveTo>
                    <a:pt x="216" y="22"/>
                  </a:moveTo>
                  <a:lnTo>
                    <a:pt x="216" y="22"/>
                  </a:lnTo>
                  <a:lnTo>
                    <a:pt x="216" y="22"/>
                  </a:lnTo>
                  <a:lnTo>
                    <a:pt x="245" y="22"/>
                  </a:lnTo>
                  <a:lnTo>
                    <a:pt x="245" y="196"/>
                  </a:lnTo>
                  <a:lnTo>
                    <a:pt x="216" y="196"/>
                  </a:lnTo>
                  <a:lnTo>
                    <a:pt x="216" y="22"/>
                  </a:lnTo>
                  <a:close/>
                  <a:moveTo>
                    <a:pt x="377" y="196"/>
                  </a:moveTo>
                  <a:lnTo>
                    <a:pt x="377" y="196"/>
                  </a:lnTo>
                  <a:lnTo>
                    <a:pt x="377" y="196"/>
                  </a:lnTo>
                  <a:lnTo>
                    <a:pt x="374" y="196"/>
                  </a:lnTo>
                  <a:lnTo>
                    <a:pt x="374" y="11"/>
                  </a:lnTo>
                  <a:lnTo>
                    <a:pt x="374" y="11"/>
                  </a:lnTo>
                  <a:cubicBezTo>
                    <a:pt x="374" y="4"/>
                    <a:pt x="368" y="0"/>
                    <a:pt x="363" y="0"/>
                  </a:cubicBezTo>
                  <a:lnTo>
                    <a:pt x="363" y="0"/>
                  </a:lnTo>
                  <a:lnTo>
                    <a:pt x="98" y="0"/>
                  </a:lnTo>
                  <a:lnTo>
                    <a:pt x="98" y="0"/>
                  </a:lnTo>
                  <a:cubicBezTo>
                    <a:pt x="91" y="0"/>
                    <a:pt x="85" y="4"/>
                    <a:pt x="85" y="11"/>
                  </a:cubicBezTo>
                  <a:lnTo>
                    <a:pt x="85" y="11"/>
                  </a:lnTo>
                  <a:lnTo>
                    <a:pt x="85" y="196"/>
                  </a:lnTo>
                  <a:lnTo>
                    <a:pt x="83" y="196"/>
                  </a:lnTo>
                  <a:lnTo>
                    <a:pt x="83" y="196"/>
                  </a:lnTo>
                  <a:cubicBezTo>
                    <a:pt x="38" y="196"/>
                    <a:pt x="0" y="234"/>
                    <a:pt x="0" y="280"/>
                  </a:cubicBezTo>
                  <a:lnTo>
                    <a:pt x="0" y="280"/>
                  </a:lnTo>
                  <a:lnTo>
                    <a:pt x="0" y="322"/>
                  </a:lnTo>
                  <a:lnTo>
                    <a:pt x="0" y="322"/>
                  </a:lnTo>
                  <a:cubicBezTo>
                    <a:pt x="0" y="329"/>
                    <a:pt x="5" y="335"/>
                    <a:pt x="11" y="335"/>
                  </a:cubicBezTo>
                  <a:cubicBezTo>
                    <a:pt x="18" y="335"/>
                    <a:pt x="23" y="329"/>
                    <a:pt x="23" y="322"/>
                  </a:cubicBezTo>
                  <a:lnTo>
                    <a:pt x="23" y="322"/>
                  </a:lnTo>
                  <a:lnTo>
                    <a:pt x="23" y="280"/>
                  </a:lnTo>
                  <a:lnTo>
                    <a:pt x="23" y="280"/>
                  </a:lnTo>
                  <a:cubicBezTo>
                    <a:pt x="23" y="246"/>
                    <a:pt x="50" y="220"/>
                    <a:pt x="83" y="220"/>
                  </a:cubicBezTo>
                  <a:lnTo>
                    <a:pt x="83" y="220"/>
                  </a:lnTo>
                  <a:lnTo>
                    <a:pt x="98" y="220"/>
                  </a:lnTo>
                  <a:lnTo>
                    <a:pt x="363" y="220"/>
                  </a:lnTo>
                  <a:lnTo>
                    <a:pt x="377" y="220"/>
                  </a:lnTo>
                  <a:lnTo>
                    <a:pt x="377" y="220"/>
                  </a:lnTo>
                  <a:cubicBezTo>
                    <a:pt x="409" y="220"/>
                    <a:pt x="437" y="246"/>
                    <a:pt x="437" y="280"/>
                  </a:cubicBezTo>
                  <a:lnTo>
                    <a:pt x="437" y="280"/>
                  </a:lnTo>
                  <a:lnTo>
                    <a:pt x="437" y="722"/>
                  </a:lnTo>
                  <a:lnTo>
                    <a:pt x="437" y="722"/>
                  </a:lnTo>
                  <a:cubicBezTo>
                    <a:pt x="437" y="756"/>
                    <a:pt x="409" y="782"/>
                    <a:pt x="377" y="782"/>
                  </a:cubicBezTo>
                  <a:lnTo>
                    <a:pt x="377" y="782"/>
                  </a:lnTo>
                  <a:lnTo>
                    <a:pt x="83" y="782"/>
                  </a:lnTo>
                  <a:lnTo>
                    <a:pt x="83" y="782"/>
                  </a:lnTo>
                  <a:cubicBezTo>
                    <a:pt x="77" y="782"/>
                    <a:pt x="71" y="788"/>
                    <a:pt x="71" y="793"/>
                  </a:cubicBezTo>
                  <a:cubicBezTo>
                    <a:pt x="71" y="801"/>
                    <a:pt x="77" y="806"/>
                    <a:pt x="83" y="806"/>
                  </a:cubicBezTo>
                  <a:lnTo>
                    <a:pt x="83" y="806"/>
                  </a:lnTo>
                  <a:lnTo>
                    <a:pt x="377" y="806"/>
                  </a:lnTo>
                  <a:lnTo>
                    <a:pt x="377" y="806"/>
                  </a:lnTo>
                  <a:cubicBezTo>
                    <a:pt x="424" y="806"/>
                    <a:pt x="460" y="768"/>
                    <a:pt x="460" y="722"/>
                  </a:cubicBezTo>
                  <a:lnTo>
                    <a:pt x="460" y="722"/>
                  </a:lnTo>
                  <a:lnTo>
                    <a:pt x="460" y="280"/>
                  </a:lnTo>
                  <a:lnTo>
                    <a:pt x="460" y="280"/>
                  </a:lnTo>
                  <a:cubicBezTo>
                    <a:pt x="460" y="234"/>
                    <a:pt x="424" y="196"/>
                    <a:pt x="377" y="196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a-DK"/>
            </a:p>
          </p:txBody>
        </p:sp>
        <p:sp>
          <p:nvSpPr>
            <p:cNvPr id="99" name="Freeform 1212">
              <a:extLst>
                <a:ext uri="{FF2B5EF4-FFF2-40B4-BE49-F238E27FC236}">
                  <a16:creationId xmlns:a16="http://schemas.microsoft.com/office/drawing/2014/main" id="{07D3AFEE-FD0F-AC4E-8281-1CCC591B09C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559800" y="3716338"/>
              <a:ext cx="77788" cy="103187"/>
            </a:xfrm>
            <a:custGeom>
              <a:avLst/>
              <a:gdLst>
                <a:gd name="T0" fmla="*/ 125 w 216"/>
                <a:gd name="T1" fmla="*/ 264 h 287"/>
                <a:gd name="T2" fmla="*/ 125 w 216"/>
                <a:gd name="T3" fmla="*/ 264 h 287"/>
                <a:gd name="T4" fmla="*/ 125 w 216"/>
                <a:gd name="T5" fmla="*/ 264 h 287"/>
                <a:gd name="T6" fmla="*/ 125 w 216"/>
                <a:gd name="T7" fmla="*/ 264 h 287"/>
                <a:gd name="T8" fmla="*/ 114 w 216"/>
                <a:gd name="T9" fmla="*/ 275 h 287"/>
                <a:gd name="T10" fmla="*/ 125 w 216"/>
                <a:gd name="T11" fmla="*/ 286 h 287"/>
                <a:gd name="T12" fmla="*/ 125 w 216"/>
                <a:gd name="T13" fmla="*/ 286 h 287"/>
                <a:gd name="T14" fmla="*/ 202 w 216"/>
                <a:gd name="T15" fmla="*/ 286 h 287"/>
                <a:gd name="T16" fmla="*/ 202 w 216"/>
                <a:gd name="T17" fmla="*/ 286 h 287"/>
                <a:gd name="T18" fmla="*/ 215 w 216"/>
                <a:gd name="T19" fmla="*/ 275 h 287"/>
                <a:gd name="T20" fmla="*/ 215 w 216"/>
                <a:gd name="T21" fmla="*/ 275 h 287"/>
                <a:gd name="T22" fmla="*/ 215 w 216"/>
                <a:gd name="T23" fmla="*/ 15 h 287"/>
                <a:gd name="T24" fmla="*/ 215 w 216"/>
                <a:gd name="T25" fmla="*/ 15 h 287"/>
                <a:gd name="T26" fmla="*/ 202 w 216"/>
                <a:gd name="T27" fmla="*/ 3 h 287"/>
                <a:gd name="T28" fmla="*/ 202 w 216"/>
                <a:gd name="T29" fmla="*/ 3 h 287"/>
                <a:gd name="T30" fmla="*/ 13 w 216"/>
                <a:gd name="T31" fmla="*/ 0 h 287"/>
                <a:gd name="T32" fmla="*/ 13 w 216"/>
                <a:gd name="T33" fmla="*/ 0 h 287"/>
                <a:gd name="T34" fmla="*/ 0 w 216"/>
                <a:gd name="T35" fmla="*/ 11 h 287"/>
                <a:gd name="T36" fmla="*/ 13 w 216"/>
                <a:gd name="T37" fmla="*/ 24 h 287"/>
                <a:gd name="T38" fmla="*/ 13 w 216"/>
                <a:gd name="T39" fmla="*/ 24 h 287"/>
                <a:gd name="T40" fmla="*/ 191 w 216"/>
                <a:gd name="T41" fmla="*/ 27 h 287"/>
                <a:gd name="T42" fmla="*/ 191 w 216"/>
                <a:gd name="T43" fmla="*/ 264 h 287"/>
                <a:gd name="T44" fmla="*/ 125 w 216"/>
                <a:gd name="T45" fmla="*/ 264 h 2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16" h="287">
                  <a:moveTo>
                    <a:pt x="125" y="264"/>
                  </a:moveTo>
                  <a:lnTo>
                    <a:pt x="125" y="264"/>
                  </a:lnTo>
                  <a:lnTo>
                    <a:pt x="125" y="264"/>
                  </a:lnTo>
                  <a:lnTo>
                    <a:pt x="125" y="264"/>
                  </a:lnTo>
                  <a:cubicBezTo>
                    <a:pt x="120" y="264"/>
                    <a:pt x="114" y="268"/>
                    <a:pt x="114" y="275"/>
                  </a:cubicBezTo>
                  <a:cubicBezTo>
                    <a:pt x="114" y="282"/>
                    <a:pt x="120" y="286"/>
                    <a:pt x="125" y="286"/>
                  </a:cubicBezTo>
                  <a:lnTo>
                    <a:pt x="125" y="286"/>
                  </a:lnTo>
                  <a:lnTo>
                    <a:pt x="202" y="286"/>
                  </a:lnTo>
                  <a:lnTo>
                    <a:pt x="202" y="286"/>
                  </a:lnTo>
                  <a:cubicBezTo>
                    <a:pt x="209" y="286"/>
                    <a:pt x="215" y="282"/>
                    <a:pt x="215" y="275"/>
                  </a:cubicBezTo>
                  <a:lnTo>
                    <a:pt x="215" y="275"/>
                  </a:lnTo>
                  <a:lnTo>
                    <a:pt x="215" y="15"/>
                  </a:lnTo>
                  <a:lnTo>
                    <a:pt x="215" y="15"/>
                  </a:lnTo>
                  <a:cubicBezTo>
                    <a:pt x="215" y="9"/>
                    <a:pt x="209" y="3"/>
                    <a:pt x="202" y="3"/>
                  </a:cubicBezTo>
                  <a:lnTo>
                    <a:pt x="202" y="3"/>
                  </a:lnTo>
                  <a:lnTo>
                    <a:pt x="13" y="0"/>
                  </a:lnTo>
                  <a:lnTo>
                    <a:pt x="13" y="0"/>
                  </a:lnTo>
                  <a:cubicBezTo>
                    <a:pt x="6" y="0"/>
                    <a:pt x="2" y="6"/>
                    <a:pt x="0" y="11"/>
                  </a:cubicBezTo>
                  <a:cubicBezTo>
                    <a:pt x="0" y="19"/>
                    <a:pt x="6" y="24"/>
                    <a:pt x="13" y="24"/>
                  </a:cubicBezTo>
                  <a:lnTo>
                    <a:pt x="13" y="24"/>
                  </a:lnTo>
                  <a:lnTo>
                    <a:pt x="191" y="27"/>
                  </a:lnTo>
                  <a:lnTo>
                    <a:pt x="191" y="264"/>
                  </a:lnTo>
                  <a:lnTo>
                    <a:pt x="125" y="264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a-DK"/>
            </a:p>
          </p:txBody>
        </p:sp>
        <p:sp>
          <p:nvSpPr>
            <p:cNvPr id="100" name="Freeform 1213">
              <a:extLst>
                <a:ext uri="{FF2B5EF4-FFF2-40B4-BE49-F238E27FC236}">
                  <a16:creationId xmlns:a16="http://schemas.microsoft.com/office/drawing/2014/main" id="{9FAB9274-C645-754A-A133-4A3E7DC9D39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391525" y="3687763"/>
              <a:ext cx="219075" cy="182562"/>
            </a:xfrm>
            <a:custGeom>
              <a:avLst/>
              <a:gdLst>
                <a:gd name="T0" fmla="*/ 493 w 609"/>
                <a:gd name="T1" fmla="*/ 482 h 507"/>
                <a:gd name="T2" fmla="*/ 316 w 609"/>
                <a:gd name="T3" fmla="*/ 482 h 507"/>
                <a:gd name="T4" fmla="*/ 493 w 609"/>
                <a:gd name="T5" fmla="*/ 299 h 507"/>
                <a:gd name="T6" fmla="*/ 585 w 609"/>
                <a:gd name="T7" fmla="*/ 391 h 507"/>
                <a:gd name="T8" fmla="*/ 24 w 609"/>
                <a:gd name="T9" fmla="*/ 391 h 507"/>
                <a:gd name="T10" fmla="*/ 24 w 609"/>
                <a:gd name="T11" fmla="*/ 391 h 507"/>
                <a:gd name="T12" fmla="*/ 51 w 609"/>
                <a:gd name="T13" fmla="*/ 326 h 507"/>
                <a:gd name="T14" fmla="*/ 52 w 609"/>
                <a:gd name="T15" fmla="*/ 325 h 507"/>
                <a:gd name="T16" fmla="*/ 115 w 609"/>
                <a:gd name="T17" fmla="*/ 299 h 507"/>
                <a:gd name="T18" fmla="*/ 294 w 609"/>
                <a:gd name="T19" fmla="*/ 299 h 507"/>
                <a:gd name="T20" fmla="*/ 115 w 609"/>
                <a:gd name="T21" fmla="*/ 482 h 507"/>
                <a:gd name="T22" fmla="*/ 24 w 609"/>
                <a:gd name="T23" fmla="*/ 391 h 507"/>
                <a:gd name="T24" fmla="*/ 176 w 609"/>
                <a:gd name="T25" fmla="*/ 202 h 507"/>
                <a:gd name="T26" fmla="*/ 248 w 609"/>
                <a:gd name="T27" fmla="*/ 276 h 507"/>
                <a:gd name="T28" fmla="*/ 115 w 609"/>
                <a:gd name="T29" fmla="*/ 276 h 507"/>
                <a:gd name="T30" fmla="*/ 101 w 609"/>
                <a:gd name="T31" fmla="*/ 277 h 507"/>
                <a:gd name="T32" fmla="*/ 317 w 609"/>
                <a:gd name="T33" fmla="*/ 61 h 507"/>
                <a:gd name="T34" fmla="*/ 317 w 609"/>
                <a:gd name="T35" fmla="*/ 61 h 507"/>
                <a:gd name="T36" fmla="*/ 448 w 609"/>
                <a:gd name="T37" fmla="*/ 61 h 507"/>
                <a:gd name="T38" fmla="*/ 448 w 609"/>
                <a:gd name="T39" fmla="*/ 190 h 507"/>
                <a:gd name="T40" fmla="*/ 362 w 609"/>
                <a:gd name="T41" fmla="*/ 276 h 507"/>
                <a:gd name="T42" fmla="*/ 192 w 609"/>
                <a:gd name="T43" fmla="*/ 186 h 507"/>
                <a:gd name="T44" fmla="*/ 493 w 609"/>
                <a:gd name="T45" fmla="*/ 276 h 507"/>
                <a:gd name="T46" fmla="*/ 493 w 609"/>
                <a:gd name="T47" fmla="*/ 276 h 507"/>
                <a:gd name="T48" fmla="*/ 463 w 609"/>
                <a:gd name="T49" fmla="*/ 207 h 507"/>
                <a:gd name="T50" fmla="*/ 497 w 609"/>
                <a:gd name="T51" fmla="*/ 126 h 507"/>
                <a:gd name="T52" fmla="*/ 302 w 609"/>
                <a:gd name="T53" fmla="*/ 45 h 507"/>
                <a:gd name="T54" fmla="*/ 35 w 609"/>
                <a:gd name="T55" fmla="*/ 308 h 507"/>
                <a:gd name="T56" fmla="*/ 34 w 609"/>
                <a:gd name="T57" fmla="*/ 311 h 507"/>
                <a:gd name="T58" fmla="*/ 34 w 609"/>
                <a:gd name="T59" fmla="*/ 311 h 507"/>
                <a:gd name="T60" fmla="*/ 34 w 609"/>
                <a:gd name="T61" fmla="*/ 311 h 507"/>
                <a:gd name="T62" fmla="*/ 115 w 609"/>
                <a:gd name="T63" fmla="*/ 506 h 507"/>
                <a:gd name="T64" fmla="*/ 493 w 609"/>
                <a:gd name="T65" fmla="*/ 506 h 507"/>
                <a:gd name="T66" fmla="*/ 608 w 609"/>
                <a:gd name="T67" fmla="*/ 391 h 5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609" h="507">
                  <a:moveTo>
                    <a:pt x="493" y="482"/>
                  </a:moveTo>
                  <a:lnTo>
                    <a:pt x="493" y="482"/>
                  </a:lnTo>
                  <a:lnTo>
                    <a:pt x="493" y="482"/>
                  </a:lnTo>
                  <a:lnTo>
                    <a:pt x="316" y="482"/>
                  </a:lnTo>
                  <a:lnTo>
                    <a:pt x="316" y="299"/>
                  </a:lnTo>
                  <a:lnTo>
                    <a:pt x="493" y="299"/>
                  </a:lnTo>
                  <a:lnTo>
                    <a:pt x="493" y="299"/>
                  </a:lnTo>
                  <a:cubicBezTo>
                    <a:pt x="543" y="299"/>
                    <a:pt x="585" y="341"/>
                    <a:pt x="585" y="391"/>
                  </a:cubicBezTo>
                  <a:cubicBezTo>
                    <a:pt x="585" y="441"/>
                    <a:pt x="543" y="482"/>
                    <a:pt x="493" y="482"/>
                  </a:cubicBezTo>
                  <a:close/>
                  <a:moveTo>
                    <a:pt x="24" y="391"/>
                  </a:moveTo>
                  <a:lnTo>
                    <a:pt x="24" y="391"/>
                  </a:lnTo>
                  <a:lnTo>
                    <a:pt x="24" y="391"/>
                  </a:lnTo>
                  <a:lnTo>
                    <a:pt x="24" y="391"/>
                  </a:lnTo>
                  <a:cubicBezTo>
                    <a:pt x="24" y="366"/>
                    <a:pt x="34" y="343"/>
                    <a:pt x="51" y="326"/>
                  </a:cubicBezTo>
                  <a:lnTo>
                    <a:pt x="51" y="326"/>
                  </a:lnTo>
                  <a:lnTo>
                    <a:pt x="52" y="325"/>
                  </a:lnTo>
                  <a:lnTo>
                    <a:pt x="52" y="325"/>
                  </a:lnTo>
                  <a:cubicBezTo>
                    <a:pt x="69" y="310"/>
                    <a:pt x="92" y="299"/>
                    <a:pt x="115" y="299"/>
                  </a:cubicBezTo>
                  <a:lnTo>
                    <a:pt x="115" y="299"/>
                  </a:lnTo>
                  <a:lnTo>
                    <a:pt x="294" y="299"/>
                  </a:lnTo>
                  <a:lnTo>
                    <a:pt x="294" y="482"/>
                  </a:lnTo>
                  <a:lnTo>
                    <a:pt x="115" y="482"/>
                  </a:lnTo>
                  <a:lnTo>
                    <a:pt x="115" y="482"/>
                  </a:lnTo>
                  <a:cubicBezTo>
                    <a:pt x="65" y="482"/>
                    <a:pt x="24" y="441"/>
                    <a:pt x="24" y="391"/>
                  </a:cubicBezTo>
                  <a:close/>
                  <a:moveTo>
                    <a:pt x="176" y="202"/>
                  </a:moveTo>
                  <a:lnTo>
                    <a:pt x="176" y="202"/>
                  </a:lnTo>
                  <a:lnTo>
                    <a:pt x="176" y="202"/>
                  </a:lnTo>
                  <a:lnTo>
                    <a:pt x="248" y="276"/>
                  </a:lnTo>
                  <a:lnTo>
                    <a:pt x="115" y="276"/>
                  </a:lnTo>
                  <a:lnTo>
                    <a:pt x="115" y="276"/>
                  </a:lnTo>
                  <a:cubicBezTo>
                    <a:pt x="111" y="276"/>
                    <a:pt x="105" y="276"/>
                    <a:pt x="101" y="277"/>
                  </a:cubicBezTo>
                  <a:lnTo>
                    <a:pt x="101" y="277"/>
                  </a:lnTo>
                  <a:lnTo>
                    <a:pt x="176" y="202"/>
                  </a:lnTo>
                  <a:close/>
                  <a:moveTo>
                    <a:pt x="317" y="61"/>
                  </a:moveTo>
                  <a:lnTo>
                    <a:pt x="317" y="61"/>
                  </a:lnTo>
                  <a:lnTo>
                    <a:pt x="317" y="61"/>
                  </a:lnTo>
                  <a:lnTo>
                    <a:pt x="317" y="61"/>
                  </a:lnTo>
                  <a:cubicBezTo>
                    <a:pt x="354" y="25"/>
                    <a:pt x="411" y="25"/>
                    <a:pt x="448" y="61"/>
                  </a:cubicBezTo>
                  <a:cubicBezTo>
                    <a:pt x="465" y="78"/>
                    <a:pt x="474" y="100"/>
                    <a:pt x="474" y="126"/>
                  </a:cubicBezTo>
                  <a:cubicBezTo>
                    <a:pt x="474" y="150"/>
                    <a:pt x="465" y="174"/>
                    <a:pt x="448" y="190"/>
                  </a:cubicBezTo>
                  <a:lnTo>
                    <a:pt x="448" y="190"/>
                  </a:lnTo>
                  <a:lnTo>
                    <a:pt x="362" y="276"/>
                  </a:lnTo>
                  <a:lnTo>
                    <a:pt x="282" y="276"/>
                  </a:lnTo>
                  <a:lnTo>
                    <a:pt x="192" y="186"/>
                  </a:lnTo>
                  <a:lnTo>
                    <a:pt x="317" y="61"/>
                  </a:lnTo>
                  <a:close/>
                  <a:moveTo>
                    <a:pt x="493" y="276"/>
                  </a:moveTo>
                  <a:lnTo>
                    <a:pt x="493" y="276"/>
                  </a:lnTo>
                  <a:lnTo>
                    <a:pt x="493" y="276"/>
                  </a:lnTo>
                  <a:lnTo>
                    <a:pt x="394" y="276"/>
                  </a:lnTo>
                  <a:lnTo>
                    <a:pt x="463" y="207"/>
                  </a:lnTo>
                  <a:lnTo>
                    <a:pt x="463" y="207"/>
                  </a:lnTo>
                  <a:cubicBezTo>
                    <a:pt x="485" y="185"/>
                    <a:pt x="497" y="157"/>
                    <a:pt x="497" y="126"/>
                  </a:cubicBezTo>
                  <a:cubicBezTo>
                    <a:pt x="497" y="95"/>
                    <a:pt x="485" y="65"/>
                    <a:pt x="463" y="45"/>
                  </a:cubicBezTo>
                  <a:cubicBezTo>
                    <a:pt x="420" y="0"/>
                    <a:pt x="347" y="0"/>
                    <a:pt x="302" y="45"/>
                  </a:cubicBezTo>
                  <a:lnTo>
                    <a:pt x="302" y="45"/>
                  </a:lnTo>
                  <a:lnTo>
                    <a:pt x="35" y="308"/>
                  </a:lnTo>
                  <a:lnTo>
                    <a:pt x="35" y="308"/>
                  </a:lnTo>
                  <a:cubicBezTo>
                    <a:pt x="35" y="308"/>
                    <a:pt x="34" y="310"/>
                    <a:pt x="34" y="311"/>
                  </a:cubicBezTo>
                  <a:lnTo>
                    <a:pt x="34" y="311"/>
                  </a:lnTo>
                  <a:lnTo>
                    <a:pt x="34" y="311"/>
                  </a:lnTo>
                  <a:lnTo>
                    <a:pt x="34" y="311"/>
                  </a:lnTo>
                  <a:lnTo>
                    <a:pt x="34" y="311"/>
                  </a:lnTo>
                  <a:cubicBezTo>
                    <a:pt x="13" y="332"/>
                    <a:pt x="0" y="360"/>
                    <a:pt x="0" y="391"/>
                  </a:cubicBezTo>
                  <a:cubicBezTo>
                    <a:pt x="0" y="454"/>
                    <a:pt x="52" y="506"/>
                    <a:pt x="115" y="506"/>
                  </a:cubicBezTo>
                  <a:lnTo>
                    <a:pt x="115" y="506"/>
                  </a:lnTo>
                  <a:lnTo>
                    <a:pt x="493" y="506"/>
                  </a:lnTo>
                  <a:lnTo>
                    <a:pt x="493" y="506"/>
                  </a:lnTo>
                  <a:cubicBezTo>
                    <a:pt x="557" y="506"/>
                    <a:pt x="608" y="454"/>
                    <a:pt x="608" y="391"/>
                  </a:cubicBezTo>
                  <a:cubicBezTo>
                    <a:pt x="608" y="328"/>
                    <a:pt x="557" y="276"/>
                    <a:pt x="493" y="276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a-DK"/>
            </a:p>
          </p:txBody>
        </p:sp>
        <p:sp>
          <p:nvSpPr>
            <p:cNvPr id="101" name="Freeform 1214">
              <a:extLst>
                <a:ext uri="{FF2B5EF4-FFF2-40B4-BE49-F238E27FC236}">
                  <a16:creationId xmlns:a16="http://schemas.microsoft.com/office/drawing/2014/main" id="{6752678C-D9D2-024F-87FA-0EFF241229A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512175" y="3803650"/>
              <a:ext cx="80963" cy="26988"/>
            </a:xfrm>
            <a:custGeom>
              <a:avLst/>
              <a:gdLst>
                <a:gd name="T0" fmla="*/ 160 w 224"/>
                <a:gd name="T1" fmla="*/ 0 h 77"/>
                <a:gd name="T2" fmla="*/ 160 w 224"/>
                <a:gd name="T3" fmla="*/ 0 h 77"/>
                <a:gd name="T4" fmla="*/ 160 w 224"/>
                <a:gd name="T5" fmla="*/ 0 h 77"/>
                <a:gd name="T6" fmla="*/ 11 w 224"/>
                <a:gd name="T7" fmla="*/ 0 h 77"/>
                <a:gd name="T8" fmla="*/ 11 w 224"/>
                <a:gd name="T9" fmla="*/ 0 h 77"/>
                <a:gd name="T10" fmla="*/ 0 w 224"/>
                <a:gd name="T11" fmla="*/ 11 h 77"/>
                <a:gd name="T12" fmla="*/ 11 w 224"/>
                <a:gd name="T13" fmla="*/ 24 h 77"/>
                <a:gd name="T14" fmla="*/ 11 w 224"/>
                <a:gd name="T15" fmla="*/ 24 h 77"/>
                <a:gd name="T16" fmla="*/ 160 w 224"/>
                <a:gd name="T17" fmla="*/ 24 h 77"/>
                <a:gd name="T18" fmla="*/ 160 w 224"/>
                <a:gd name="T19" fmla="*/ 24 h 77"/>
                <a:gd name="T20" fmla="*/ 201 w 224"/>
                <a:gd name="T21" fmla="*/ 65 h 77"/>
                <a:gd name="T22" fmla="*/ 212 w 224"/>
                <a:gd name="T23" fmla="*/ 76 h 77"/>
                <a:gd name="T24" fmla="*/ 223 w 224"/>
                <a:gd name="T25" fmla="*/ 65 h 77"/>
                <a:gd name="T26" fmla="*/ 160 w 224"/>
                <a:gd name="T27" fmla="*/ 0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24" h="77">
                  <a:moveTo>
                    <a:pt x="160" y="0"/>
                  </a:moveTo>
                  <a:lnTo>
                    <a:pt x="160" y="0"/>
                  </a:lnTo>
                  <a:lnTo>
                    <a:pt x="160" y="0"/>
                  </a:lnTo>
                  <a:lnTo>
                    <a:pt x="11" y="0"/>
                  </a:lnTo>
                  <a:lnTo>
                    <a:pt x="11" y="0"/>
                  </a:lnTo>
                  <a:cubicBezTo>
                    <a:pt x="5" y="0"/>
                    <a:pt x="0" y="5"/>
                    <a:pt x="0" y="11"/>
                  </a:cubicBezTo>
                  <a:cubicBezTo>
                    <a:pt x="0" y="18"/>
                    <a:pt x="5" y="24"/>
                    <a:pt x="11" y="24"/>
                  </a:cubicBezTo>
                  <a:lnTo>
                    <a:pt x="11" y="24"/>
                  </a:lnTo>
                  <a:lnTo>
                    <a:pt x="160" y="24"/>
                  </a:lnTo>
                  <a:lnTo>
                    <a:pt x="160" y="24"/>
                  </a:lnTo>
                  <a:cubicBezTo>
                    <a:pt x="183" y="24"/>
                    <a:pt x="201" y="42"/>
                    <a:pt x="201" y="65"/>
                  </a:cubicBezTo>
                  <a:cubicBezTo>
                    <a:pt x="201" y="70"/>
                    <a:pt x="206" y="76"/>
                    <a:pt x="212" y="76"/>
                  </a:cubicBezTo>
                  <a:cubicBezTo>
                    <a:pt x="219" y="76"/>
                    <a:pt x="223" y="70"/>
                    <a:pt x="223" y="65"/>
                  </a:cubicBezTo>
                  <a:cubicBezTo>
                    <a:pt x="223" y="28"/>
                    <a:pt x="195" y="0"/>
                    <a:pt x="160" y="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a-DK"/>
            </a:p>
          </p:txBody>
        </p:sp>
        <p:sp>
          <p:nvSpPr>
            <p:cNvPr id="102" name="Freeform 1215">
              <a:extLst>
                <a:ext uri="{FF2B5EF4-FFF2-40B4-BE49-F238E27FC236}">
                  <a16:creationId xmlns:a16="http://schemas.microsoft.com/office/drawing/2014/main" id="{73D146C0-6953-0E41-9200-943E4A9A22A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472488" y="3705225"/>
              <a:ext cx="74612" cy="53975"/>
            </a:xfrm>
            <a:custGeom>
              <a:avLst/>
              <a:gdLst>
                <a:gd name="T0" fmla="*/ 5 w 207"/>
                <a:gd name="T1" fmla="*/ 148 h 151"/>
                <a:gd name="T2" fmla="*/ 5 w 207"/>
                <a:gd name="T3" fmla="*/ 148 h 151"/>
                <a:gd name="T4" fmla="*/ 5 w 207"/>
                <a:gd name="T5" fmla="*/ 148 h 151"/>
                <a:gd name="T6" fmla="*/ 5 w 207"/>
                <a:gd name="T7" fmla="*/ 148 h 151"/>
                <a:gd name="T8" fmla="*/ 13 w 207"/>
                <a:gd name="T9" fmla="*/ 150 h 151"/>
                <a:gd name="T10" fmla="*/ 20 w 207"/>
                <a:gd name="T11" fmla="*/ 148 h 151"/>
                <a:gd name="T12" fmla="*/ 20 w 207"/>
                <a:gd name="T13" fmla="*/ 148 h 151"/>
                <a:gd name="T14" fmla="*/ 126 w 207"/>
                <a:gd name="T15" fmla="*/ 42 h 151"/>
                <a:gd name="T16" fmla="*/ 126 w 207"/>
                <a:gd name="T17" fmla="*/ 42 h 151"/>
                <a:gd name="T18" fmla="*/ 183 w 207"/>
                <a:gd name="T19" fmla="*/ 42 h 151"/>
                <a:gd name="T20" fmla="*/ 200 w 207"/>
                <a:gd name="T21" fmla="*/ 42 h 151"/>
                <a:gd name="T22" fmla="*/ 200 w 207"/>
                <a:gd name="T23" fmla="*/ 26 h 151"/>
                <a:gd name="T24" fmla="*/ 109 w 207"/>
                <a:gd name="T25" fmla="*/ 26 h 151"/>
                <a:gd name="T26" fmla="*/ 109 w 207"/>
                <a:gd name="T27" fmla="*/ 26 h 151"/>
                <a:gd name="T28" fmla="*/ 5 w 207"/>
                <a:gd name="T29" fmla="*/ 131 h 151"/>
                <a:gd name="T30" fmla="*/ 5 w 207"/>
                <a:gd name="T31" fmla="*/ 131 h 151"/>
                <a:gd name="T32" fmla="*/ 5 w 207"/>
                <a:gd name="T33" fmla="*/ 148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07" h="151">
                  <a:moveTo>
                    <a:pt x="5" y="148"/>
                  </a:moveTo>
                  <a:lnTo>
                    <a:pt x="5" y="148"/>
                  </a:lnTo>
                  <a:lnTo>
                    <a:pt x="5" y="148"/>
                  </a:lnTo>
                  <a:lnTo>
                    <a:pt x="5" y="148"/>
                  </a:lnTo>
                  <a:cubicBezTo>
                    <a:pt x="6" y="149"/>
                    <a:pt x="9" y="150"/>
                    <a:pt x="13" y="150"/>
                  </a:cubicBezTo>
                  <a:cubicBezTo>
                    <a:pt x="16" y="150"/>
                    <a:pt x="19" y="149"/>
                    <a:pt x="20" y="148"/>
                  </a:cubicBezTo>
                  <a:lnTo>
                    <a:pt x="20" y="148"/>
                  </a:lnTo>
                  <a:lnTo>
                    <a:pt x="126" y="42"/>
                  </a:lnTo>
                  <a:lnTo>
                    <a:pt x="126" y="42"/>
                  </a:lnTo>
                  <a:cubicBezTo>
                    <a:pt x="142" y="27"/>
                    <a:pt x="168" y="27"/>
                    <a:pt x="183" y="42"/>
                  </a:cubicBezTo>
                  <a:cubicBezTo>
                    <a:pt x="189" y="46"/>
                    <a:pt x="196" y="46"/>
                    <a:pt x="200" y="42"/>
                  </a:cubicBezTo>
                  <a:cubicBezTo>
                    <a:pt x="206" y="38"/>
                    <a:pt x="206" y="31"/>
                    <a:pt x="200" y="26"/>
                  </a:cubicBezTo>
                  <a:cubicBezTo>
                    <a:pt x="174" y="0"/>
                    <a:pt x="134" y="0"/>
                    <a:pt x="109" y="26"/>
                  </a:cubicBezTo>
                  <a:lnTo>
                    <a:pt x="109" y="26"/>
                  </a:lnTo>
                  <a:lnTo>
                    <a:pt x="5" y="131"/>
                  </a:lnTo>
                  <a:lnTo>
                    <a:pt x="5" y="131"/>
                  </a:lnTo>
                  <a:cubicBezTo>
                    <a:pt x="0" y="135"/>
                    <a:pt x="0" y="142"/>
                    <a:pt x="5" y="148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a-DK"/>
            </a:p>
          </p:txBody>
        </p:sp>
      </p:grpSp>
      <p:grpSp>
        <p:nvGrpSpPr>
          <p:cNvPr id="103" name="Group 1391">
            <a:extLst>
              <a:ext uri="{FF2B5EF4-FFF2-40B4-BE49-F238E27FC236}">
                <a16:creationId xmlns:a16="http://schemas.microsoft.com/office/drawing/2014/main" id="{512DED03-06B1-5047-BDBD-712F60651499}"/>
              </a:ext>
            </a:extLst>
          </p:cNvPr>
          <p:cNvGrpSpPr/>
          <p:nvPr/>
        </p:nvGrpSpPr>
        <p:grpSpPr>
          <a:xfrm>
            <a:off x="4406602" y="3153935"/>
            <a:ext cx="292100" cy="290512"/>
            <a:chOff x="8391525" y="3579813"/>
            <a:chExt cx="292100" cy="290512"/>
          </a:xfrm>
          <a:solidFill>
            <a:schemeClr val="tx2"/>
          </a:solidFill>
        </p:grpSpPr>
        <p:sp>
          <p:nvSpPr>
            <p:cNvPr id="104" name="Freeform 1211">
              <a:extLst>
                <a:ext uri="{FF2B5EF4-FFF2-40B4-BE49-F238E27FC236}">
                  <a16:creationId xmlns:a16="http://schemas.microsoft.com/office/drawing/2014/main" id="{6435D141-8903-CD40-BF8D-DCF2603B750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516938" y="3579813"/>
              <a:ext cx="166687" cy="290512"/>
            </a:xfrm>
            <a:custGeom>
              <a:avLst/>
              <a:gdLst>
                <a:gd name="T0" fmla="*/ 321 w 461"/>
                <a:gd name="T1" fmla="*/ 22 h 807"/>
                <a:gd name="T2" fmla="*/ 350 w 461"/>
                <a:gd name="T3" fmla="*/ 22 h 807"/>
                <a:gd name="T4" fmla="*/ 321 w 461"/>
                <a:gd name="T5" fmla="*/ 196 h 807"/>
                <a:gd name="T6" fmla="*/ 109 w 461"/>
                <a:gd name="T7" fmla="*/ 22 h 807"/>
                <a:gd name="T8" fmla="*/ 109 w 461"/>
                <a:gd name="T9" fmla="*/ 22 h 807"/>
                <a:gd name="T10" fmla="*/ 140 w 461"/>
                <a:gd name="T11" fmla="*/ 196 h 807"/>
                <a:gd name="T12" fmla="*/ 109 w 461"/>
                <a:gd name="T13" fmla="*/ 22 h 807"/>
                <a:gd name="T14" fmla="*/ 268 w 461"/>
                <a:gd name="T15" fmla="*/ 22 h 807"/>
                <a:gd name="T16" fmla="*/ 297 w 461"/>
                <a:gd name="T17" fmla="*/ 22 h 807"/>
                <a:gd name="T18" fmla="*/ 268 w 461"/>
                <a:gd name="T19" fmla="*/ 196 h 807"/>
                <a:gd name="T20" fmla="*/ 192 w 461"/>
                <a:gd name="T21" fmla="*/ 196 h 807"/>
                <a:gd name="T22" fmla="*/ 192 w 461"/>
                <a:gd name="T23" fmla="*/ 196 h 807"/>
                <a:gd name="T24" fmla="*/ 162 w 461"/>
                <a:gd name="T25" fmla="*/ 22 h 807"/>
                <a:gd name="T26" fmla="*/ 192 w 461"/>
                <a:gd name="T27" fmla="*/ 196 h 807"/>
                <a:gd name="T28" fmla="*/ 216 w 461"/>
                <a:gd name="T29" fmla="*/ 22 h 807"/>
                <a:gd name="T30" fmla="*/ 245 w 461"/>
                <a:gd name="T31" fmla="*/ 22 h 807"/>
                <a:gd name="T32" fmla="*/ 216 w 461"/>
                <a:gd name="T33" fmla="*/ 196 h 807"/>
                <a:gd name="T34" fmla="*/ 377 w 461"/>
                <a:gd name="T35" fmla="*/ 196 h 807"/>
                <a:gd name="T36" fmla="*/ 377 w 461"/>
                <a:gd name="T37" fmla="*/ 196 h 807"/>
                <a:gd name="T38" fmla="*/ 374 w 461"/>
                <a:gd name="T39" fmla="*/ 11 h 807"/>
                <a:gd name="T40" fmla="*/ 363 w 461"/>
                <a:gd name="T41" fmla="*/ 0 h 807"/>
                <a:gd name="T42" fmla="*/ 98 w 461"/>
                <a:gd name="T43" fmla="*/ 0 h 807"/>
                <a:gd name="T44" fmla="*/ 85 w 461"/>
                <a:gd name="T45" fmla="*/ 11 h 807"/>
                <a:gd name="T46" fmla="*/ 85 w 461"/>
                <a:gd name="T47" fmla="*/ 196 h 807"/>
                <a:gd name="T48" fmla="*/ 83 w 461"/>
                <a:gd name="T49" fmla="*/ 196 h 807"/>
                <a:gd name="T50" fmla="*/ 0 w 461"/>
                <a:gd name="T51" fmla="*/ 280 h 807"/>
                <a:gd name="T52" fmla="*/ 0 w 461"/>
                <a:gd name="T53" fmla="*/ 322 h 807"/>
                <a:gd name="T54" fmla="*/ 23 w 461"/>
                <a:gd name="T55" fmla="*/ 322 h 807"/>
                <a:gd name="T56" fmla="*/ 23 w 461"/>
                <a:gd name="T57" fmla="*/ 280 h 807"/>
                <a:gd name="T58" fmla="*/ 83 w 461"/>
                <a:gd name="T59" fmla="*/ 220 h 807"/>
                <a:gd name="T60" fmla="*/ 98 w 461"/>
                <a:gd name="T61" fmla="*/ 220 h 807"/>
                <a:gd name="T62" fmla="*/ 377 w 461"/>
                <a:gd name="T63" fmla="*/ 220 h 807"/>
                <a:gd name="T64" fmla="*/ 437 w 461"/>
                <a:gd name="T65" fmla="*/ 280 h 807"/>
                <a:gd name="T66" fmla="*/ 437 w 461"/>
                <a:gd name="T67" fmla="*/ 722 h 807"/>
                <a:gd name="T68" fmla="*/ 377 w 461"/>
                <a:gd name="T69" fmla="*/ 782 h 807"/>
                <a:gd name="T70" fmla="*/ 83 w 461"/>
                <a:gd name="T71" fmla="*/ 782 h 807"/>
                <a:gd name="T72" fmla="*/ 71 w 461"/>
                <a:gd name="T73" fmla="*/ 793 h 807"/>
                <a:gd name="T74" fmla="*/ 83 w 461"/>
                <a:gd name="T75" fmla="*/ 806 h 807"/>
                <a:gd name="T76" fmla="*/ 377 w 461"/>
                <a:gd name="T77" fmla="*/ 806 h 807"/>
                <a:gd name="T78" fmla="*/ 460 w 461"/>
                <a:gd name="T79" fmla="*/ 722 h 807"/>
                <a:gd name="T80" fmla="*/ 460 w 461"/>
                <a:gd name="T81" fmla="*/ 280 h 8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61" h="807">
                  <a:moveTo>
                    <a:pt x="321" y="22"/>
                  </a:moveTo>
                  <a:lnTo>
                    <a:pt x="321" y="22"/>
                  </a:lnTo>
                  <a:lnTo>
                    <a:pt x="321" y="22"/>
                  </a:lnTo>
                  <a:lnTo>
                    <a:pt x="350" y="22"/>
                  </a:lnTo>
                  <a:lnTo>
                    <a:pt x="350" y="196"/>
                  </a:lnTo>
                  <a:lnTo>
                    <a:pt x="321" y="196"/>
                  </a:lnTo>
                  <a:lnTo>
                    <a:pt x="321" y="22"/>
                  </a:lnTo>
                  <a:close/>
                  <a:moveTo>
                    <a:pt x="109" y="22"/>
                  </a:moveTo>
                  <a:lnTo>
                    <a:pt x="109" y="22"/>
                  </a:lnTo>
                  <a:lnTo>
                    <a:pt x="109" y="22"/>
                  </a:lnTo>
                  <a:lnTo>
                    <a:pt x="140" y="22"/>
                  </a:lnTo>
                  <a:lnTo>
                    <a:pt x="140" y="196"/>
                  </a:lnTo>
                  <a:lnTo>
                    <a:pt x="109" y="196"/>
                  </a:lnTo>
                  <a:lnTo>
                    <a:pt x="109" y="22"/>
                  </a:lnTo>
                  <a:close/>
                  <a:moveTo>
                    <a:pt x="268" y="22"/>
                  </a:moveTo>
                  <a:lnTo>
                    <a:pt x="268" y="22"/>
                  </a:lnTo>
                  <a:lnTo>
                    <a:pt x="268" y="22"/>
                  </a:lnTo>
                  <a:lnTo>
                    <a:pt x="297" y="22"/>
                  </a:lnTo>
                  <a:lnTo>
                    <a:pt x="297" y="196"/>
                  </a:lnTo>
                  <a:lnTo>
                    <a:pt x="268" y="196"/>
                  </a:lnTo>
                  <a:lnTo>
                    <a:pt x="268" y="22"/>
                  </a:lnTo>
                  <a:close/>
                  <a:moveTo>
                    <a:pt x="192" y="196"/>
                  </a:moveTo>
                  <a:lnTo>
                    <a:pt x="192" y="196"/>
                  </a:lnTo>
                  <a:lnTo>
                    <a:pt x="192" y="196"/>
                  </a:lnTo>
                  <a:lnTo>
                    <a:pt x="162" y="196"/>
                  </a:lnTo>
                  <a:lnTo>
                    <a:pt x="162" y="22"/>
                  </a:lnTo>
                  <a:lnTo>
                    <a:pt x="192" y="22"/>
                  </a:lnTo>
                  <a:lnTo>
                    <a:pt x="192" y="196"/>
                  </a:lnTo>
                  <a:close/>
                  <a:moveTo>
                    <a:pt x="216" y="22"/>
                  </a:moveTo>
                  <a:lnTo>
                    <a:pt x="216" y="22"/>
                  </a:lnTo>
                  <a:lnTo>
                    <a:pt x="216" y="22"/>
                  </a:lnTo>
                  <a:lnTo>
                    <a:pt x="245" y="22"/>
                  </a:lnTo>
                  <a:lnTo>
                    <a:pt x="245" y="196"/>
                  </a:lnTo>
                  <a:lnTo>
                    <a:pt x="216" y="196"/>
                  </a:lnTo>
                  <a:lnTo>
                    <a:pt x="216" y="22"/>
                  </a:lnTo>
                  <a:close/>
                  <a:moveTo>
                    <a:pt x="377" y="196"/>
                  </a:moveTo>
                  <a:lnTo>
                    <a:pt x="377" y="196"/>
                  </a:lnTo>
                  <a:lnTo>
                    <a:pt x="377" y="196"/>
                  </a:lnTo>
                  <a:lnTo>
                    <a:pt x="374" y="196"/>
                  </a:lnTo>
                  <a:lnTo>
                    <a:pt x="374" y="11"/>
                  </a:lnTo>
                  <a:lnTo>
                    <a:pt x="374" y="11"/>
                  </a:lnTo>
                  <a:cubicBezTo>
                    <a:pt x="374" y="4"/>
                    <a:pt x="368" y="0"/>
                    <a:pt x="363" y="0"/>
                  </a:cubicBezTo>
                  <a:lnTo>
                    <a:pt x="363" y="0"/>
                  </a:lnTo>
                  <a:lnTo>
                    <a:pt x="98" y="0"/>
                  </a:lnTo>
                  <a:lnTo>
                    <a:pt x="98" y="0"/>
                  </a:lnTo>
                  <a:cubicBezTo>
                    <a:pt x="91" y="0"/>
                    <a:pt x="85" y="4"/>
                    <a:pt x="85" y="11"/>
                  </a:cubicBezTo>
                  <a:lnTo>
                    <a:pt x="85" y="11"/>
                  </a:lnTo>
                  <a:lnTo>
                    <a:pt x="85" y="196"/>
                  </a:lnTo>
                  <a:lnTo>
                    <a:pt x="83" y="196"/>
                  </a:lnTo>
                  <a:lnTo>
                    <a:pt x="83" y="196"/>
                  </a:lnTo>
                  <a:cubicBezTo>
                    <a:pt x="38" y="196"/>
                    <a:pt x="0" y="234"/>
                    <a:pt x="0" y="280"/>
                  </a:cubicBezTo>
                  <a:lnTo>
                    <a:pt x="0" y="280"/>
                  </a:lnTo>
                  <a:lnTo>
                    <a:pt x="0" y="322"/>
                  </a:lnTo>
                  <a:lnTo>
                    <a:pt x="0" y="322"/>
                  </a:lnTo>
                  <a:cubicBezTo>
                    <a:pt x="0" y="329"/>
                    <a:pt x="5" y="335"/>
                    <a:pt x="11" y="335"/>
                  </a:cubicBezTo>
                  <a:cubicBezTo>
                    <a:pt x="18" y="335"/>
                    <a:pt x="23" y="329"/>
                    <a:pt x="23" y="322"/>
                  </a:cubicBezTo>
                  <a:lnTo>
                    <a:pt x="23" y="322"/>
                  </a:lnTo>
                  <a:lnTo>
                    <a:pt x="23" y="280"/>
                  </a:lnTo>
                  <a:lnTo>
                    <a:pt x="23" y="280"/>
                  </a:lnTo>
                  <a:cubicBezTo>
                    <a:pt x="23" y="246"/>
                    <a:pt x="50" y="220"/>
                    <a:pt x="83" y="220"/>
                  </a:cubicBezTo>
                  <a:lnTo>
                    <a:pt x="83" y="220"/>
                  </a:lnTo>
                  <a:lnTo>
                    <a:pt x="98" y="220"/>
                  </a:lnTo>
                  <a:lnTo>
                    <a:pt x="363" y="220"/>
                  </a:lnTo>
                  <a:lnTo>
                    <a:pt x="377" y="220"/>
                  </a:lnTo>
                  <a:lnTo>
                    <a:pt x="377" y="220"/>
                  </a:lnTo>
                  <a:cubicBezTo>
                    <a:pt x="409" y="220"/>
                    <a:pt x="437" y="246"/>
                    <a:pt x="437" y="280"/>
                  </a:cubicBezTo>
                  <a:lnTo>
                    <a:pt x="437" y="280"/>
                  </a:lnTo>
                  <a:lnTo>
                    <a:pt x="437" y="722"/>
                  </a:lnTo>
                  <a:lnTo>
                    <a:pt x="437" y="722"/>
                  </a:lnTo>
                  <a:cubicBezTo>
                    <a:pt x="437" y="756"/>
                    <a:pt x="409" y="782"/>
                    <a:pt x="377" y="782"/>
                  </a:cubicBezTo>
                  <a:lnTo>
                    <a:pt x="377" y="782"/>
                  </a:lnTo>
                  <a:lnTo>
                    <a:pt x="83" y="782"/>
                  </a:lnTo>
                  <a:lnTo>
                    <a:pt x="83" y="782"/>
                  </a:lnTo>
                  <a:cubicBezTo>
                    <a:pt x="77" y="782"/>
                    <a:pt x="71" y="788"/>
                    <a:pt x="71" y="793"/>
                  </a:cubicBezTo>
                  <a:cubicBezTo>
                    <a:pt x="71" y="801"/>
                    <a:pt x="77" y="806"/>
                    <a:pt x="83" y="806"/>
                  </a:cubicBezTo>
                  <a:lnTo>
                    <a:pt x="83" y="806"/>
                  </a:lnTo>
                  <a:lnTo>
                    <a:pt x="377" y="806"/>
                  </a:lnTo>
                  <a:lnTo>
                    <a:pt x="377" y="806"/>
                  </a:lnTo>
                  <a:cubicBezTo>
                    <a:pt x="424" y="806"/>
                    <a:pt x="460" y="768"/>
                    <a:pt x="460" y="722"/>
                  </a:cubicBezTo>
                  <a:lnTo>
                    <a:pt x="460" y="722"/>
                  </a:lnTo>
                  <a:lnTo>
                    <a:pt x="460" y="280"/>
                  </a:lnTo>
                  <a:lnTo>
                    <a:pt x="460" y="280"/>
                  </a:lnTo>
                  <a:cubicBezTo>
                    <a:pt x="460" y="234"/>
                    <a:pt x="424" y="196"/>
                    <a:pt x="377" y="196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a-DK"/>
            </a:p>
          </p:txBody>
        </p:sp>
        <p:sp>
          <p:nvSpPr>
            <p:cNvPr id="105" name="Freeform 1212">
              <a:extLst>
                <a:ext uri="{FF2B5EF4-FFF2-40B4-BE49-F238E27FC236}">
                  <a16:creationId xmlns:a16="http://schemas.microsoft.com/office/drawing/2014/main" id="{07D3AFEE-FD0F-AC4E-8281-1CCC591B09C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559800" y="3716338"/>
              <a:ext cx="77788" cy="103187"/>
            </a:xfrm>
            <a:custGeom>
              <a:avLst/>
              <a:gdLst>
                <a:gd name="T0" fmla="*/ 125 w 216"/>
                <a:gd name="T1" fmla="*/ 264 h 287"/>
                <a:gd name="T2" fmla="*/ 125 w 216"/>
                <a:gd name="T3" fmla="*/ 264 h 287"/>
                <a:gd name="T4" fmla="*/ 125 w 216"/>
                <a:gd name="T5" fmla="*/ 264 h 287"/>
                <a:gd name="T6" fmla="*/ 125 w 216"/>
                <a:gd name="T7" fmla="*/ 264 h 287"/>
                <a:gd name="T8" fmla="*/ 114 w 216"/>
                <a:gd name="T9" fmla="*/ 275 h 287"/>
                <a:gd name="T10" fmla="*/ 125 w 216"/>
                <a:gd name="T11" fmla="*/ 286 h 287"/>
                <a:gd name="T12" fmla="*/ 125 w 216"/>
                <a:gd name="T13" fmla="*/ 286 h 287"/>
                <a:gd name="T14" fmla="*/ 202 w 216"/>
                <a:gd name="T15" fmla="*/ 286 h 287"/>
                <a:gd name="T16" fmla="*/ 202 w 216"/>
                <a:gd name="T17" fmla="*/ 286 h 287"/>
                <a:gd name="T18" fmla="*/ 215 w 216"/>
                <a:gd name="T19" fmla="*/ 275 h 287"/>
                <a:gd name="T20" fmla="*/ 215 w 216"/>
                <a:gd name="T21" fmla="*/ 275 h 287"/>
                <a:gd name="T22" fmla="*/ 215 w 216"/>
                <a:gd name="T23" fmla="*/ 15 h 287"/>
                <a:gd name="T24" fmla="*/ 215 w 216"/>
                <a:gd name="T25" fmla="*/ 15 h 287"/>
                <a:gd name="T26" fmla="*/ 202 w 216"/>
                <a:gd name="T27" fmla="*/ 3 h 287"/>
                <a:gd name="T28" fmla="*/ 202 w 216"/>
                <a:gd name="T29" fmla="*/ 3 h 287"/>
                <a:gd name="T30" fmla="*/ 13 w 216"/>
                <a:gd name="T31" fmla="*/ 0 h 287"/>
                <a:gd name="T32" fmla="*/ 13 w 216"/>
                <a:gd name="T33" fmla="*/ 0 h 287"/>
                <a:gd name="T34" fmla="*/ 0 w 216"/>
                <a:gd name="T35" fmla="*/ 11 h 287"/>
                <a:gd name="T36" fmla="*/ 13 w 216"/>
                <a:gd name="T37" fmla="*/ 24 h 287"/>
                <a:gd name="T38" fmla="*/ 13 w 216"/>
                <a:gd name="T39" fmla="*/ 24 h 287"/>
                <a:gd name="T40" fmla="*/ 191 w 216"/>
                <a:gd name="T41" fmla="*/ 27 h 287"/>
                <a:gd name="T42" fmla="*/ 191 w 216"/>
                <a:gd name="T43" fmla="*/ 264 h 287"/>
                <a:gd name="T44" fmla="*/ 125 w 216"/>
                <a:gd name="T45" fmla="*/ 264 h 2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16" h="287">
                  <a:moveTo>
                    <a:pt x="125" y="264"/>
                  </a:moveTo>
                  <a:lnTo>
                    <a:pt x="125" y="264"/>
                  </a:lnTo>
                  <a:lnTo>
                    <a:pt x="125" y="264"/>
                  </a:lnTo>
                  <a:lnTo>
                    <a:pt x="125" y="264"/>
                  </a:lnTo>
                  <a:cubicBezTo>
                    <a:pt x="120" y="264"/>
                    <a:pt x="114" y="268"/>
                    <a:pt x="114" y="275"/>
                  </a:cubicBezTo>
                  <a:cubicBezTo>
                    <a:pt x="114" y="282"/>
                    <a:pt x="120" y="286"/>
                    <a:pt x="125" y="286"/>
                  </a:cubicBezTo>
                  <a:lnTo>
                    <a:pt x="125" y="286"/>
                  </a:lnTo>
                  <a:lnTo>
                    <a:pt x="202" y="286"/>
                  </a:lnTo>
                  <a:lnTo>
                    <a:pt x="202" y="286"/>
                  </a:lnTo>
                  <a:cubicBezTo>
                    <a:pt x="209" y="286"/>
                    <a:pt x="215" y="282"/>
                    <a:pt x="215" y="275"/>
                  </a:cubicBezTo>
                  <a:lnTo>
                    <a:pt x="215" y="275"/>
                  </a:lnTo>
                  <a:lnTo>
                    <a:pt x="215" y="15"/>
                  </a:lnTo>
                  <a:lnTo>
                    <a:pt x="215" y="15"/>
                  </a:lnTo>
                  <a:cubicBezTo>
                    <a:pt x="215" y="9"/>
                    <a:pt x="209" y="3"/>
                    <a:pt x="202" y="3"/>
                  </a:cubicBezTo>
                  <a:lnTo>
                    <a:pt x="202" y="3"/>
                  </a:lnTo>
                  <a:lnTo>
                    <a:pt x="13" y="0"/>
                  </a:lnTo>
                  <a:lnTo>
                    <a:pt x="13" y="0"/>
                  </a:lnTo>
                  <a:cubicBezTo>
                    <a:pt x="6" y="0"/>
                    <a:pt x="2" y="6"/>
                    <a:pt x="0" y="11"/>
                  </a:cubicBezTo>
                  <a:cubicBezTo>
                    <a:pt x="0" y="19"/>
                    <a:pt x="6" y="24"/>
                    <a:pt x="13" y="24"/>
                  </a:cubicBezTo>
                  <a:lnTo>
                    <a:pt x="13" y="24"/>
                  </a:lnTo>
                  <a:lnTo>
                    <a:pt x="191" y="27"/>
                  </a:lnTo>
                  <a:lnTo>
                    <a:pt x="191" y="264"/>
                  </a:lnTo>
                  <a:lnTo>
                    <a:pt x="125" y="264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a-DK"/>
            </a:p>
          </p:txBody>
        </p:sp>
        <p:sp>
          <p:nvSpPr>
            <p:cNvPr id="106" name="Freeform 1213">
              <a:extLst>
                <a:ext uri="{FF2B5EF4-FFF2-40B4-BE49-F238E27FC236}">
                  <a16:creationId xmlns:a16="http://schemas.microsoft.com/office/drawing/2014/main" id="{9FAB9274-C645-754A-A133-4A3E7DC9D39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391525" y="3687763"/>
              <a:ext cx="219075" cy="182562"/>
            </a:xfrm>
            <a:custGeom>
              <a:avLst/>
              <a:gdLst>
                <a:gd name="T0" fmla="*/ 493 w 609"/>
                <a:gd name="T1" fmla="*/ 482 h 507"/>
                <a:gd name="T2" fmla="*/ 316 w 609"/>
                <a:gd name="T3" fmla="*/ 482 h 507"/>
                <a:gd name="T4" fmla="*/ 493 w 609"/>
                <a:gd name="T5" fmla="*/ 299 h 507"/>
                <a:gd name="T6" fmla="*/ 585 w 609"/>
                <a:gd name="T7" fmla="*/ 391 h 507"/>
                <a:gd name="T8" fmla="*/ 24 w 609"/>
                <a:gd name="T9" fmla="*/ 391 h 507"/>
                <a:gd name="T10" fmla="*/ 24 w 609"/>
                <a:gd name="T11" fmla="*/ 391 h 507"/>
                <a:gd name="T12" fmla="*/ 51 w 609"/>
                <a:gd name="T13" fmla="*/ 326 h 507"/>
                <a:gd name="T14" fmla="*/ 52 w 609"/>
                <a:gd name="T15" fmla="*/ 325 h 507"/>
                <a:gd name="T16" fmla="*/ 115 w 609"/>
                <a:gd name="T17" fmla="*/ 299 h 507"/>
                <a:gd name="T18" fmla="*/ 294 w 609"/>
                <a:gd name="T19" fmla="*/ 299 h 507"/>
                <a:gd name="T20" fmla="*/ 115 w 609"/>
                <a:gd name="T21" fmla="*/ 482 h 507"/>
                <a:gd name="T22" fmla="*/ 24 w 609"/>
                <a:gd name="T23" fmla="*/ 391 h 507"/>
                <a:gd name="T24" fmla="*/ 176 w 609"/>
                <a:gd name="T25" fmla="*/ 202 h 507"/>
                <a:gd name="T26" fmla="*/ 248 w 609"/>
                <a:gd name="T27" fmla="*/ 276 h 507"/>
                <a:gd name="T28" fmla="*/ 115 w 609"/>
                <a:gd name="T29" fmla="*/ 276 h 507"/>
                <a:gd name="T30" fmla="*/ 101 w 609"/>
                <a:gd name="T31" fmla="*/ 277 h 507"/>
                <a:gd name="T32" fmla="*/ 317 w 609"/>
                <a:gd name="T33" fmla="*/ 61 h 507"/>
                <a:gd name="T34" fmla="*/ 317 w 609"/>
                <a:gd name="T35" fmla="*/ 61 h 507"/>
                <a:gd name="T36" fmla="*/ 448 w 609"/>
                <a:gd name="T37" fmla="*/ 61 h 507"/>
                <a:gd name="T38" fmla="*/ 448 w 609"/>
                <a:gd name="T39" fmla="*/ 190 h 507"/>
                <a:gd name="T40" fmla="*/ 362 w 609"/>
                <a:gd name="T41" fmla="*/ 276 h 507"/>
                <a:gd name="T42" fmla="*/ 192 w 609"/>
                <a:gd name="T43" fmla="*/ 186 h 507"/>
                <a:gd name="T44" fmla="*/ 493 w 609"/>
                <a:gd name="T45" fmla="*/ 276 h 507"/>
                <a:gd name="T46" fmla="*/ 493 w 609"/>
                <a:gd name="T47" fmla="*/ 276 h 507"/>
                <a:gd name="T48" fmla="*/ 463 w 609"/>
                <a:gd name="T49" fmla="*/ 207 h 507"/>
                <a:gd name="T50" fmla="*/ 497 w 609"/>
                <a:gd name="T51" fmla="*/ 126 h 507"/>
                <a:gd name="T52" fmla="*/ 302 w 609"/>
                <a:gd name="T53" fmla="*/ 45 h 507"/>
                <a:gd name="T54" fmla="*/ 35 w 609"/>
                <a:gd name="T55" fmla="*/ 308 h 507"/>
                <a:gd name="T56" fmla="*/ 34 w 609"/>
                <a:gd name="T57" fmla="*/ 311 h 507"/>
                <a:gd name="T58" fmla="*/ 34 w 609"/>
                <a:gd name="T59" fmla="*/ 311 h 507"/>
                <a:gd name="T60" fmla="*/ 34 w 609"/>
                <a:gd name="T61" fmla="*/ 311 h 507"/>
                <a:gd name="T62" fmla="*/ 115 w 609"/>
                <a:gd name="T63" fmla="*/ 506 h 507"/>
                <a:gd name="T64" fmla="*/ 493 w 609"/>
                <a:gd name="T65" fmla="*/ 506 h 507"/>
                <a:gd name="T66" fmla="*/ 608 w 609"/>
                <a:gd name="T67" fmla="*/ 391 h 5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609" h="507">
                  <a:moveTo>
                    <a:pt x="493" y="482"/>
                  </a:moveTo>
                  <a:lnTo>
                    <a:pt x="493" y="482"/>
                  </a:lnTo>
                  <a:lnTo>
                    <a:pt x="493" y="482"/>
                  </a:lnTo>
                  <a:lnTo>
                    <a:pt x="316" y="482"/>
                  </a:lnTo>
                  <a:lnTo>
                    <a:pt x="316" y="299"/>
                  </a:lnTo>
                  <a:lnTo>
                    <a:pt x="493" y="299"/>
                  </a:lnTo>
                  <a:lnTo>
                    <a:pt x="493" y="299"/>
                  </a:lnTo>
                  <a:cubicBezTo>
                    <a:pt x="543" y="299"/>
                    <a:pt x="585" y="341"/>
                    <a:pt x="585" y="391"/>
                  </a:cubicBezTo>
                  <a:cubicBezTo>
                    <a:pt x="585" y="441"/>
                    <a:pt x="543" y="482"/>
                    <a:pt x="493" y="482"/>
                  </a:cubicBezTo>
                  <a:close/>
                  <a:moveTo>
                    <a:pt x="24" y="391"/>
                  </a:moveTo>
                  <a:lnTo>
                    <a:pt x="24" y="391"/>
                  </a:lnTo>
                  <a:lnTo>
                    <a:pt x="24" y="391"/>
                  </a:lnTo>
                  <a:lnTo>
                    <a:pt x="24" y="391"/>
                  </a:lnTo>
                  <a:cubicBezTo>
                    <a:pt x="24" y="366"/>
                    <a:pt x="34" y="343"/>
                    <a:pt x="51" y="326"/>
                  </a:cubicBezTo>
                  <a:lnTo>
                    <a:pt x="51" y="326"/>
                  </a:lnTo>
                  <a:lnTo>
                    <a:pt x="52" y="325"/>
                  </a:lnTo>
                  <a:lnTo>
                    <a:pt x="52" y="325"/>
                  </a:lnTo>
                  <a:cubicBezTo>
                    <a:pt x="69" y="310"/>
                    <a:pt x="92" y="299"/>
                    <a:pt x="115" y="299"/>
                  </a:cubicBezTo>
                  <a:lnTo>
                    <a:pt x="115" y="299"/>
                  </a:lnTo>
                  <a:lnTo>
                    <a:pt x="294" y="299"/>
                  </a:lnTo>
                  <a:lnTo>
                    <a:pt x="294" y="482"/>
                  </a:lnTo>
                  <a:lnTo>
                    <a:pt x="115" y="482"/>
                  </a:lnTo>
                  <a:lnTo>
                    <a:pt x="115" y="482"/>
                  </a:lnTo>
                  <a:cubicBezTo>
                    <a:pt x="65" y="482"/>
                    <a:pt x="24" y="441"/>
                    <a:pt x="24" y="391"/>
                  </a:cubicBezTo>
                  <a:close/>
                  <a:moveTo>
                    <a:pt x="176" y="202"/>
                  </a:moveTo>
                  <a:lnTo>
                    <a:pt x="176" y="202"/>
                  </a:lnTo>
                  <a:lnTo>
                    <a:pt x="176" y="202"/>
                  </a:lnTo>
                  <a:lnTo>
                    <a:pt x="248" y="276"/>
                  </a:lnTo>
                  <a:lnTo>
                    <a:pt x="115" y="276"/>
                  </a:lnTo>
                  <a:lnTo>
                    <a:pt x="115" y="276"/>
                  </a:lnTo>
                  <a:cubicBezTo>
                    <a:pt x="111" y="276"/>
                    <a:pt x="105" y="276"/>
                    <a:pt x="101" y="277"/>
                  </a:cubicBezTo>
                  <a:lnTo>
                    <a:pt x="101" y="277"/>
                  </a:lnTo>
                  <a:lnTo>
                    <a:pt x="176" y="202"/>
                  </a:lnTo>
                  <a:close/>
                  <a:moveTo>
                    <a:pt x="317" y="61"/>
                  </a:moveTo>
                  <a:lnTo>
                    <a:pt x="317" y="61"/>
                  </a:lnTo>
                  <a:lnTo>
                    <a:pt x="317" y="61"/>
                  </a:lnTo>
                  <a:lnTo>
                    <a:pt x="317" y="61"/>
                  </a:lnTo>
                  <a:cubicBezTo>
                    <a:pt x="354" y="25"/>
                    <a:pt x="411" y="25"/>
                    <a:pt x="448" y="61"/>
                  </a:cubicBezTo>
                  <a:cubicBezTo>
                    <a:pt x="465" y="78"/>
                    <a:pt x="474" y="100"/>
                    <a:pt x="474" y="126"/>
                  </a:cubicBezTo>
                  <a:cubicBezTo>
                    <a:pt x="474" y="150"/>
                    <a:pt x="465" y="174"/>
                    <a:pt x="448" y="190"/>
                  </a:cubicBezTo>
                  <a:lnTo>
                    <a:pt x="448" y="190"/>
                  </a:lnTo>
                  <a:lnTo>
                    <a:pt x="362" y="276"/>
                  </a:lnTo>
                  <a:lnTo>
                    <a:pt x="282" y="276"/>
                  </a:lnTo>
                  <a:lnTo>
                    <a:pt x="192" y="186"/>
                  </a:lnTo>
                  <a:lnTo>
                    <a:pt x="317" y="61"/>
                  </a:lnTo>
                  <a:close/>
                  <a:moveTo>
                    <a:pt x="493" y="276"/>
                  </a:moveTo>
                  <a:lnTo>
                    <a:pt x="493" y="276"/>
                  </a:lnTo>
                  <a:lnTo>
                    <a:pt x="493" y="276"/>
                  </a:lnTo>
                  <a:lnTo>
                    <a:pt x="394" y="276"/>
                  </a:lnTo>
                  <a:lnTo>
                    <a:pt x="463" y="207"/>
                  </a:lnTo>
                  <a:lnTo>
                    <a:pt x="463" y="207"/>
                  </a:lnTo>
                  <a:cubicBezTo>
                    <a:pt x="485" y="185"/>
                    <a:pt x="497" y="157"/>
                    <a:pt x="497" y="126"/>
                  </a:cubicBezTo>
                  <a:cubicBezTo>
                    <a:pt x="497" y="95"/>
                    <a:pt x="485" y="65"/>
                    <a:pt x="463" y="45"/>
                  </a:cubicBezTo>
                  <a:cubicBezTo>
                    <a:pt x="420" y="0"/>
                    <a:pt x="347" y="0"/>
                    <a:pt x="302" y="45"/>
                  </a:cubicBezTo>
                  <a:lnTo>
                    <a:pt x="302" y="45"/>
                  </a:lnTo>
                  <a:lnTo>
                    <a:pt x="35" y="308"/>
                  </a:lnTo>
                  <a:lnTo>
                    <a:pt x="35" y="308"/>
                  </a:lnTo>
                  <a:cubicBezTo>
                    <a:pt x="35" y="308"/>
                    <a:pt x="34" y="310"/>
                    <a:pt x="34" y="311"/>
                  </a:cubicBezTo>
                  <a:lnTo>
                    <a:pt x="34" y="311"/>
                  </a:lnTo>
                  <a:lnTo>
                    <a:pt x="34" y="311"/>
                  </a:lnTo>
                  <a:lnTo>
                    <a:pt x="34" y="311"/>
                  </a:lnTo>
                  <a:lnTo>
                    <a:pt x="34" y="311"/>
                  </a:lnTo>
                  <a:cubicBezTo>
                    <a:pt x="13" y="332"/>
                    <a:pt x="0" y="360"/>
                    <a:pt x="0" y="391"/>
                  </a:cubicBezTo>
                  <a:cubicBezTo>
                    <a:pt x="0" y="454"/>
                    <a:pt x="52" y="506"/>
                    <a:pt x="115" y="506"/>
                  </a:cubicBezTo>
                  <a:lnTo>
                    <a:pt x="115" y="506"/>
                  </a:lnTo>
                  <a:lnTo>
                    <a:pt x="493" y="506"/>
                  </a:lnTo>
                  <a:lnTo>
                    <a:pt x="493" y="506"/>
                  </a:lnTo>
                  <a:cubicBezTo>
                    <a:pt x="557" y="506"/>
                    <a:pt x="608" y="454"/>
                    <a:pt x="608" y="391"/>
                  </a:cubicBezTo>
                  <a:cubicBezTo>
                    <a:pt x="608" y="328"/>
                    <a:pt x="557" y="276"/>
                    <a:pt x="493" y="276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a-DK"/>
            </a:p>
          </p:txBody>
        </p:sp>
        <p:sp>
          <p:nvSpPr>
            <p:cNvPr id="107" name="Freeform 1214">
              <a:extLst>
                <a:ext uri="{FF2B5EF4-FFF2-40B4-BE49-F238E27FC236}">
                  <a16:creationId xmlns:a16="http://schemas.microsoft.com/office/drawing/2014/main" id="{6752678C-D9D2-024F-87FA-0EFF241229A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512175" y="3803650"/>
              <a:ext cx="80963" cy="26988"/>
            </a:xfrm>
            <a:custGeom>
              <a:avLst/>
              <a:gdLst>
                <a:gd name="T0" fmla="*/ 160 w 224"/>
                <a:gd name="T1" fmla="*/ 0 h 77"/>
                <a:gd name="T2" fmla="*/ 160 w 224"/>
                <a:gd name="T3" fmla="*/ 0 h 77"/>
                <a:gd name="T4" fmla="*/ 160 w 224"/>
                <a:gd name="T5" fmla="*/ 0 h 77"/>
                <a:gd name="T6" fmla="*/ 11 w 224"/>
                <a:gd name="T7" fmla="*/ 0 h 77"/>
                <a:gd name="T8" fmla="*/ 11 w 224"/>
                <a:gd name="T9" fmla="*/ 0 h 77"/>
                <a:gd name="T10" fmla="*/ 0 w 224"/>
                <a:gd name="T11" fmla="*/ 11 h 77"/>
                <a:gd name="T12" fmla="*/ 11 w 224"/>
                <a:gd name="T13" fmla="*/ 24 h 77"/>
                <a:gd name="T14" fmla="*/ 11 w 224"/>
                <a:gd name="T15" fmla="*/ 24 h 77"/>
                <a:gd name="T16" fmla="*/ 160 w 224"/>
                <a:gd name="T17" fmla="*/ 24 h 77"/>
                <a:gd name="T18" fmla="*/ 160 w 224"/>
                <a:gd name="T19" fmla="*/ 24 h 77"/>
                <a:gd name="T20" fmla="*/ 201 w 224"/>
                <a:gd name="T21" fmla="*/ 65 h 77"/>
                <a:gd name="T22" fmla="*/ 212 w 224"/>
                <a:gd name="T23" fmla="*/ 76 h 77"/>
                <a:gd name="T24" fmla="*/ 223 w 224"/>
                <a:gd name="T25" fmla="*/ 65 h 77"/>
                <a:gd name="T26" fmla="*/ 160 w 224"/>
                <a:gd name="T27" fmla="*/ 0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24" h="77">
                  <a:moveTo>
                    <a:pt x="160" y="0"/>
                  </a:moveTo>
                  <a:lnTo>
                    <a:pt x="160" y="0"/>
                  </a:lnTo>
                  <a:lnTo>
                    <a:pt x="160" y="0"/>
                  </a:lnTo>
                  <a:lnTo>
                    <a:pt x="11" y="0"/>
                  </a:lnTo>
                  <a:lnTo>
                    <a:pt x="11" y="0"/>
                  </a:lnTo>
                  <a:cubicBezTo>
                    <a:pt x="5" y="0"/>
                    <a:pt x="0" y="5"/>
                    <a:pt x="0" y="11"/>
                  </a:cubicBezTo>
                  <a:cubicBezTo>
                    <a:pt x="0" y="18"/>
                    <a:pt x="5" y="24"/>
                    <a:pt x="11" y="24"/>
                  </a:cubicBezTo>
                  <a:lnTo>
                    <a:pt x="11" y="24"/>
                  </a:lnTo>
                  <a:lnTo>
                    <a:pt x="160" y="24"/>
                  </a:lnTo>
                  <a:lnTo>
                    <a:pt x="160" y="24"/>
                  </a:lnTo>
                  <a:cubicBezTo>
                    <a:pt x="183" y="24"/>
                    <a:pt x="201" y="42"/>
                    <a:pt x="201" y="65"/>
                  </a:cubicBezTo>
                  <a:cubicBezTo>
                    <a:pt x="201" y="70"/>
                    <a:pt x="206" y="76"/>
                    <a:pt x="212" y="76"/>
                  </a:cubicBezTo>
                  <a:cubicBezTo>
                    <a:pt x="219" y="76"/>
                    <a:pt x="223" y="70"/>
                    <a:pt x="223" y="65"/>
                  </a:cubicBezTo>
                  <a:cubicBezTo>
                    <a:pt x="223" y="28"/>
                    <a:pt x="195" y="0"/>
                    <a:pt x="160" y="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a-DK"/>
            </a:p>
          </p:txBody>
        </p:sp>
        <p:sp>
          <p:nvSpPr>
            <p:cNvPr id="108" name="Freeform 1215">
              <a:extLst>
                <a:ext uri="{FF2B5EF4-FFF2-40B4-BE49-F238E27FC236}">
                  <a16:creationId xmlns:a16="http://schemas.microsoft.com/office/drawing/2014/main" id="{73D146C0-6953-0E41-9200-943E4A9A22A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472488" y="3705225"/>
              <a:ext cx="74612" cy="53975"/>
            </a:xfrm>
            <a:custGeom>
              <a:avLst/>
              <a:gdLst>
                <a:gd name="T0" fmla="*/ 5 w 207"/>
                <a:gd name="T1" fmla="*/ 148 h 151"/>
                <a:gd name="T2" fmla="*/ 5 w 207"/>
                <a:gd name="T3" fmla="*/ 148 h 151"/>
                <a:gd name="T4" fmla="*/ 5 w 207"/>
                <a:gd name="T5" fmla="*/ 148 h 151"/>
                <a:gd name="T6" fmla="*/ 5 w 207"/>
                <a:gd name="T7" fmla="*/ 148 h 151"/>
                <a:gd name="T8" fmla="*/ 13 w 207"/>
                <a:gd name="T9" fmla="*/ 150 h 151"/>
                <a:gd name="T10" fmla="*/ 20 w 207"/>
                <a:gd name="T11" fmla="*/ 148 h 151"/>
                <a:gd name="T12" fmla="*/ 20 w 207"/>
                <a:gd name="T13" fmla="*/ 148 h 151"/>
                <a:gd name="T14" fmla="*/ 126 w 207"/>
                <a:gd name="T15" fmla="*/ 42 h 151"/>
                <a:gd name="T16" fmla="*/ 126 w 207"/>
                <a:gd name="T17" fmla="*/ 42 h 151"/>
                <a:gd name="T18" fmla="*/ 183 w 207"/>
                <a:gd name="T19" fmla="*/ 42 h 151"/>
                <a:gd name="T20" fmla="*/ 200 w 207"/>
                <a:gd name="T21" fmla="*/ 42 h 151"/>
                <a:gd name="T22" fmla="*/ 200 w 207"/>
                <a:gd name="T23" fmla="*/ 26 h 151"/>
                <a:gd name="T24" fmla="*/ 109 w 207"/>
                <a:gd name="T25" fmla="*/ 26 h 151"/>
                <a:gd name="T26" fmla="*/ 109 w 207"/>
                <a:gd name="T27" fmla="*/ 26 h 151"/>
                <a:gd name="T28" fmla="*/ 5 w 207"/>
                <a:gd name="T29" fmla="*/ 131 h 151"/>
                <a:gd name="T30" fmla="*/ 5 w 207"/>
                <a:gd name="T31" fmla="*/ 131 h 151"/>
                <a:gd name="T32" fmla="*/ 5 w 207"/>
                <a:gd name="T33" fmla="*/ 148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07" h="151">
                  <a:moveTo>
                    <a:pt x="5" y="148"/>
                  </a:moveTo>
                  <a:lnTo>
                    <a:pt x="5" y="148"/>
                  </a:lnTo>
                  <a:lnTo>
                    <a:pt x="5" y="148"/>
                  </a:lnTo>
                  <a:lnTo>
                    <a:pt x="5" y="148"/>
                  </a:lnTo>
                  <a:cubicBezTo>
                    <a:pt x="6" y="149"/>
                    <a:pt x="9" y="150"/>
                    <a:pt x="13" y="150"/>
                  </a:cubicBezTo>
                  <a:cubicBezTo>
                    <a:pt x="16" y="150"/>
                    <a:pt x="19" y="149"/>
                    <a:pt x="20" y="148"/>
                  </a:cubicBezTo>
                  <a:lnTo>
                    <a:pt x="20" y="148"/>
                  </a:lnTo>
                  <a:lnTo>
                    <a:pt x="126" y="42"/>
                  </a:lnTo>
                  <a:lnTo>
                    <a:pt x="126" y="42"/>
                  </a:lnTo>
                  <a:cubicBezTo>
                    <a:pt x="142" y="27"/>
                    <a:pt x="168" y="27"/>
                    <a:pt x="183" y="42"/>
                  </a:cubicBezTo>
                  <a:cubicBezTo>
                    <a:pt x="189" y="46"/>
                    <a:pt x="196" y="46"/>
                    <a:pt x="200" y="42"/>
                  </a:cubicBezTo>
                  <a:cubicBezTo>
                    <a:pt x="206" y="38"/>
                    <a:pt x="206" y="31"/>
                    <a:pt x="200" y="26"/>
                  </a:cubicBezTo>
                  <a:cubicBezTo>
                    <a:pt x="174" y="0"/>
                    <a:pt x="134" y="0"/>
                    <a:pt x="109" y="26"/>
                  </a:cubicBezTo>
                  <a:lnTo>
                    <a:pt x="109" y="26"/>
                  </a:lnTo>
                  <a:lnTo>
                    <a:pt x="5" y="131"/>
                  </a:lnTo>
                  <a:lnTo>
                    <a:pt x="5" y="131"/>
                  </a:lnTo>
                  <a:cubicBezTo>
                    <a:pt x="0" y="135"/>
                    <a:pt x="0" y="142"/>
                    <a:pt x="5" y="148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a-DK"/>
            </a:p>
          </p:txBody>
        </p:sp>
      </p:grpSp>
      <p:grpSp>
        <p:nvGrpSpPr>
          <p:cNvPr id="109" name="Group 1391">
            <a:extLst>
              <a:ext uri="{FF2B5EF4-FFF2-40B4-BE49-F238E27FC236}">
                <a16:creationId xmlns:a16="http://schemas.microsoft.com/office/drawing/2014/main" id="{512DED03-06B1-5047-BDBD-712F60651499}"/>
              </a:ext>
            </a:extLst>
          </p:cNvPr>
          <p:cNvGrpSpPr/>
          <p:nvPr/>
        </p:nvGrpSpPr>
        <p:grpSpPr>
          <a:xfrm>
            <a:off x="5589472" y="3142640"/>
            <a:ext cx="292100" cy="290512"/>
            <a:chOff x="8391525" y="3579813"/>
            <a:chExt cx="292100" cy="290512"/>
          </a:xfrm>
          <a:solidFill>
            <a:schemeClr val="tx2"/>
          </a:solidFill>
        </p:grpSpPr>
        <p:sp>
          <p:nvSpPr>
            <p:cNvPr id="110" name="Freeform 1211">
              <a:extLst>
                <a:ext uri="{FF2B5EF4-FFF2-40B4-BE49-F238E27FC236}">
                  <a16:creationId xmlns:a16="http://schemas.microsoft.com/office/drawing/2014/main" id="{6435D141-8903-CD40-BF8D-DCF2603B750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516938" y="3579813"/>
              <a:ext cx="166687" cy="290512"/>
            </a:xfrm>
            <a:custGeom>
              <a:avLst/>
              <a:gdLst>
                <a:gd name="T0" fmla="*/ 321 w 461"/>
                <a:gd name="T1" fmla="*/ 22 h 807"/>
                <a:gd name="T2" fmla="*/ 350 w 461"/>
                <a:gd name="T3" fmla="*/ 22 h 807"/>
                <a:gd name="T4" fmla="*/ 321 w 461"/>
                <a:gd name="T5" fmla="*/ 196 h 807"/>
                <a:gd name="T6" fmla="*/ 109 w 461"/>
                <a:gd name="T7" fmla="*/ 22 h 807"/>
                <a:gd name="T8" fmla="*/ 109 w 461"/>
                <a:gd name="T9" fmla="*/ 22 h 807"/>
                <a:gd name="T10" fmla="*/ 140 w 461"/>
                <a:gd name="T11" fmla="*/ 196 h 807"/>
                <a:gd name="T12" fmla="*/ 109 w 461"/>
                <a:gd name="T13" fmla="*/ 22 h 807"/>
                <a:gd name="T14" fmla="*/ 268 w 461"/>
                <a:gd name="T15" fmla="*/ 22 h 807"/>
                <a:gd name="T16" fmla="*/ 297 w 461"/>
                <a:gd name="T17" fmla="*/ 22 h 807"/>
                <a:gd name="T18" fmla="*/ 268 w 461"/>
                <a:gd name="T19" fmla="*/ 196 h 807"/>
                <a:gd name="T20" fmla="*/ 192 w 461"/>
                <a:gd name="T21" fmla="*/ 196 h 807"/>
                <a:gd name="T22" fmla="*/ 192 w 461"/>
                <a:gd name="T23" fmla="*/ 196 h 807"/>
                <a:gd name="T24" fmla="*/ 162 w 461"/>
                <a:gd name="T25" fmla="*/ 22 h 807"/>
                <a:gd name="T26" fmla="*/ 192 w 461"/>
                <a:gd name="T27" fmla="*/ 196 h 807"/>
                <a:gd name="T28" fmla="*/ 216 w 461"/>
                <a:gd name="T29" fmla="*/ 22 h 807"/>
                <a:gd name="T30" fmla="*/ 245 w 461"/>
                <a:gd name="T31" fmla="*/ 22 h 807"/>
                <a:gd name="T32" fmla="*/ 216 w 461"/>
                <a:gd name="T33" fmla="*/ 196 h 807"/>
                <a:gd name="T34" fmla="*/ 377 w 461"/>
                <a:gd name="T35" fmla="*/ 196 h 807"/>
                <a:gd name="T36" fmla="*/ 377 w 461"/>
                <a:gd name="T37" fmla="*/ 196 h 807"/>
                <a:gd name="T38" fmla="*/ 374 w 461"/>
                <a:gd name="T39" fmla="*/ 11 h 807"/>
                <a:gd name="T40" fmla="*/ 363 w 461"/>
                <a:gd name="T41" fmla="*/ 0 h 807"/>
                <a:gd name="T42" fmla="*/ 98 w 461"/>
                <a:gd name="T43" fmla="*/ 0 h 807"/>
                <a:gd name="T44" fmla="*/ 85 w 461"/>
                <a:gd name="T45" fmla="*/ 11 h 807"/>
                <a:gd name="T46" fmla="*/ 85 w 461"/>
                <a:gd name="T47" fmla="*/ 196 h 807"/>
                <a:gd name="T48" fmla="*/ 83 w 461"/>
                <a:gd name="T49" fmla="*/ 196 h 807"/>
                <a:gd name="T50" fmla="*/ 0 w 461"/>
                <a:gd name="T51" fmla="*/ 280 h 807"/>
                <a:gd name="T52" fmla="*/ 0 w 461"/>
                <a:gd name="T53" fmla="*/ 322 h 807"/>
                <a:gd name="T54" fmla="*/ 23 w 461"/>
                <a:gd name="T55" fmla="*/ 322 h 807"/>
                <a:gd name="T56" fmla="*/ 23 w 461"/>
                <a:gd name="T57" fmla="*/ 280 h 807"/>
                <a:gd name="T58" fmla="*/ 83 w 461"/>
                <a:gd name="T59" fmla="*/ 220 h 807"/>
                <a:gd name="T60" fmla="*/ 98 w 461"/>
                <a:gd name="T61" fmla="*/ 220 h 807"/>
                <a:gd name="T62" fmla="*/ 377 w 461"/>
                <a:gd name="T63" fmla="*/ 220 h 807"/>
                <a:gd name="T64" fmla="*/ 437 w 461"/>
                <a:gd name="T65" fmla="*/ 280 h 807"/>
                <a:gd name="T66" fmla="*/ 437 w 461"/>
                <a:gd name="T67" fmla="*/ 722 h 807"/>
                <a:gd name="T68" fmla="*/ 377 w 461"/>
                <a:gd name="T69" fmla="*/ 782 h 807"/>
                <a:gd name="T70" fmla="*/ 83 w 461"/>
                <a:gd name="T71" fmla="*/ 782 h 807"/>
                <a:gd name="T72" fmla="*/ 71 w 461"/>
                <a:gd name="T73" fmla="*/ 793 h 807"/>
                <a:gd name="T74" fmla="*/ 83 w 461"/>
                <a:gd name="T75" fmla="*/ 806 h 807"/>
                <a:gd name="T76" fmla="*/ 377 w 461"/>
                <a:gd name="T77" fmla="*/ 806 h 807"/>
                <a:gd name="T78" fmla="*/ 460 w 461"/>
                <a:gd name="T79" fmla="*/ 722 h 807"/>
                <a:gd name="T80" fmla="*/ 460 w 461"/>
                <a:gd name="T81" fmla="*/ 280 h 8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61" h="807">
                  <a:moveTo>
                    <a:pt x="321" y="22"/>
                  </a:moveTo>
                  <a:lnTo>
                    <a:pt x="321" y="22"/>
                  </a:lnTo>
                  <a:lnTo>
                    <a:pt x="321" y="22"/>
                  </a:lnTo>
                  <a:lnTo>
                    <a:pt x="350" y="22"/>
                  </a:lnTo>
                  <a:lnTo>
                    <a:pt x="350" y="196"/>
                  </a:lnTo>
                  <a:lnTo>
                    <a:pt x="321" y="196"/>
                  </a:lnTo>
                  <a:lnTo>
                    <a:pt x="321" y="22"/>
                  </a:lnTo>
                  <a:close/>
                  <a:moveTo>
                    <a:pt x="109" y="22"/>
                  </a:moveTo>
                  <a:lnTo>
                    <a:pt x="109" y="22"/>
                  </a:lnTo>
                  <a:lnTo>
                    <a:pt x="109" y="22"/>
                  </a:lnTo>
                  <a:lnTo>
                    <a:pt x="140" y="22"/>
                  </a:lnTo>
                  <a:lnTo>
                    <a:pt x="140" y="196"/>
                  </a:lnTo>
                  <a:lnTo>
                    <a:pt x="109" y="196"/>
                  </a:lnTo>
                  <a:lnTo>
                    <a:pt x="109" y="22"/>
                  </a:lnTo>
                  <a:close/>
                  <a:moveTo>
                    <a:pt x="268" y="22"/>
                  </a:moveTo>
                  <a:lnTo>
                    <a:pt x="268" y="22"/>
                  </a:lnTo>
                  <a:lnTo>
                    <a:pt x="268" y="22"/>
                  </a:lnTo>
                  <a:lnTo>
                    <a:pt x="297" y="22"/>
                  </a:lnTo>
                  <a:lnTo>
                    <a:pt x="297" y="196"/>
                  </a:lnTo>
                  <a:lnTo>
                    <a:pt x="268" y="196"/>
                  </a:lnTo>
                  <a:lnTo>
                    <a:pt x="268" y="22"/>
                  </a:lnTo>
                  <a:close/>
                  <a:moveTo>
                    <a:pt x="192" y="196"/>
                  </a:moveTo>
                  <a:lnTo>
                    <a:pt x="192" y="196"/>
                  </a:lnTo>
                  <a:lnTo>
                    <a:pt x="192" y="196"/>
                  </a:lnTo>
                  <a:lnTo>
                    <a:pt x="162" y="196"/>
                  </a:lnTo>
                  <a:lnTo>
                    <a:pt x="162" y="22"/>
                  </a:lnTo>
                  <a:lnTo>
                    <a:pt x="192" y="22"/>
                  </a:lnTo>
                  <a:lnTo>
                    <a:pt x="192" y="196"/>
                  </a:lnTo>
                  <a:close/>
                  <a:moveTo>
                    <a:pt x="216" y="22"/>
                  </a:moveTo>
                  <a:lnTo>
                    <a:pt x="216" y="22"/>
                  </a:lnTo>
                  <a:lnTo>
                    <a:pt x="216" y="22"/>
                  </a:lnTo>
                  <a:lnTo>
                    <a:pt x="245" y="22"/>
                  </a:lnTo>
                  <a:lnTo>
                    <a:pt x="245" y="196"/>
                  </a:lnTo>
                  <a:lnTo>
                    <a:pt x="216" y="196"/>
                  </a:lnTo>
                  <a:lnTo>
                    <a:pt x="216" y="22"/>
                  </a:lnTo>
                  <a:close/>
                  <a:moveTo>
                    <a:pt x="377" y="196"/>
                  </a:moveTo>
                  <a:lnTo>
                    <a:pt x="377" y="196"/>
                  </a:lnTo>
                  <a:lnTo>
                    <a:pt x="377" y="196"/>
                  </a:lnTo>
                  <a:lnTo>
                    <a:pt x="374" y="196"/>
                  </a:lnTo>
                  <a:lnTo>
                    <a:pt x="374" y="11"/>
                  </a:lnTo>
                  <a:lnTo>
                    <a:pt x="374" y="11"/>
                  </a:lnTo>
                  <a:cubicBezTo>
                    <a:pt x="374" y="4"/>
                    <a:pt x="368" y="0"/>
                    <a:pt x="363" y="0"/>
                  </a:cubicBezTo>
                  <a:lnTo>
                    <a:pt x="363" y="0"/>
                  </a:lnTo>
                  <a:lnTo>
                    <a:pt x="98" y="0"/>
                  </a:lnTo>
                  <a:lnTo>
                    <a:pt x="98" y="0"/>
                  </a:lnTo>
                  <a:cubicBezTo>
                    <a:pt x="91" y="0"/>
                    <a:pt x="85" y="4"/>
                    <a:pt x="85" y="11"/>
                  </a:cubicBezTo>
                  <a:lnTo>
                    <a:pt x="85" y="11"/>
                  </a:lnTo>
                  <a:lnTo>
                    <a:pt x="85" y="196"/>
                  </a:lnTo>
                  <a:lnTo>
                    <a:pt x="83" y="196"/>
                  </a:lnTo>
                  <a:lnTo>
                    <a:pt x="83" y="196"/>
                  </a:lnTo>
                  <a:cubicBezTo>
                    <a:pt x="38" y="196"/>
                    <a:pt x="0" y="234"/>
                    <a:pt x="0" y="280"/>
                  </a:cubicBezTo>
                  <a:lnTo>
                    <a:pt x="0" y="280"/>
                  </a:lnTo>
                  <a:lnTo>
                    <a:pt x="0" y="322"/>
                  </a:lnTo>
                  <a:lnTo>
                    <a:pt x="0" y="322"/>
                  </a:lnTo>
                  <a:cubicBezTo>
                    <a:pt x="0" y="329"/>
                    <a:pt x="5" y="335"/>
                    <a:pt x="11" y="335"/>
                  </a:cubicBezTo>
                  <a:cubicBezTo>
                    <a:pt x="18" y="335"/>
                    <a:pt x="23" y="329"/>
                    <a:pt x="23" y="322"/>
                  </a:cubicBezTo>
                  <a:lnTo>
                    <a:pt x="23" y="322"/>
                  </a:lnTo>
                  <a:lnTo>
                    <a:pt x="23" y="280"/>
                  </a:lnTo>
                  <a:lnTo>
                    <a:pt x="23" y="280"/>
                  </a:lnTo>
                  <a:cubicBezTo>
                    <a:pt x="23" y="246"/>
                    <a:pt x="50" y="220"/>
                    <a:pt x="83" y="220"/>
                  </a:cubicBezTo>
                  <a:lnTo>
                    <a:pt x="83" y="220"/>
                  </a:lnTo>
                  <a:lnTo>
                    <a:pt x="98" y="220"/>
                  </a:lnTo>
                  <a:lnTo>
                    <a:pt x="363" y="220"/>
                  </a:lnTo>
                  <a:lnTo>
                    <a:pt x="377" y="220"/>
                  </a:lnTo>
                  <a:lnTo>
                    <a:pt x="377" y="220"/>
                  </a:lnTo>
                  <a:cubicBezTo>
                    <a:pt x="409" y="220"/>
                    <a:pt x="437" y="246"/>
                    <a:pt x="437" y="280"/>
                  </a:cubicBezTo>
                  <a:lnTo>
                    <a:pt x="437" y="280"/>
                  </a:lnTo>
                  <a:lnTo>
                    <a:pt x="437" y="722"/>
                  </a:lnTo>
                  <a:lnTo>
                    <a:pt x="437" y="722"/>
                  </a:lnTo>
                  <a:cubicBezTo>
                    <a:pt x="437" y="756"/>
                    <a:pt x="409" y="782"/>
                    <a:pt x="377" y="782"/>
                  </a:cubicBezTo>
                  <a:lnTo>
                    <a:pt x="377" y="782"/>
                  </a:lnTo>
                  <a:lnTo>
                    <a:pt x="83" y="782"/>
                  </a:lnTo>
                  <a:lnTo>
                    <a:pt x="83" y="782"/>
                  </a:lnTo>
                  <a:cubicBezTo>
                    <a:pt x="77" y="782"/>
                    <a:pt x="71" y="788"/>
                    <a:pt x="71" y="793"/>
                  </a:cubicBezTo>
                  <a:cubicBezTo>
                    <a:pt x="71" y="801"/>
                    <a:pt x="77" y="806"/>
                    <a:pt x="83" y="806"/>
                  </a:cubicBezTo>
                  <a:lnTo>
                    <a:pt x="83" y="806"/>
                  </a:lnTo>
                  <a:lnTo>
                    <a:pt x="377" y="806"/>
                  </a:lnTo>
                  <a:lnTo>
                    <a:pt x="377" y="806"/>
                  </a:lnTo>
                  <a:cubicBezTo>
                    <a:pt x="424" y="806"/>
                    <a:pt x="460" y="768"/>
                    <a:pt x="460" y="722"/>
                  </a:cubicBezTo>
                  <a:lnTo>
                    <a:pt x="460" y="722"/>
                  </a:lnTo>
                  <a:lnTo>
                    <a:pt x="460" y="280"/>
                  </a:lnTo>
                  <a:lnTo>
                    <a:pt x="460" y="280"/>
                  </a:lnTo>
                  <a:cubicBezTo>
                    <a:pt x="460" y="234"/>
                    <a:pt x="424" y="196"/>
                    <a:pt x="377" y="196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a-DK"/>
            </a:p>
          </p:txBody>
        </p:sp>
        <p:sp>
          <p:nvSpPr>
            <p:cNvPr id="111" name="Freeform 1212">
              <a:extLst>
                <a:ext uri="{FF2B5EF4-FFF2-40B4-BE49-F238E27FC236}">
                  <a16:creationId xmlns:a16="http://schemas.microsoft.com/office/drawing/2014/main" id="{07D3AFEE-FD0F-AC4E-8281-1CCC591B09C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559800" y="3716338"/>
              <a:ext cx="77788" cy="103187"/>
            </a:xfrm>
            <a:custGeom>
              <a:avLst/>
              <a:gdLst>
                <a:gd name="T0" fmla="*/ 125 w 216"/>
                <a:gd name="T1" fmla="*/ 264 h 287"/>
                <a:gd name="T2" fmla="*/ 125 w 216"/>
                <a:gd name="T3" fmla="*/ 264 h 287"/>
                <a:gd name="T4" fmla="*/ 125 w 216"/>
                <a:gd name="T5" fmla="*/ 264 h 287"/>
                <a:gd name="T6" fmla="*/ 125 w 216"/>
                <a:gd name="T7" fmla="*/ 264 h 287"/>
                <a:gd name="T8" fmla="*/ 114 w 216"/>
                <a:gd name="T9" fmla="*/ 275 h 287"/>
                <a:gd name="T10" fmla="*/ 125 w 216"/>
                <a:gd name="T11" fmla="*/ 286 h 287"/>
                <a:gd name="T12" fmla="*/ 125 w 216"/>
                <a:gd name="T13" fmla="*/ 286 h 287"/>
                <a:gd name="T14" fmla="*/ 202 w 216"/>
                <a:gd name="T15" fmla="*/ 286 h 287"/>
                <a:gd name="T16" fmla="*/ 202 w 216"/>
                <a:gd name="T17" fmla="*/ 286 h 287"/>
                <a:gd name="T18" fmla="*/ 215 w 216"/>
                <a:gd name="T19" fmla="*/ 275 h 287"/>
                <a:gd name="T20" fmla="*/ 215 w 216"/>
                <a:gd name="T21" fmla="*/ 275 h 287"/>
                <a:gd name="T22" fmla="*/ 215 w 216"/>
                <a:gd name="T23" fmla="*/ 15 h 287"/>
                <a:gd name="T24" fmla="*/ 215 w 216"/>
                <a:gd name="T25" fmla="*/ 15 h 287"/>
                <a:gd name="T26" fmla="*/ 202 w 216"/>
                <a:gd name="T27" fmla="*/ 3 h 287"/>
                <a:gd name="T28" fmla="*/ 202 w 216"/>
                <a:gd name="T29" fmla="*/ 3 h 287"/>
                <a:gd name="T30" fmla="*/ 13 w 216"/>
                <a:gd name="T31" fmla="*/ 0 h 287"/>
                <a:gd name="T32" fmla="*/ 13 w 216"/>
                <a:gd name="T33" fmla="*/ 0 h 287"/>
                <a:gd name="T34" fmla="*/ 0 w 216"/>
                <a:gd name="T35" fmla="*/ 11 h 287"/>
                <a:gd name="T36" fmla="*/ 13 w 216"/>
                <a:gd name="T37" fmla="*/ 24 h 287"/>
                <a:gd name="T38" fmla="*/ 13 w 216"/>
                <a:gd name="T39" fmla="*/ 24 h 287"/>
                <a:gd name="T40" fmla="*/ 191 w 216"/>
                <a:gd name="T41" fmla="*/ 27 h 287"/>
                <a:gd name="T42" fmla="*/ 191 w 216"/>
                <a:gd name="T43" fmla="*/ 264 h 287"/>
                <a:gd name="T44" fmla="*/ 125 w 216"/>
                <a:gd name="T45" fmla="*/ 264 h 2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16" h="287">
                  <a:moveTo>
                    <a:pt x="125" y="264"/>
                  </a:moveTo>
                  <a:lnTo>
                    <a:pt x="125" y="264"/>
                  </a:lnTo>
                  <a:lnTo>
                    <a:pt x="125" y="264"/>
                  </a:lnTo>
                  <a:lnTo>
                    <a:pt x="125" y="264"/>
                  </a:lnTo>
                  <a:cubicBezTo>
                    <a:pt x="120" y="264"/>
                    <a:pt x="114" y="268"/>
                    <a:pt x="114" y="275"/>
                  </a:cubicBezTo>
                  <a:cubicBezTo>
                    <a:pt x="114" y="282"/>
                    <a:pt x="120" y="286"/>
                    <a:pt x="125" y="286"/>
                  </a:cubicBezTo>
                  <a:lnTo>
                    <a:pt x="125" y="286"/>
                  </a:lnTo>
                  <a:lnTo>
                    <a:pt x="202" y="286"/>
                  </a:lnTo>
                  <a:lnTo>
                    <a:pt x="202" y="286"/>
                  </a:lnTo>
                  <a:cubicBezTo>
                    <a:pt x="209" y="286"/>
                    <a:pt x="215" y="282"/>
                    <a:pt x="215" y="275"/>
                  </a:cubicBezTo>
                  <a:lnTo>
                    <a:pt x="215" y="275"/>
                  </a:lnTo>
                  <a:lnTo>
                    <a:pt x="215" y="15"/>
                  </a:lnTo>
                  <a:lnTo>
                    <a:pt x="215" y="15"/>
                  </a:lnTo>
                  <a:cubicBezTo>
                    <a:pt x="215" y="9"/>
                    <a:pt x="209" y="3"/>
                    <a:pt x="202" y="3"/>
                  </a:cubicBezTo>
                  <a:lnTo>
                    <a:pt x="202" y="3"/>
                  </a:lnTo>
                  <a:lnTo>
                    <a:pt x="13" y="0"/>
                  </a:lnTo>
                  <a:lnTo>
                    <a:pt x="13" y="0"/>
                  </a:lnTo>
                  <a:cubicBezTo>
                    <a:pt x="6" y="0"/>
                    <a:pt x="2" y="6"/>
                    <a:pt x="0" y="11"/>
                  </a:cubicBezTo>
                  <a:cubicBezTo>
                    <a:pt x="0" y="19"/>
                    <a:pt x="6" y="24"/>
                    <a:pt x="13" y="24"/>
                  </a:cubicBezTo>
                  <a:lnTo>
                    <a:pt x="13" y="24"/>
                  </a:lnTo>
                  <a:lnTo>
                    <a:pt x="191" y="27"/>
                  </a:lnTo>
                  <a:lnTo>
                    <a:pt x="191" y="264"/>
                  </a:lnTo>
                  <a:lnTo>
                    <a:pt x="125" y="264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a-DK"/>
            </a:p>
          </p:txBody>
        </p:sp>
        <p:sp>
          <p:nvSpPr>
            <p:cNvPr id="112" name="Freeform 1213">
              <a:extLst>
                <a:ext uri="{FF2B5EF4-FFF2-40B4-BE49-F238E27FC236}">
                  <a16:creationId xmlns:a16="http://schemas.microsoft.com/office/drawing/2014/main" id="{9FAB9274-C645-754A-A133-4A3E7DC9D39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391525" y="3687763"/>
              <a:ext cx="219075" cy="182562"/>
            </a:xfrm>
            <a:custGeom>
              <a:avLst/>
              <a:gdLst>
                <a:gd name="T0" fmla="*/ 493 w 609"/>
                <a:gd name="T1" fmla="*/ 482 h 507"/>
                <a:gd name="T2" fmla="*/ 316 w 609"/>
                <a:gd name="T3" fmla="*/ 482 h 507"/>
                <a:gd name="T4" fmla="*/ 493 w 609"/>
                <a:gd name="T5" fmla="*/ 299 h 507"/>
                <a:gd name="T6" fmla="*/ 585 w 609"/>
                <a:gd name="T7" fmla="*/ 391 h 507"/>
                <a:gd name="T8" fmla="*/ 24 w 609"/>
                <a:gd name="T9" fmla="*/ 391 h 507"/>
                <a:gd name="T10" fmla="*/ 24 w 609"/>
                <a:gd name="T11" fmla="*/ 391 h 507"/>
                <a:gd name="T12" fmla="*/ 51 w 609"/>
                <a:gd name="T13" fmla="*/ 326 h 507"/>
                <a:gd name="T14" fmla="*/ 52 w 609"/>
                <a:gd name="T15" fmla="*/ 325 h 507"/>
                <a:gd name="T16" fmla="*/ 115 w 609"/>
                <a:gd name="T17" fmla="*/ 299 h 507"/>
                <a:gd name="T18" fmla="*/ 294 w 609"/>
                <a:gd name="T19" fmla="*/ 299 h 507"/>
                <a:gd name="T20" fmla="*/ 115 w 609"/>
                <a:gd name="T21" fmla="*/ 482 h 507"/>
                <a:gd name="T22" fmla="*/ 24 w 609"/>
                <a:gd name="T23" fmla="*/ 391 h 507"/>
                <a:gd name="T24" fmla="*/ 176 w 609"/>
                <a:gd name="T25" fmla="*/ 202 h 507"/>
                <a:gd name="T26" fmla="*/ 248 w 609"/>
                <a:gd name="T27" fmla="*/ 276 h 507"/>
                <a:gd name="T28" fmla="*/ 115 w 609"/>
                <a:gd name="T29" fmla="*/ 276 h 507"/>
                <a:gd name="T30" fmla="*/ 101 w 609"/>
                <a:gd name="T31" fmla="*/ 277 h 507"/>
                <a:gd name="T32" fmla="*/ 317 w 609"/>
                <a:gd name="T33" fmla="*/ 61 h 507"/>
                <a:gd name="T34" fmla="*/ 317 w 609"/>
                <a:gd name="T35" fmla="*/ 61 h 507"/>
                <a:gd name="T36" fmla="*/ 448 w 609"/>
                <a:gd name="T37" fmla="*/ 61 h 507"/>
                <a:gd name="T38" fmla="*/ 448 w 609"/>
                <a:gd name="T39" fmla="*/ 190 h 507"/>
                <a:gd name="T40" fmla="*/ 362 w 609"/>
                <a:gd name="T41" fmla="*/ 276 h 507"/>
                <a:gd name="T42" fmla="*/ 192 w 609"/>
                <a:gd name="T43" fmla="*/ 186 h 507"/>
                <a:gd name="T44" fmla="*/ 493 w 609"/>
                <a:gd name="T45" fmla="*/ 276 h 507"/>
                <a:gd name="T46" fmla="*/ 493 w 609"/>
                <a:gd name="T47" fmla="*/ 276 h 507"/>
                <a:gd name="T48" fmla="*/ 463 w 609"/>
                <a:gd name="T49" fmla="*/ 207 h 507"/>
                <a:gd name="T50" fmla="*/ 497 w 609"/>
                <a:gd name="T51" fmla="*/ 126 h 507"/>
                <a:gd name="T52" fmla="*/ 302 w 609"/>
                <a:gd name="T53" fmla="*/ 45 h 507"/>
                <a:gd name="T54" fmla="*/ 35 w 609"/>
                <a:gd name="T55" fmla="*/ 308 h 507"/>
                <a:gd name="T56" fmla="*/ 34 w 609"/>
                <a:gd name="T57" fmla="*/ 311 h 507"/>
                <a:gd name="T58" fmla="*/ 34 w 609"/>
                <a:gd name="T59" fmla="*/ 311 h 507"/>
                <a:gd name="T60" fmla="*/ 34 w 609"/>
                <a:gd name="T61" fmla="*/ 311 h 507"/>
                <a:gd name="T62" fmla="*/ 115 w 609"/>
                <a:gd name="T63" fmla="*/ 506 h 507"/>
                <a:gd name="T64" fmla="*/ 493 w 609"/>
                <a:gd name="T65" fmla="*/ 506 h 507"/>
                <a:gd name="T66" fmla="*/ 608 w 609"/>
                <a:gd name="T67" fmla="*/ 391 h 5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609" h="507">
                  <a:moveTo>
                    <a:pt x="493" y="482"/>
                  </a:moveTo>
                  <a:lnTo>
                    <a:pt x="493" y="482"/>
                  </a:lnTo>
                  <a:lnTo>
                    <a:pt x="493" y="482"/>
                  </a:lnTo>
                  <a:lnTo>
                    <a:pt x="316" y="482"/>
                  </a:lnTo>
                  <a:lnTo>
                    <a:pt x="316" y="299"/>
                  </a:lnTo>
                  <a:lnTo>
                    <a:pt x="493" y="299"/>
                  </a:lnTo>
                  <a:lnTo>
                    <a:pt x="493" y="299"/>
                  </a:lnTo>
                  <a:cubicBezTo>
                    <a:pt x="543" y="299"/>
                    <a:pt x="585" y="341"/>
                    <a:pt x="585" y="391"/>
                  </a:cubicBezTo>
                  <a:cubicBezTo>
                    <a:pt x="585" y="441"/>
                    <a:pt x="543" y="482"/>
                    <a:pt x="493" y="482"/>
                  </a:cubicBezTo>
                  <a:close/>
                  <a:moveTo>
                    <a:pt x="24" y="391"/>
                  </a:moveTo>
                  <a:lnTo>
                    <a:pt x="24" y="391"/>
                  </a:lnTo>
                  <a:lnTo>
                    <a:pt x="24" y="391"/>
                  </a:lnTo>
                  <a:lnTo>
                    <a:pt x="24" y="391"/>
                  </a:lnTo>
                  <a:cubicBezTo>
                    <a:pt x="24" y="366"/>
                    <a:pt x="34" y="343"/>
                    <a:pt x="51" y="326"/>
                  </a:cubicBezTo>
                  <a:lnTo>
                    <a:pt x="51" y="326"/>
                  </a:lnTo>
                  <a:lnTo>
                    <a:pt x="52" y="325"/>
                  </a:lnTo>
                  <a:lnTo>
                    <a:pt x="52" y="325"/>
                  </a:lnTo>
                  <a:cubicBezTo>
                    <a:pt x="69" y="310"/>
                    <a:pt x="92" y="299"/>
                    <a:pt x="115" y="299"/>
                  </a:cubicBezTo>
                  <a:lnTo>
                    <a:pt x="115" y="299"/>
                  </a:lnTo>
                  <a:lnTo>
                    <a:pt x="294" y="299"/>
                  </a:lnTo>
                  <a:lnTo>
                    <a:pt x="294" y="482"/>
                  </a:lnTo>
                  <a:lnTo>
                    <a:pt x="115" y="482"/>
                  </a:lnTo>
                  <a:lnTo>
                    <a:pt x="115" y="482"/>
                  </a:lnTo>
                  <a:cubicBezTo>
                    <a:pt x="65" y="482"/>
                    <a:pt x="24" y="441"/>
                    <a:pt x="24" y="391"/>
                  </a:cubicBezTo>
                  <a:close/>
                  <a:moveTo>
                    <a:pt x="176" y="202"/>
                  </a:moveTo>
                  <a:lnTo>
                    <a:pt x="176" y="202"/>
                  </a:lnTo>
                  <a:lnTo>
                    <a:pt x="176" y="202"/>
                  </a:lnTo>
                  <a:lnTo>
                    <a:pt x="248" y="276"/>
                  </a:lnTo>
                  <a:lnTo>
                    <a:pt x="115" y="276"/>
                  </a:lnTo>
                  <a:lnTo>
                    <a:pt x="115" y="276"/>
                  </a:lnTo>
                  <a:cubicBezTo>
                    <a:pt x="111" y="276"/>
                    <a:pt x="105" y="276"/>
                    <a:pt x="101" y="277"/>
                  </a:cubicBezTo>
                  <a:lnTo>
                    <a:pt x="101" y="277"/>
                  </a:lnTo>
                  <a:lnTo>
                    <a:pt x="176" y="202"/>
                  </a:lnTo>
                  <a:close/>
                  <a:moveTo>
                    <a:pt x="317" y="61"/>
                  </a:moveTo>
                  <a:lnTo>
                    <a:pt x="317" y="61"/>
                  </a:lnTo>
                  <a:lnTo>
                    <a:pt x="317" y="61"/>
                  </a:lnTo>
                  <a:lnTo>
                    <a:pt x="317" y="61"/>
                  </a:lnTo>
                  <a:cubicBezTo>
                    <a:pt x="354" y="25"/>
                    <a:pt x="411" y="25"/>
                    <a:pt x="448" y="61"/>
                  </a:cubicBezTo>
                  <a:cubicBezTo>
                    <a:pt x="465" y="78"/>
                    <a:pt x="474" y="100"/>
                    <a:pt x="474" y="126"/>
                  </a:cubicBezTo>
                  <a:cubicBezTo>
                    <a:pt x="474" y="150"/>
                    <a:pt x="465" y="174"/>
                    <a:pt x="448" y="190"/>
                  </a:cubicBezTo>
                  <a:lnTo>
                    <a:pt x="448" y="190"/>
                  </a:lnTo>
                  <a:lnTo>
                    <a:pt x="362" y="276"/>
                  </a:lnTo>
                  <a:lnTo>
                    <a:pt x="282" y="276"/>
                  </a:lnTo>
                  <a:lnTo>
                    <a:pt x="192" y="186"/>
                  </a:lnTo>
                  <a:lnTo>
                    <a:pt x="317" y="61"/>
                  </a:lnTo>
                  <a:close/>
                  <a:moveTo>
                    <a:pt x="493" y="276"/>
                  </a:moveTo>
                  <a:lnTo>
                    <a:pt x="493" y="276"/>
                  </a:lnTo>
                  <a:lnTo>
                    <a:pt x="493" y="276"/>
                  </a:lnTo>
                  <a:lnTo>
                    <a:pt x="394" y="276"/>
                  </a:lnTo>
                  <a:lnTo>
                    <a:pt x="463" y="207"/>
                  </a:lnTo>
                  <a:lnTo>
                    <a:pt x="463" y="207"/>
                  </a:lnTo>
                  <a:cubicBezTo>
                    <a:pt x="485" y="185"/>
                    <a:pt x="497" y="157"/>
                    <a:pt x="497" y="126"/>
                  </a:cubicBezTo>
                  <a:cubicBezTo>
                    <a:pt x="497" y="95"/>
                    <a:pt x="485" y="65"/>
                    <a:pt x="463" y="45"/>
                  </a:cubicBezTo>
                  <a:cubicBezTo>
                    <a:pt x="420" y="0"/>
                    <a:pt x="347" y="0"/>
                    <a:pt x="302" y="45"/>
                  </a:cubicBezTo>
                  <a:lnTo>
                    <a:pt x="302" y="45"/>
                  </a:lnTo>
                  <a:lnTo>
                    <a:pt x="35" y="308"/>
                  </a:lnTo>
                  <a:lnTo>
                    <a:pt x="35" y="308"/>
                  </a:lnTo>
                  <a:cubicBezTo>
                    <a:pt x="35" y="308"/>
                    <a:pt x="34" y="310"/>
                    <a:pt x="34" y="311"/>
                  </a:cubicBezTo>
                  <a:lnTo>
                    <a:pt x="34" y="311"/>
                  </a:lnTo>
                  <a:lnTo>
                    <a:pt x="34" y="311"/>
                  </a:lnTo>
                  <a:lnTo>
                    <a:pt x="34" y="311"/>
                  </a:lnTo>
                  <a:lnTo>
                    <a:pt x="34" y="311"/>
                  </a:lnTo>
                  <a:cubicBezTo>
                    <a:pt x="13" y="332"/>
                    <a:pt x="0" y="360"/>
                    <a:pt x="0" y="391"/>
                  </a:cubicBezTo>
                  <a:cubicBezTo>
                    <a:pt x="0" y="454"/>
                    <a:pt x="52" y="506"/>
                    <a:pt x="115" y="506"/>
                  </a:cubicBezTo>
                  <a:lnTo>
                    <a:pt x="115" y="506"/>
                  </a:lnTo>
                  <a:lnTo>
                    <a:pt x="493" y="506"/>
                  </a:lnTo>
                  <a:lnTo>
                    <a:pt x="493" y="506"/>
                  </a:lnTo>
                  <a:cubicBezTo>
                    <a:pt x="557" y="506"/>
                    <a:pt x="608" y="454"/>
                    <a:pt x="608" y="391"/>
                  </a:cubicBezTo>
                  <a:cubicBezTo>
                    <a:pt x="608" y="328"/>
                    <a:pt x="557" y="276"/>
                    <a:pt x="493" y="276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a-DK"/>
            </a:p>
          </p:txBody>
        </p:sp>
        <p:sp>
          <p:nvSpPr>
            <p:cNvPr id="113" name="Freeform 1214">
              <a:extLst>
                <a:ext uri="{FF2B5EF4-FFF2-40B4-BE49-F238E27FC236}">
                  <a16:creationId xmlns:a16="http://schemas.microsoft.com/office/drawing/2014/main" id="{6752678C-D9D2-024F-87FA-0EFF241229A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512175" y="3803650"/>
              <a:ext cx="80963" cy="26988"/>
            </a:xfrm>
            <a:custGeom>
              <a:avLst/>
              <a:gdLst>
                <a:gd name="T0" fmla="*/ 160 w 224"/>
                <a:gd name="T1" fmla="*/ 0 h 77"/>
                <a:gd name="T2" fmla="*/ 160 w 224"/>
                <a:gd name="T3" fmla="*/ 0 h 77"/>
                <a:gd name="T4" fmla="*/ 160 w 224"/>
                <a:gd name="T5" fmla="*/ 0 h 77"/>
                <a:gd name="T6" fmla="*/ 11 w 224"/>
                <a:gd name="T7" fmla="*/ 0 h 77"/>
                <a:gd name="T8" fmla="*/ 11 w 224"/>
                <a:gd name="T9" fmla="*/ 0 h 77"/>
                <a:gd name="T10" fmla="*/ 0 w 224"/>
                <a:gd name="T11" fmla="*/ 11 h 77"/>
                <a:gd name="T12" fmla="*/ 11 w 224"/>
                <a:gd name="T13" fmla="*/ 24 h 77"/>
                <a:gd name="T14" fmla="*/ 11 w 224"/>
                <a:gd name="T15" fmla="*/ 24 h 77"/>
                <a:gd name="T16" fmla="*/ 160 w 224"/>
                <a:gd name="T17" fmla="*/ 24 h 77"/>
                <a:gd name="T18" fmla="*/ 160 w 224"/>
                <a:gd name="T19" fmla="*/ 24 h 77"/>
                <a:gd name="T20" fmla="*/ 201 w 224"/>
                <a:gd name="T21" fmla="*/ 65 h 77"/>
                <a:gd name="T22" fmla="*/ 212 w 224"/>
                <a:gd name="T23" fmla="*/ 76 h 77"/>
                <a:gd name="T24" fmla="*/ 223 w 224"/>
                <a:gd name="T25" fmla="*/ 65 h 77"/>
                <a:gd name="T26" fmla="*/ 160 w 224"/>
                <a:gd name="T27" fmla="*/ 0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24" h="77">
                  <a:moveTo>
                    <a:pt x="160" y="0"/>
                  </a:moveTo>
                  <a:lnTo>
                    <a:pt x="160" y="0"/>
                  </a:lnTo>
                  <a:lnTo>
                    <a:pt x="160" y="0"/>
                  </a:lnTo>
                  <a:lnTo>
                    <a:pt x="11" y="0"/>
                  </a:lnTo>
                  <a:lnTo>
                    <a:pt x="11" y="0"/>
                  </a:lnTo>
                  <a:cubicBezTo>
                    <a:pt x="5" y="0"/>
                    <a:pt x="0" y="5"/>
                    <a:pt x="0" y="11"/>
                  </a:cubicBezTo>
                  <a:cubicBezTo>
                    <a:pt x="0" y="18"/>
                    <a:pt x="5" y="24"/>
                    <a:pt x="11" y="24"/>
                  </a:cubicBezTo>
                  <a:lnTo>
                    <a:pt x="11" y="24"/>
                  </a:lnTo>
                  <a:lnTo>
                    <a:pt x="160" y="24"/>
                  </a:lnTo>
                  <a:lnTo>
                    <a:pt x="160" y="24"/>
                  </a:lnTo>
                  <a:cubicBezTo>
                    <a:pt x="183" y="24"/>
                    <a:pt x="201" y="42"/>
                    <a:pt x="201" y="65"/>
                  </a:cubicBezTo>
                  <a:cubicBezTo>
                    <a:pt x="201" y="70"/>
                    <a:pt x="206" y="76"/>
                    <a:pt x="212" y="76"/>
                  </a:cubicBezTo>
                  <a:cubicBezTo>
                    <a:pt x="219" y="76"/>
                    <a:pt x="223" y="70"/>
                    <a:pt x="223" y="65"/>
                  </a:cubicBezTo>
                  <a:cubicBezTo>
                    <a:pt x="223" y="28"/>
                    <a:pt x="195" y="0"/>
                    <a:pt x="160" y="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a-DK"/>
            </a:p>
          </p:txBody>
        </p:sp>
        <p:sp>
          <p:nvSpPr>
            <p:cNvPr id="114" name="Freeform 1215">
              <a:extLst>
                <a:ext uri="{FF2B5EF4-FFF2-40B4-BE49-F238E27FC236}">
                  <a16:creationId xmlns:a16="http://schemas.microsoft.com/office/drawing/2014/main" id="{73D146C0-6953-0E41-9200-943E4A9A22A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472488" y="3705225"/>
              <a:ext cx="74612" cy="53975"/>
            </a:xfrm>
            <a:custGeom>
              <a:avLst/>
              <a:gdLst>
                <a:gd name="T0" fmla="*/ 5 w 207"/>
                <a:gd name="T1" fmla="*/ 148 h 151"/>
                <a:gd name="T2" fmla="*/ 5 w 207"/>
                <a:gd name="T3" fmla="*/ 148 h 151"/>
                <a:gd name="T4" fmla="*/ 5 w 207"/>
                <a:gd name="T5" fmla="*/ 148 h 151"/>
                <a:gd name="T6" fmla="*/ 5 w 207"/>
                <a:gd name="T7" fmla="*/ 148 h 151"/>
                <a:gd name="T8" fmla="*/ 13 w 207"/>
                <a:gd name="T9" fmla="*/ 150 h 151"/>
                <a:gd name="T10" fmla="*/ 20 w 207"/>
                <a:gd name="T11" fmla="*/ 148 h 151"/>
                <a:gd name="T12" fmla="*/ 20 w 207"/>
                <a:gd name="T13" fmla="*/ 148 h 151"/>
                <a:gd name="T14" fmla="*/ 126 w 207"/>
                <a:gd name="T15" fmla="*/ 42 h 151"/>
                <a:gd name="T16" fmla="*/ 126 w 207"/>
                <a:gd name="T17" fmla="*/ 42 h 151"/>
                <a:gd name="T18" fmla="*/ 183 w 207"/>
                <a:gd name="T19" fmla="*/ 42 h 151"/>
                <a:gd name="T20" fmla="*/ 200 w 207"/>
                <a:gd name="T21" fmla="*/ 42 h 151"/>
                <a:gd name="T22" fmla="*/ 200 w 207"/>
                <a:gd name="T23" fmla="*/ 26 h 151"/>
                <a:gd name="T24" fmla="*/ 109 w 207"/>
                <a:gd name="T25" fmla="*/ 26 h 151"/>
                <a:gd name="T26" fmla="*/ 109 w 207"/>
                <a:gd name="T27" fmla="*/ 26 h 151"/>
                <a:gd name="T28" fmla="*/ 5 w 207"/>
                <a:gd name="T29" fmla="*/ 131 h 151"/>
                <a:gd name="T30" fmla="*/ 5 w 207"/>
                <a:gd name="T31" fmla="*/ 131 h 151"/>
                <a:gd name="T32" fmla="*/ 5 w 207"/>
                <a:gd name="T33" fmla="*/ 148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07" h="151">
                  <a:moveTo>
                    <a:pt x="5" y="148"/>
                  </a:moveTo>
                  <a:lnTo>
                    <a:pt x="5" y="148"/>
                  </a:lnTo>
                  <a:lnTo>
                    <a:pt x="5" y="148"/>
                  </a:lnTo>
                  <a:lnTo>
                    <a:pt x="5" y="148"/>
                  </a:lnTo>
                  <a:cubicBezTo>
                    <a:pt x="6" y="149"/>
                    <a:pt x="9" y="150"/>
                    <a:pt x="13" y="150"/>
                  </a:cubicBezTo>
                  <a:cubicBezTo>
                    <a:pt x="16" y="150"/>
                    <a:pt x="19" y="149"/>
                    <a:pt x="20" y="148"/>
                  </a:cubicBezTo>
                  <a:lnTo>
                    <a:pt x="20" y="148"/>
                  </a:lnTo>
                  <a:lnTo>
                    <a:pt x="126" y="42"/>
                  </a:lnTo>
                  <a:lnTo>
                    <a:pt x="126" y="42"/>
                  </a:lnTo>
                  <a:cubicBezTo>
                    <a:pt x="142" y="27"/>
                    <a:pt x="168" y="27"/>
                    <a:pt x="183" y="42"/>
                  </a:cubicBezTo>
                  <a:cubicBezTo>
                    <a:pt x="189" y="46"/>
                    <a:pt x="196" y="46"/>
                    <a:pt x="200" y="42"/>
                  </a:cubicBezTo>
                  <a:cubicBezTo>
                    <a:pt x="206" y="38"/>
                    <a:pt x="206" y="31"/>
                    <a:pt x="200" y="26"/>
                  </a:cubicBezTo>
                  <a:cubicBezTo>
                    <a:pt x="174" y="0"/>
                    <a:pt x="134" y="0"/>
                    <a:pt x="109" y="26"/>
                  </a:cubicBezTo>
                  <a:lnTo>
                    <a:pt x="109" y="26"/>
                  </a:lnTo>
                  <a:lnTo>
                    <a:pt x="5" y="131"/>
                  </a:lnTo>
                  <a:lnTo>
                    <a:pt x="5" y="131"/>
                  </a:lnTo>
                  <a:cubicBezTo>
                    <a:pt x="0" y="135"/>
                    <a:pt x="0" y="142"/>
                    <a:pt x="5" y="148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a-DK"/>
            </a:p>
          </p:txBody>
        </p:sp>
      </p:grpSp>
      <p:grpSp>
        <p:nvGrpSpPr>
          <p:cNvPr id="115" name="Group 1391">
            <a:extLst>
              <a:ext uri="{FF2B5EF4-FFF2-40B4-BE49-F238E27FC236}">
                <a16:creationId xmlns:a16="http://schemas.microsoft.com/office/drawing/2014/main" id="{512DED03-06B1-5047-BDBD-712F60651499}"/>
              </a:ext>
            </a:extLst>
          </p:cNvPr>
          <p:cNvGrpSpPr/>
          <p:nvPr/>
        </p:nvGrpSpPr>
        <p:grpSpPr>
          <a:xfrm>
            <a:off x="5021165" y="3146792"/>
            <a:ext cx="292100" cy="290512"/>
            <a:chOff x="8391525" y="3579813"/>
            <a:chExt cx="292100" cy="290512"/>
          </a:xfrm>
          <a:solidFill>
            <a:schemeClr val="tx2"/>
          </a:solidFill>
        </p:grpSpPr>
        <p:sp>
          <p:nvSpPr>
            <p:cNvPr id="116" name="Freeform 1211">
              <a:extLst>
                <a:ext uri="{FF2B5EF4-FFF2-40B4-BE49-F238E27FC236}">
                  <a16:creationId xmlns:a16="http://schemas.microsoft.com/office/drawing/2014/main" id="{6435D141-8903-CD40-BF8D-DCF2603B750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516938" y="3579813"/>
              <a:ext cx="166687" cy="290512"/>
            </a:xfrm>
            <a:custGeom>
              <a:avLst/>
              <a:gdLst>
                <a:gd name="T0" fmla="*/ 321 w 461"/>
                <a:gd name="T1" fmla="*/ 22 h 807"/>
                <a:gd name="T2" fmla="*/ 350 w 461"/>
                <a:gd name="T3" fmla="*/ 22 h 807"/>
                <a:gd name="T4" fmla="*/ 321 w 461"/>
                <a:gd name="T5" fmla="*/ 196 h 807"/>
                <a:gd name="T6" fmla="*/ 109 w 461"/>
                <a:gd name="T7" fmla="*/ 22 h 807"/>
                <a:gd name="T8" fmla="*/ 109 w 461"/>
                <a:gd name="T9" fmla="*/ 22 h 807"/>
                <a:gd name="T10" fmla="*/ 140 w 461"/>
                <a:gd name="T11" fmla="*/ 196 h 807"/>
                <a:gd name="T12" fmla="*/ 109 w 461"/>
                <a:gd name="T13" fmla="*/ 22 h 807"/>
                <a:gd name="T14" fmla="*/ 268 w 461"/>
                <a:gd name="T15" fmla="*/ 22 h 807"/>
                <a:gd name="T16" fmla="*/ 297 w 461"/>
                <a:gd name="T17" fmla="*/ 22 h 807"/>
                <a:gd name="T18" fmla="*/ 268 w 461"/>
                <a:gd name="T19" fmla="*/ 196 h 807"/>
                <a:gd name="T20" fmla="*/ 192 w 461"/>
                <a:gd name="T21" fmla="*/ 196 h 807"/>
                <a:gd name="T22" fmla="*/ 192 w 461"/>
                <a:gd name="T23" fmla="*/ 196 h 807"/>
                <a:gd name="T24" fmla="*/ 162 w 461"/>
                <a:gd name="T25" fmla="*/ 22 h 807"/>
                <a:gd name="T26" fmla="*/ 192 w 461"/>
                <a:gd name="T27" fmla="*/ 196 h 807"/>
                <a:gd name="T28" fmla="*/ 216 w 461"/>
                <a:gd name="T29" fmla="*/ 22 h 807"/>
                <a:gd name="T30" fmla="*/ 245 w 461"/>
                <a:gd name="T31" fmla="*/ 22 h 807"/>
                <a:gd name="T32" fmla="*/ 216 w 461"/>
                <a:gd name="T33" fmla="*/ 196 h 807"/>
                <a:gd name="T34" fmla="*/ 377 w 461"/>
                <a:gd name="T35" fmla="*/ 196 h 807"/>
                <a:gd name="T36" fmla="*/ 377 w 461"/>
                <a:gd name="T37" fmla="*/ 196 h 807"/>
                <a:gd name="T38" fmla="*/ 374 w 461"/>
                <a:gd name="T39" fmla="*/ 11 h 807"/>
                <a:gd name="T40" fmla="*/ 363 w 461"/>
                <a:gd name="T41" fmla="*/ 0 h 807"/>
                <a:gd name="T42" fmla="*/ 98 w 461"/>
                <a:gd name="T43" fmla="*/ 0 h 807"/>
                <a:gd name="T44" fmla="*/ 85 w 461"/>
                <a:gd name="T45" fmla="*/ 11 h 807"/>
                <a:gd name="T46" fmla="*/ 85 w 461"/>
                <a:gd name="T47" fmla="*/ 196 h 807"/>
                <a:gd name="T48" fmla="*/ 83 w 461"/>
                <a:gd name="T49" fmla="*/ 196 h 807"/>
                <a:gd name="T50" fmla="*/ 0 w 461"/>
                <a:gd name="T51" fmla="*/ 280 h 807"/>
                <a:gd name="T52" fmla="*/ 0 w 461"/>
                <a:gd name="T53" fmla="*/ 322 h 807"/>
                <a:gd name="T54" fmla="*/ 23 w 461"/>
                <a:gd name="T55" fmla="*/ 322 h 807"/>
                <a:gd name="T56" fmla="*/ 23 w 461"/>
                <a:gd name="T57" fmla="*/ 280 h 807"/>
                <a:gd name="T58" fmla="*/ 83 w 461"/>
                <a:gd name="T59" fmla="*/ 220 h 807"/>
                <a:gd name="T60" fmla="*/ 98 w 461"/>
                <a:gd name="T61" fmla="*/ 220 h 807"/>
                <a:gd name="T62" fmla="*/ 377 w 461"/>
                <a:gd name="T63" fmla="*/ 220 h 807"/>
                <a:gd name="T64" fmla="*/ 437 w 461"/>
                <a:gd name="T65" fmla="*/ 280 h 807"/>
                <a:gd name="T66" fmla="*/ 437 w 461"/>
                <a:gd name="T67" fmla="*/ 722 h 807"/>
                <a:gd name="T68" fmla="*/ 377 w 461"/>
                <a:gd name="T69" fmla="*/ 782 h 807"/>
                <a:gd name="T70" fmla="*/ 83 w 461"/>
                <a:gd name="T71" fmla="*/ 782 h 807"/>
                <a:gd name="T72" fmla="*/ 71 w 461"/>
                <a:gd name="T73" fmla="*/ 793 h 807"/>
                <a:gd name="T74" fmla="*/ 83 w 461"/>
                <a:gd name="T75" fmla="*/ 806 h 807"/>
                <a:gd name="T76" fmla="*/ 377 w 461"/>
                <a:gd name="T77" fmla="*/ 806 h 807"/>
                <a:gd name="T78" fmla="*/ 460 w 461"/>
                <a:gd name="T79" fmla="*/ 722 h 807"/>
                <a:gd name="T80" fmla="*/ 460 w 461"/>
                <a:gd name="T81" fmla="*/ 280 h 8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61" h="807">
                  <a:moveTo>
                    <a:pt x="321" y="22"/>
                  </a:moveTo>
                  <a:lnTo>
                    <a:pt x="321" y="22"/>
                  </a:lnTo>
                  <a:lnTo>
                    <a:pt x="321" y="22"/>
                  </a:lnTo>
                  <a:lnTo>
                    <a:pt x="350" y="22"/>
                  </a:lnTo>
                  <a:lnTo>
                    <a:pt x="350" y="196"/>
                  </a:lnTo>
                  <a:lnTo>
                    <a:pt x="321" y="196"/>
                  </a:lnTo>
                  <a:lnTo>
                    <a:pt x="321" y="22"/>
                  </a:lnTo>
                  <a:close/>
                  <a:moveTo>
                    <a:pt x="109" y="22"/>
                  </a:moveTo>
                  <a:lnTo>
                    <a:pt x="109" y="22"/>
                  </a:lnTo>
                  <a:lnTo>
                    <a:pt x="109" y="22"/>
                  </a:lnTo>
                  <a:lnTo>
                    <a:pt x="140" y="22"/>
                  </a:lnTo>
                  <a:lnTo>
                    <a:pt x="140" y="196"/>
                  </a:lnTo>
                  <a:lnTo>
                    <a:pt x="109" y="196"/>
                  </a:lnTo>
                  <a:lnTo>
                    <a:pt x="109" y="22"/>
                  </a:lnTo>
                  <a:close/>
                  <a:moveTo>
                    <a:pt x="268" y="22"/>
                  </a:moveTo>
                  <a:lnTo>
                    <a:pt x="268" y="22"/>
                  </a:lnTo>
                  <a:lnTo>
                    <a:pt x="268" y="22"/>
                  </a:lnTo>
                  <a:lnTo>
                    <a:pt x="297" y="22"/>
                  </a:lnTo>
                  <a:lnTo>
                    <a:pt x="297" y="196"/>
                  </a:lnTo>
                  <a:lnTo>
                    <a:pt x="268" y="196"/>
                  </a:lnTo>
                  <a:lnTo>
                    <a:pt x="268" y="22"/>
                  </a:lnTo>
                  <a:close/>
                  <a:moveTo>
                    <a:pt x="192" y="196"/>
                  </a:moveTo>
                  <a:lnTo>
                    <a:pt x="192" y="196"/>
                  </a:lnTo>
                  <a:lnTo>
                    <a:pt x="192" y="196"/>
                  </a:lnTo>
                  <a:lnTo>
                    <a:pt x="162" y="196"/>
                  </a:lnTo>
                  <a:lnTo>
                    <a:pt x="162" y="22"/>
                  </a:lnTo>
                  <a:lnTo>
                    <a:pt x="192" y="22"/>
                  </a:lnTo>
                  <a:lnTo>
                    <a:pt x="192" y="196"/>
                  </a:lnTo>
                  <a:close/>
                  <a:moveTo>
                    <a:pt x="216" y="22"/>
                  </a:moveTo>
                  <a:lnTo>
                    <a:pt x="216" y="22"/>
                  </a:lnTo>
                  <a:lnTo>
                    <a:pt x="216" y="22"/>
                  </a:lnTo>
                  <a:lnTo>
                    <a:pt x="245" y="22"/>
                  </a:lnTo>
                  <a:lnTo>
                    <a:pt x="245" y="196"/>
                  </a:lnTo>
                  <a:lnTo>
                    <a:pt x="216" y="196"/>
                  </a:lnTo>
                  <a:lnTo>
                    <a:pt x="216" y="22"/>
                  </a:lnTo>
                  <a:close/>
                  <a:moveTo>
                    <a:pt x="377" y="196"/>
                  </a:moveTo>
                  <a:lnTo>
                    <a:pt x="377" y="196"/>
                  </a:lnTo>
                  <a:lnTo>
                    <a:pt x="377" y="196"/>
                  </a:lnTo>
                  <a:lnTo>
                    <a:pt x="374" y="196"/>
                  </a:lnTo>
                  <a:lnTo>
                    <a:pt x="374" y="11"/>
                  </a:lnTo>
                  <a:lnTo>
                    <a:pt x="374" y="11"/>
                  </a:lnTo>
                  <a:cubicBezTo>
                    <a:pt x="374" y="4"/>
                    <a:pt x="368" y="0"/>
                    <a:pt x="363" y="0"/>
                  </a:cubicBezTo>
                  <a:lnTo>
                    <a:pt x="363" y="0"/>
                  </a:lnTo>
                  <a:lnTo>
                    <a:pt x="98" y="0"/>
                  </a:lnTo>
                  <a:lnTo>
                    <a:pt x="98" y="0"/>
                  </a:lnTo>
                  <a:cubicBezTo>
                    <a:pt x="91" y="0"/>
                    <a:pt x="85" y="4"/>
                    <a:pt x="85" y="11"/>
                  </a:cubicBezTo>
                  <a:lnTo>
                    <a:pt x="85" y="11"/>
                  </a:lnTo>
                  <a:lnTo>
                    <a:pt x="85" y="196"/>
                  </a:lnTo>
                  <a:lnTo>
                    <a:pt x="83" y="196"/>
                  </a:lnTo>
                  <a:lnTo>
                    <a:pt x="83" y="196"/>
                  </a:lnTo>
                  <a:cubicBezTo>
                    <a:pt x="38" y="196"/>
                    <a:pt x="0" y="234"/>
                    <a:pt x="0" y="280"/>
                  </a:cubicBezTo>
                  <a:lnTo>
                    <a:pt x="0" y="280"/>
                  </a:lnTo>
                  <a:lnTo>
                    <a:pt x="0" y="322"/>
                  </a:lnTo>
                  <a:lnTo>
                    <a:pt x="0" y="322"/>
                  </a:lnTo>
                  <a:cubicBezTo>
                    <a:pt x="0" y="329"/>
                    <a:pt x="5" y="335"/>
                    <a:pt x="11" y="335"/>
                  </a:cubicBezTo>
                  <a:cubicBezTo>
                    <a:pt x="18" y="335"/>
                    <a:pt x="23" y="329"/>
                    <a:pt x="23" y="322"/>
                  </a:cubicBezTo>
                  <a:lnTo>
                    <a:pt x="23" y="322"/>
                  </a:lnTo>
                  <a:lnTo>
                    <a:pt x="23" y="280"/>
                  </a:lnTo>
                  <a:lnTo>
                    <a:pt x="23" y="280"/>
                  </a:lnTo>
                  <a:cubicBezTo>
                    <a:pt x="23" y="246"/>
                    <a:pt x="50" y="220"/>
                    <a:pt x="83" y="220"/>
                  </a:cubicBezTo>
                  <a:lnTo>
                    <a:pt x="83" y="220"/>
                  </a:lnTo>
                  <a:lnTo>
                    <a:pt x="98" y="220"/>
                  </a:lnTo>
                  <a:lnTo>
                    <a:pt x="363" y="220"/>
                  </a:lnTo>
                  <a:lnTo>
                    <a:pt x="377" y="220"/>
                  </a:lnTo>
                  <a:lnTo>
                    <a:pt x="377" y="220"/>
                  </a:lnTo>
                  <a:cubicBezTo>
                    <a:pt x="409" y="220"/>
                    <a:pt x="437" y="246"/>
                    <a:pt x="437" y="280"/>
                  </a:cubicBezTo>
                  <a:lnTo>
                    <a:pt x="437" y="280"/>
                  </a:lnTo>
                  <a:lnTo>
                    <a:pt x="437" y="722"/>
                  </a:lnTo>
                  <a:lnTo>
                    <a:pt x="437" y="722"/>
                  </a:lnTo>
                  <a:cubicBezTo>
                    <a:pt x="437" y="756"/>
                    <a:pt x="409" y="782"/>
                    <a:pt x="377" y="782"/>
                  </a:cubicBezTo>
                  <a:lnTo>
                    <a:pt x="377" y="782"/>
                  </a:lnTo>
                  <a:lnTo>
                    <a:pt x="83" y="782"/>
                  </a:lnTo>
                  <a:lnTo>
                    <a:pt x="83" y="782"/>
                  </a:lnTo>
                  <a:cubicBezTo>
                    <a:pt x="77" y="782"/>
                    <a:pt x="71" y="788"/>
                    <a:pt x="71" y="793"/>
                  </a:cubicBezTo>
                  <a:cubicBezTo>
                    <a:pt x="71" y="801"/>
                    <a:pt x="77" y="806"/>
                    <a:pt x="83" y="806"/>
                  </a:cubicBezTo>
                  <a:lnTo>
                    <a:pt x="83" y="806"/>
                  </a:lnTo>
                  <a:lnTo>
                    <a:pt x="377" y="806"/>
                  </a:lnTo>
                  <a:lnTo>
                    <a:pt x="377" y="806"/>
                  </a:lnTo>
                  <a:cubicBezTo>
                    <a:pt x="424" y="806"/>
                    <a:pt x="460" y="768"/>
                    <a:pt x="460" y="722"/>
                  </a:cubicBezTo>
                  <a:lnTo>
                    <a:pt x="460" y="722"/>
                  </a:lnTo>
                  <a:lnTo>
                    <a:pt x="460" y="280"/>
                  </a:lnTo>
                  <a:lnTo>
                    <a:pt x="460" y="280"/>
                  </a:lnTo>
                  <a:cubicBezTo>
                    <a:pt x="460" y="234"/>
                    <a:pt x="424" y="196"/>
                    <a:pt x="377" y="196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a-DK"/>
            </a:p>
          </p:txBody>
        </p:sp>
        <p:sp>
          <p:nvSpPr>
            <p:cNvPr id="117" name="Freeform 1212">
              <a:extLst>
                <a:ext uri="{FF2B5EF4-FFF2-40B4-BE49-F238E27FC236}">
                  <a16:creationId xmlns:a16="http://schemas.microsoft.com/office/drawing/2014/main" id="{07D3AFEE-FD0F-AC4E-8281-1CCC591B09C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559800" y="3716338"/>
              <a:ext cx="77788" cy="103187"/>
            </a:xfrm>
            <a:custGeom>
              <a:avLst/>
              <a:gdLst>
                <a:gd name="T0" fmla="*/ 125 w 216"/>
                <a:gd name="T1" fmla="*/ 264 h 287"/>
                <a:gd name="T2" fmla="*/ 125 w 216"/>
                <a:gd name="T3" fmla="*/ 264 h 287"/>
                <a:gd name="T4" fmla="*/ 125 w 216"/>
                <a:gd name="T5" fmla="*/ 264 h 287"/>
                <a:gd name="T6" fmla="*/ 125 w 216"/>
                <a:gd name="T7" fmla="*/ 264 h 287"/>
                <a:gd name="T8" fmla="*/ 114 w 216"/>
                <a:gd name="T9" fmla="*/ 275 h 287"/>
                <a:gd name="T10" fmla="*/ 125 w 216"/>
                <a:gd name="T11" fmla="*/ 286 h 287"/>
                <a:gd name="T12" fmla="*/ 125 w 216"/>
                <a:gd name="T13" fmla="*/ 286 h 287"/>
                <a:gd name="T14" fmla="*/ 202 w 216"/>
                <a:gd name="T15" fmla="*/ 286 h 287"/>
                <a:gd name="T16" fmla="*/ 202 w 216"/>
                <a:gd name="T17" fmla="*/ 286 h 287"/>
                <a:gd name="T18" fmla="*/ 215 w 216"/>
                <a:gd name="T19" fmla="*/ 275 h 287"/>
                <a:gd name="T20" fmla="*/ 215 w 216"/>
                <a:gd name="T21" fmla="*/ 275 h 287"/>
                <a:gd name="T22" fmla="*/ 215 w 216"/>
                <a:gd name="T23" fmla="*/ 15 h 287"/>
                <a:gd name="T24" fmla="*/ 215 w 216"/>
                <a:gd name="T25" fmla="*/ 15 h 287"/>
                <a:gd name="T26" fmla="*/ 202 w 216"/>
                <a:gd name="T27" fmla="*/ 3 h 287"/>
                <a:gd name="T28" fmla="*/ 202 w 216"/>
                <a:gd name="T29" fmla="*/ 3 h 287"/>
                <a:gd name="T30" fmla="*/ 13 w 216"/>
                <a:gd name="T31" fmla="*/ 0 h 287"/>
                <a:gd name="T32" fmla="*/ 13 w 216"/>
                <a:gd name="T33" fmla="*/ 0 h 287"/>
                <a:gd name="T34" fmla="*/ 0 w 216"/>
                <a:gd name="T35" fmla="*/ 11 h 287"/>
                <a:gd name="T36" fmla="*/ 13 w 216"/>
                <a:gd name="T37" fmla="*/ 24 h 287"/>
                <a:gd name="T38" fmla="*/ 13 w 216"/>
                <a:gd name="T39" fmla="*/ 24 h 287"/>
                <a:gd name="T40" fmla="*/ 191 w 216"/>
                <a:gd name="T41" fmla="*/ 27 h 287"/>
                <a:gd name="T42" fmla="*/ 191 w 216"/>
                <a:gd name="T43" fmla="*/ 264 h 287"/>
                <a:gd name="T44" fmla="*/ 125 w 216"/>
                <a:gd name="T45" fmla="*/ 264 h 2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16" h="287">
                  <a:moveTo>
                    <a:pt x="125" y="264"/>
                  </a:moveTo>
                  <a:lnTo>
                    <a:pt x="125" y="264"/>
                  </a:lnTo>
                  <a:lnTo>
                    <a:pt x="125" y="264"/>
                  </a:lnTo>
                  <a:lnTo>
                    <a:pt x="125" y="264"/>
                  </a:lnTo>
                  <a:cubicBezTo>
                    <a:pt x="120" y="264"/>
                    <a:pt x="114" y="268"/>
                    <a:pt x="114" y="275"/>
                  </a:cubicBezTo>
                  <a:cubicBezTo>
                    <a:pt x="114" y="282"/>
                    <a:pt x="120" y="286"/>
                    <a:pt x="125" y="286"/>
                  </a:cubicBezTo>
                  <a:lnTo>
                    <a:pt x="125" y="286"/>
                  </a:lnTo>
                  <a:lnTo>
                    <a:pt x="202" y="286"/>
                  </a:lnTo>
                  <a:lnTo>
                    <a:pt x="202" y="286"/>
                  </a:lnTo>
                  <a:cubicBezTo>
                    <a:pt x="209" y="286"/>
                    <a:pt x="215" y="282"/>
                    <a:pt x="215" y="275"/>
                  </a:cubicBezTo>
                  <a:lnTo>
                    <a:pt x="215" y="275"/>
                  </a:lnTo>
                  <a:lnTo>
                    <a:pt x="215" y="15"/>
                  </a:lnTo>
                  <a:lnTo>
                    <a:pt x="215" y="15"/>
                  </a:lnTo>
                  <a:cubicBezTo>
                    <a:pt x="215" y="9"/>
                    <a:pt x="209" y="3"/>
                    <a:pt x="202" y="3"/>
                  </a:cubicBezTo>
                  <a:lnTo>
                    <a:pt x="202" y="3"/>
                  </a:lnTo>
                  <a:lnTo>
                    <a:pt x="13" y="0"/>
                  </a:lnTo>
                  <a:lnTo>
                    <a:pt x="13" y="0"/>
                  </a:lnTo>
                  <a:cubicBezTo>
                    <a:pt x="6" y="0"/>
                    <a:pt x="2" y="6"/>
                    <a:pt x="0" y="11"/>
                  </a:cubicBezTo>
                  <a:cubicBezTo>
                    <a:pt x="0" y="19"/>
                    <a:pt x="6" y="24"/>
                    <a:pt x="13" y="24"/>
                  </a:cubicBezTo>
                  <a:lnTo>
                    <a:pt x="13" y="24"/>
                  </a:lnTo>
                  <a:lnTo>
                    <a:pt x="191" y="27"/>
                  </a:lnTo>
                  <a:lnTo>
                    <a:pt x="191" y="264"/>
                  </a:lnTo>
                  <a:lnTo>
                    <a:pt x="125" y="264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a-DK"/>
            </a:p>
          </p:txBody>
        </p:sp>
        <p:sp>
          <p:nvSpPr>
            <p:cNvPr id="118" name="Freeform 1213">
              <a:extLst>
                <a:ext uri="{FF2B5EF4-FFF2-40B4-BE49-F238E27FC236}">
                  <a16:creationId xmlns:a16="http://schemas.microsoft.com/office/drawing/2014/main" id="{9FAB9274-C645-754A-A133-4A3E7DC9D39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391525" y="3687763"/>
              <a:ext cx="219075" cy="182562"/>
            </a:xfrm>
            <a:custGeom>
              <a:avLst/>
              <a:gdLst>
                <a:gd name="T0" fmla="*/ 493 w 609"/>
                <a:gd name="T1" fmla="*/ 482 h 507"/>
                <a:gd name="T2" fmla="*/ 316 w 609"/>
                <a:gd name="T3" fmla="*/ 482 h 507"/>
                <a:gd name="T4" fmla="*/ 493 w 609"/>
                <a:gd name="T5" fmla="*/ 299 h 507"/>
                <a:gd name="T6" fmla="*/ 585 w 609"/>
                <a:gd name="T7" fmla="*/ 391 h 507"/>
                <a:gd name="T8" fmla="*/ 24 w 609"/>
                <a:gd name="T9" fmla="*/ 391 h 507"/>
                <a:gd name="T10" fmla="*/ 24 w 609"/>
                <a:gd name="T11" fmla="*/ 391 h 507"/>
                <a:gd name="T12" fmla="*/ 51 w 609"/>
                <a:gd name="T13" fmla="*/ 326 h 507"/>
                <a:gd name="T14" fmla="*/ 52 w 609"/>
                <a:gd name="T15" fmla="*/ 325 h 507"/>
                <a:gd name="T16" fmla="*/ 115 w 609"/>
                <a:gd name="T17" fmla="*/ 299 h 507"/>
                <a:gd name="T18" fmla="*/ 294 w 609"/>
                <a:gd name="T19" fmla="*/ 299 h 507"/>
                <a:gd name="T20" fmla="*/ 115 w 609"/>
                <a:gd name="T21" fmla="*/ 482 h 507"/>
                <a:gd name="T22" fmla="*/ 24 w 609"/>
                <a:gd name="T23" fmla="*/ 391 h 507"/>
                <a:gd name="T24" fmla="*/ 176 w 609"/>
                <a:gd name="T25" fmla="*/ 202 h 507"/>
                <a:gd name="T26" fmla="*/ 248 w 609"/>
                <a:gd name="T27" fmla="*/ 276 h 507"/>
                <a:gd name="T28" fmla="*/ 115 w 609"/>
                <a:gd name="T29" fmla="*/ 276 h 507"/>
                <a:gd name="T30" fmla="*/ 101 w 609"/>
                <a:gd name="T31" fmla="*/ 277 h 507"/>
                <a:gd name="T32" fmla="*/ 317 w 609"/>
                <a:gd name="T33" fmla="*/ 61 h 507"/>
                <a:gd name="T34" fmla="*/ 317 w 609"/>
                <a:gd name="T35" fmla="*/ 61 h 507"/>
                <a:gd name="T36" fmla="*/ 448 w 609"/>
                <a:gd name="T37" fmla="*/ 61 h 507"/>
                <a:gd name="T38" fmla="*/ 448 w 609"/>
                <a:gd name="T39" fmla="*/ 190 h 507"/>
                <a:gd name="T40" fmla="*/ 362 w 609"/>
                <a:gd name="T41" fmla="*/ 276 h 507"/>
                <a:gd name="T42" fmla="*/ 192 w 609"/>
                <a:gd name="T43" fmla="*/ 186 h 507"/>
                <a:gd name="T44" fmla="*/ 493 w 609"/>
                <a:gd name="T45" fmla="*/ 276 h 507"/>
                <a:gd name="T46" fmla="*/ 493 w 609"/>
                <a:gd name="T47" fmla="*/ 276 h 507"/>
                <a:gd name="T48" fmla="*/ 463 w 609"/>
                <a:gd name="T49" fmla="*/ 207 h 507"/>
                <a:gd name="T50" fmla="*/ 497 w 609"/>
                <a:gd name="T51" fmla="*/ 126 h 507"/>
                <a:gd name="T52" fmla="*/ 302 w 609"/>
                <a:gd name="T53" fmla="*/ 45 h 507"/>
                <a:gd name="T54" fmla="*/ 35 w 609"/>
                <a:gd name="T55" fmla="*/ 308 h 507"/>
                <a:gd name="T56" fmla="*/ 34 w 609"/>
                <a:gd name="T57" fmla="*/ 311 h 507"/>
                <a:gd name="T58" fmla="*/ 34 w 609"/>
                <a:gd name="T59" fmla="*/ 311 h 507"/>
                <a:gd name="T60" fmla="*/ 34 w 609"/>
                <a:gd name="T61" fmla="*/ 311 h 507"/>
                <a:gd name="T62" fmla="*/ 115 w 609"/>
                <a:gd name="T63" fmla="*/ 506 h 507"/>
                <a:gd name="T64" fmla="*/ 493 w 609"/>
                <a:gd name="T65" fmla="*/ 506 h 507"/>
                <a:gd name="T66" fmla="*/ 608 w 609"/>
                <a:gd name="T67" fmla="*/ 391 h 5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609" h="507">
                  <a:moveTo>
                    <a:pt x="493" y="482"/>
                  </a:moveTo>
                  <a:lnTo>
                    <a:pt x="493" y="482"/>
                  </a:lnTo>
                  <a:lnTo>
                    <a:pt x="493" y="482"/>
                  </a:lnTo>
                  <a:lnTo>
                    <a:pt x="316" y="482"/>
                  </a:lnTo>
                  <a:lnTo>
                    <a:pt x="316" y="299"/>
                  </a:lnTo>
                  <a:lnTo>
                    <a:pt x="493" y="299"/>
                  </a:lnTo>
                  <a:lnTo>
                    <a:pt x="493" y="299"/>
                  </a:lnTo>
                  <a:cubicBezTo>
                    <a:pt x="543" y="299"/>
                    <a:pt x="585" y="341"/>
                    <a:pt x="585" y="391"/>
                  </a:cubicBezTo>
                  <a:cubicBezTo>
                    <a:pt x="585" y="441"/>
                    <a:pt x="543" y="482"/>
                    <a:pt x="493" y="482"/>
                  </a:cubicBezTo>
                  <a:close/>
                  <a:moveTo>
                    <a:pt x="24" y="391"/>
                  </a:moveTo>
                  <a:lnTo>
                    <a:pt x="24" y="391"/>
                  </a:lnTo>
                  <a:lnTo>
                    <a:pt x="24" y="391"/>
                  </a:lnTo>
                  <a:lnTo>
                    <a:pt x="24" y="391"/>
                  </a:lnTo>
                  <a:cubicBezTo>
                    <a:pt x="24" y="366"/>
                    <a:pt x="34" y="343"/>
                    <a:pt x="51" y="326"/>
                  </a:cubicBezTo>
                  <a:lnTo>
                    <a:pt x="51" y="326"/>
                  </a:lnTo>
                  <a:lnTo>
                    <a:pt x="52" y="325"/>
                  </a:lnTo>
                  <a:lnTo>
                    <a:pt x="52" y="325"/>
                  </a:lnTo>
                  <a:cubicBezTo>
                    <a:pt x="69" y="310"/>
                    <a:pt x="92" y="299"/>
                    <a:pt x="115" y="299"/>
                  </a:cubicBezTo>
                  <a:lnTo>
                    <a:pt x="115" y="299"/>
                  </a:lnTo>
                  <a:lnTo>
                    <a:pt x="294" y="299"/>
                  </a:lnTo>
                  <a:lnTo>
                    <a:pt x="294" y="482"/>
                  </a:lnTo>
                  <a:lnTo>
                    <a:pt x="115" y="482"/>
                  </a:lnTo>
                  <a:lnTo>
                    <a:pt x="115" y="482"/>
                  </a:lnTo>
                  <a:cubicBezTo>
                    <a:pt x="65" y="482"/>
                    <a:pt x="24" y="441"/>
                    <a:pt x="24" y="391"/>
                  </a:cubicBezTo>
                  <a:close/>
                  <a:moveTo>
                    <a:pt x="176" y="202"/>
                  </a:moveTo>
                  <a:lnTo>
                    <a:pt x="176" y="202"/>
                  </a:lnTo>
                  <a:lnTo>
                    <a:pt x="176" y="202"/>
                  </a:lnTo>
                  <a:lnTo>
                    <a:pt x="248" y="276"/>
                  </a:lnTo>
                  <a:lnTo>
                    <a:pt x="115" y="276"/>
                  </a:lnTo>
                  <a:lnTo>
                    <a:pt x="115" y="276"/>
                  </a:lnTo>
                  <a:cubicBezTo>
                    <a:pt x="111" y="276"/>
                    <a:pt x="105" y="276"/>
                    <a:pt x="101" y="277"/>
                  </a:cubicBezTo>
                  <a:lnTo>
                    <a:pt x="101" y="277"/>
                  </a:lnTo>
                  <a:lnTo>
                    <a:pt x="176" y="202"/>
                  </a:lnTo>
                  <a:close/>
                  <a:moveTo>
                    <a:pt x="317" y="61"/>
                  </a:moveTo>
                  <a:lnTo>
                    <a:pt x="317" y="61"/>
                  </a:lnTo>
                  <a:lnTo>
                    <a:pt x="317" y="61"/>
                  </a:lnTo>
                  <a:lnTo>
                    <a:pt x="317" y="61"/>
                  </a:lnTo>
                  <a:cubicBezTo>
                    <a:pt x="354" y="25"/>
                    <a:pt x="411" y="25"/>
                    <a:pt x="448" y="61"/>
                  </a:cubicBezTo>
                  <a:cubicBezTo>
                    <a:pt x="465" y="78"/>
                    <a:pt x="474" y="100"/>
                    <a:pt x="474" y="126"/>
                  </a:cubicBezTo>
                  <a:cubicBezTo>
                    <a:pt x="474" y="150"/>
                    <a:pt x="465" y="174"/>
                    <a:pt x="448" y="190"/>
                  </a:cubicBezTo>
                  <a:lnTo>
                    <a:pt x="448" y="190"/>
                  </a:lnTo>
                  <a:lnTo>
                    <a:pt x="362" y="276"/>
                  </a:lnTo>
                  <a:lnTo>
                    <a:pt x="282" y="276"/>
                  </a:lnTo>
                  <a:lnTo>
                    <a:pt x="192" y="186"/>
                  </a:lnTo>
                  <a:lnTo>
                    <a:pt x="317" y="61"/>
                  </a:lnTo>
                  <a:close/>
                  <a:moveTo>
                    <a:pt x="493" y="276"/>
                  </a:moveTo>
                  <a:lnTo>
                    <a:pt x="493" y="276"/>
                  </a:lnTo>
                  <a:lnTo>
                    <a:pt x="493" y="276"/>
                  </a:lnTo>
                  <a:lnTo>
                    <a:pt x="394" y="276"/>
                  </a:lnTo>
                  <a:lnTo>
                    <a:pt x="463" y="207"/>
                  </a:lnTo>
                  <a:lnTo>
                    <a:pt x="463" y="207"/>
                  </a:lnTo>
                  <a:cubicBezTo>
                    <a:pt x="485" y="185"/>
                    <a:pt x="497" y="157"/>
                    <a:pt x="497" y="126"/>
                  </a:cubicBezTo>
                  <a:cubicBezTo>
                    <a:pt x="497" y="95"/>
                    <a:pt x="485" y="65"/>
                    <a:pt x="463" y="45"/>
                  </a:cubicBezTo>
                  <a:cubicBezTo>
                    <a:pt x="420" y="0"/>
                    <a:pt x="347" y="0"/>
                    <a:pt x="302" y="45"/>
                  </a:cubicBezTo>
                  <a:lnTo>
                    <a:pt x="302" y="45"/>
                  </a:lnTo>
                  <a:lnTo>
                    <a:pt x="35" y="308"/>
                  </a:lnTo>
                  <a:lnTo>
                    <a:pt x="35" y="308"/>
                  </a:lnTo>
                  <a:cubicBezTo>
                    <a:pt x="35" y="308"/>
                    <a:pt x="34" y="310"/>
                    <a:pt x="34" y="311"/>
                  </a:cubicBezTo>
                  <a:lnTo>
                    <a:pt x="34" y="311"/>
                  </a:lnTo>
                  <a:lnTo>
                    <a:pt x="34" y="311"/>
                  </a:lnTo>
                  <a:lnTo>
                    <a:pt x="34" y="311"/>
                  </a:lnTo>
                  <a:lnTo>
                    <a:pt x="34" y="311"/>
                  </a:lnTo>
                  <a:cubicBezTo>
                    <a:pt x="13" y="332"/>
                    <a:pt x="0" y="360"/>
                    <a:pt x="0" y="391"/>
                  </a:cubicBezTo>
                  <a:cubicBezTo>
                    <a:pt x="0" y="454"/>
                    <a:pt x="52" y="506"/>
                    <a:pt x="115" y="506"/>
                  </a:cubicBezTo>
                  <a:lnTo>
                    <a:pt x="115" y="506"/>
                  </a:lnTo>
                  <a:lnTo>
                    <a:pt x="493" y="506"/>
                  </a:lnTo>
                  <a:lnTo>
                    <a:pt x="493" y="506"/>
                  </a:lnTo>
                  <a:cubicBezTo>
                    <a:pt x="557" y="506"/>
                    <a:pt x="608" y="454"/>
                    <a:pt x="608" y="391"/>
                  </a:cubicBezTo>
                  <a:cubicBezTo>
                    <a:pt x="608" y="328"/>
                    <a:pt x="557" y="276"/>
                    <a:pt x="493" y="276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a-DK"/>
            </a:p>
          </p:txBody>
        </p:sp>
        <p:sp>
          <p:nvSpPr>
            <p:cNvPr id="119" name="Freeform 1214">
              <a:extLst>
                <a:ext uri="{FF2B5EF4-FFF2-40B4-BE49-F238E27FC236}">
                  <a16:creationId xmlns:a16="http://schemas.microsoft.com/office/drawing/2014/main" id="{6752678C-D9D2-024F-87FA-0EFF241229A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512175" y="3803650"/>
              <a:ext cx="80963" cy="26988"/>
            </a:xfrm>
            <a:custGeom>
              <a:avLst/>
              <a:gdLst>
                <a:gd name="T0" fmla="*/ 160 w 224"/>
                <a:gd name="T1" fmla="*/ 0 h 77"/>
                <a:gd name="T2" fmla="*/ 160 w 224"/>
                <a:gd name="T3" fmla="*/ 0 h 77"/>
                <a:gd name="T4" fmla="*/ 160 w 224"/>
                <a:gd name="T5" fmla="*/ 0 h 77"/>
                <a:gd name="T6" fmla="*/ 11 w 224"/>
                <a:gd name="T7" fmla="*/ 0 h 77"/>
                <a:gd name="T8" fmla="*/ 11 w 224"/>
                <a:gd name="T9" fmla="*/ 0 h 77"/>
                <a:gd name="T10" fmla="*/ 0 w 224"/>
                <a:gd name="T11" fmla="*/ 11 h 77"/>
                <a:gd name="T12" fmla="*/ 11 w 224"/>
                <a:gd name="T13" fmla="*/ 24 h 77"/>
                <a:gd name="T14" fmla="*/ 11 w 224"/>
                <a:gd name="T15" fmla="*/ 24 h 77"/>
                <a:gd name="T16" fmla="*/ 160 w 224"/>
                <a:gd name="T17" fmla="*/ 24 h 77"/>
                <a:gd name="T18" fmla="*/ 160 w 224"/>
                <a:gd name="T19" fmla="*/ 24 h 77"/>
                <a:gd name="T20" fmla="*/ 201 w 224"/>
                <a:gd name="T21" fmla="*/ 65 h 77"/>
                <a:gd name="T22" fmla="*/ 212 w 224"/>
                <a:gd name="T23" fmla="*/ 76 h 77"/>
                <a:gd name="T24" fmla="*/ 223 w 224"/>
                <a:gd name="T25" fmla="*/ 65 h 77"/>
                <a:gd name="T26" fmla="*/ 160 w 224"/>
                <a:gd name="T27" fmla="*/ 0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24" h="77">
                  <a:moveTo>
                    <a:pt x="160" y="0"/>
                  </a:moveTo>
                  <a:lnTo>
                    <a:pt x="160" y="0"/>
                  </a:lnTo>
                  <a:lnTo>
                    <a:pt x="160" y="0"/>
                  </a:lnTo>
                  <a:lnTo>
                    <a:pt x="11" y="0"/>
                  </a:lnTo>
                  <a:lnTo>
                    <a:pt x="11" y="0"/>
                  </a:lnTo>
                  <a:cubicBezTo>
                    <a:pt x="5" y="0"/>
                    <a:pt x="0" y="5"/>
                    <a:pt x="0" y="11"/>
                  </a:cubicBezTo>
                  <a:cubicBezTo>
                    <a:pt x="0" y="18"/>
                    <a:pt x="5" y="24"/>
                    <a:pt x="11" y="24"/>
                  </a:cubicBezTo>
                  <a:lnTo>
                    <a:pt x="11" y="24"/>
                  </a:lnTo>
                  <a:lnTo>
                    <a:pt x="160" y="24"/>
                  </a:lnTo>
                  <a:lnTo>
                    <a:pt x="160" y="24"/>
                  </a:lnTo>
                  <a:cubicBezTo>
                    <a:pt x="183" y="24"/>
                    <a:pt x="201" y="42"/>
                    <a:pt x="201" y="65"/>
                  </a:cubicBezTo>
                  <a:cubicBezTo>
                    <a:pt x="201" y="70"/>
                    <a:pt x="206" y="76"/>
                    <a:pt x="212" y="76"/>
                  </a:cubicBezTo>
                  <a:cubicBezTo>
                    <a:pt x="219" y="76"/>
                    <a:pt x="223" y="70"/>
                    <a:pt x="223" y="65"/>
                  </a:cubicBezTo>
                  <a:cubicBezTo>
                    <a:pt x="223" y="28"/>
                    <a:pt x="195" y="0"/>
                    <a:pt x="160" y="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a-DK"/>
            </a:p>
          </p:txBody>
        </p:sp>
        <p:sp>
          <p:nvSpPr>
            <p:cNvPr id="120" name="Freeform 1215">
              <a:extLst>
                <a:ext uri="{FF2B5EF4-FFF2-40B4-BE49-F238E27FC236}">
                  <a16:creationId xmlns:a16="http://schemas.microsoft.com/office/drawing/2014/main" id="{73D146C0-6953-0E41-9200-943E4A9A22A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472488" y="3705225"/>
              <a:ext cx="74612" cy="53975"/>
            </a:xfrm>
            <a:custGeom>
              <a:avLst/>
              <a:gdLst>
                <a:gd name="T0" fmla="*/ 5 w 207"/>
                <a:gd name="T1" fmla="*/ 148 h 151"/>
                <a:gd name="T2" fmla="*/ 5 w 207"/>
                <a:gd name="T3" fmla="*/ 148 h 151"/>
                <a:gd name="T4" fmla="*/ 5 w 207"/>
                <a:gd name="T5" fmla="*/ 148 h 151"/>
                <a:gd name="T6" fmla="*/ 5 w 207"/>
                <a:gd name="T7" fmla="*/ 148 h 151"/>
                <a:gd name="T8" fmla="*/ 13 w 207"/>
                <a:gd name="T9" fmla="*/ 150 h 151"/>
                <a:gd name="T10" fmla="*/ 20 w 207"/>
                <a:gd name="T11" fmla="*/ 148 h 151"/>
                <a:gd name="T12" fmla="*/ 20 w 207"/>
                <a:gd name="T13" fmla="*/ 148 h 151"/>
                <a:gd name="T14" fmla="*/ 126 w 207"/>
                <a:gd name="T15" fmla="*/ 42 h 151"/>
                <a:gd name="T16" fmla="*/ 126 w 207"/>
                <a:gd name="T17" fmla="*/ 42 h 151"/>
                <a:gd name="T18" fmla="*/ 183 w 207"/>
                <a:gd name="T19" fmla="*/ 42 h 151"/>
                <a:gd name="T20" fmla="*/ 200 w 207"/>
                <a:gd name="T21" fmla="*/ 42 h 151"/>
                <a:gd name="T22" fmla="*/ 200 w 207"/>
                <a:gd name="T23" fmla="*/ 26 h 151"/>
                <a:gd name="T24" fmla="*/ 109 w 207"/>
                <a:gd name="T25" fmla="*/ 26 h 151"/>
                <a:gd name="T26" fmla="*/ 109 w 207"/>
                <a:gd name="T27" fmla="*/ 26 h 151"/>
                <a:gd name="T28" fmla="*/ 5 w 207"/>
                <a:gd name="T29" fmla="*/ 131 h 151"/>
                <a:gd name="T30" fmla="*/ 5 w 207"/>
                <a:gd name="T31" fmla="*/ 131 h 151"/>
                <a:gd name="T32" fmla="*/ 5 w 207"/>
                <a:gd name="T33" fmla="*/ 148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07" h="151">
                  <a:moveTo>
                    <a:pt x="5" y="148"/>
                  </a:moveTo>
                  <a:lnTo>
                    <a:pt x="5" y="148"/>
                  </a:lnTo>
                  <a:lnTo>
                    <a:pt x="5" y="148"/>
                  </a:lnTo>
                  <a:lnTo>
                    <a:pt x="5" y="148"/>
                  </a:lnTo>
                  <a:cubicBezTo>
                    <a:pt x="6" y="149"/>
                    <a:pt x="9" y="150"/>
                    <a:pt x="13" y="150"/>
                  </a:cubicBezTo>
                  <a:cubicBezTo>
                    <a:pt x="16" y="150"/>
                    <a:pt x="19" y="149"/>
                    <a:pt x="20" y="148"/>
                  </a:cubicBezTo>
                  <a:lnTo>
                    <a:pt x="20" y="148"/>
                  </a:lnTo>
                  <a:lnTo>
                    <a:pt x="126" y="42"/>
                  </a:lnTo>
                  <a:lnTo>
                    <a:pt x="126" y="42"/>
                  </a:lnTo>
                  <a:cubicBezTo>
                    <a:pt x="142" y="27"/>
                    <a:pt x="168" y="27"/>
                    <a:pt x="183" y="42"/>
                  </a:cubicBezTo>
                  <a:cubicBezTo>
                    <a:pt x="189" y="46"/>
                    <a:pt x="196" y="46"/>
                    <a:pt x="200" y="42"/>
                  </a:cubicBezTo>
                  <a:cubicBezTo>
                    <a:pt x="206" y="38"/>
                    <a:pt x="206" y="31"/>
                    <a:pt x="200" y="26"/>
                  </a:cubicBezTo>
                  <a:cubicBezTo>
                    <a:pt x="174" y="0"/>
                    <a:pt x="134" y="0"/>
                    <a:pt x="109" y="26"/>
                  </a:cubicBezTo>
                  <a:lnTo>
                    <a:pt x="109" y="26"/>
                  </a:lnTo>
                  <a:lnTo>
                    <a:pt x="5" y="131"/>
                  </a:lnTo>
                  <a:lnTo>
                    <a:pt x="5" y="131"/>
                  </a:lnTo>
                  <a:cubicBezTo>
                    <a:pt x="0" y="135"/>
                    <a:pt x="0" y="142"/>
                    <a:pt x="5" y="148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a-DK"/>
            </a:p>
          </p:txBody>
        </p:sp>
      </p:grpSp>
      <p:grpSp>
        <p:nvGrpSpPr>
          <p:cNvPr id="121" name="Group 1391">
            <a:extLst>
              <a:ext uri="{FF2B5EF4-FFF2-40B4-BE49-F238E27FC236}">
                <a16:creationId xmlns:a16="http://schemas.microsoft.com/office/drawing/2014/main" id="{512DED03-06B1-5047-BDBD-712F60651499}"/>
              </a:ext>
            </a:extLst>
          </p:cNvPr>
          <p:cNvGrpSpPr/>
          <p:nvPr/>
        </p:nvGrpSpPr>
        <p:grpSpPr>
          <a:xfrm>
            <a:off x="6303453" y="3150302"/>
            <a:ext cx="292100" cy="290512"/>
            <a:chOff x="8391525" y="3579813"/>
            <a:chExt cx="292100" cy="290512"/>
          </a:xfrm>
          <a:solidFill>
            <a:schemeClr val="tx2"/>
          </a:solidFill>
        </p:grpSpPr>
        <p:sp>
          <p:nvSpPr>
            <p:cNvPr id="122" name="Freeform 1211">
              <a:extLst>
                <a:ext uri="{FF2B5EF4-FFF2-40B4-BE49-F238E27FC236}">
                  <a16:creationId xmlns:a16="http://schemas.microsoft.com/office/drawing/2014/main" id="{6435D141-8903-CD40-BF8D-DCF2603B750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516938" y="3579813"/>
              <a:ext cx="166687" cy="290512"/>
            </a:xfrm>
            <a:custGeom>
              <a:avLst/>
              <a:gdLst>
                <a:gd name="T0" fmla="*/ 321 w 461"/>
                <a:gd name="T1" fmla="*/ 22 h 807"/>
                <a:gd name="T2" fmla="*/ 350 w 461"/>
                <a:gd name="T3" fmla="*/ 22 h 807"/>
                <a:gd name="T4" fmla="*/ 321 w 461"/>
                <a:gd name="T5" fmla="*/ 196 h 807"/>
                <a:gd name="T6" fmla="*/ 109 w 461"/>
                <a:gd name="T7" fmla="*/ 22 h 807"/>
                <a:gd name="T8" fmla="*/ 109 w 461"/>
                <a:gd name="T9" fmla="*/ 22 h 807"/>
                <a:gd name="T10" fmla="*/ 140 w 461"/>
                <a:gd name="T11" fmla="*/ 196 h 807"/>
                <a:gd name="T12" fmla="*/ 109 w 461"/>
                <a:gd name="T13" fmla="*/ 22 h 807"/>
                <a:gd name="T14" fmla="*/ 268 w 461"/>
                <a:gd name="T15" fmla="*/ 22 h 807"/>
                <a:gd name="T16" fmla="*/ 297 w 461"/>
                <a:gd name="T17" fmla="*/ 22 h 807"/>
                <a:gd name="T18" fmla="*/ 268 w 461"/>
                <a:gd name="T19" fmla="*/ 196 h 807"/>
                <a:gd name="T20" fmla="*/ 192 w 461"/>
                <a:gd name="T21" fmla="*/ 196 h 807"/>
                <a:gd name="T22" fmla="*/ 192 w 461"/>
                <a:gd name="T23" fmla="*/ 196 h 807"/>
                <a:gd name="T24" fmla="*/ 162 w 461"/>
                <a:gd name="T25" fmla="*/ 22 h 807"/>
                <a:gd name="T26" fmla="*/ 192 w 461"/>
                <a:gd name="T27" fmla="*/ 196 h 807"/>
                <a:gd name="T28" fmla="*/ 216 w 461"/>
                <a:gd name="T29" fmla="*/ 22 h 807"/>
                <a:gd name="T30" fmla="*/ 245 w 461"/>
                <a:gd name="T31" fmla="*/ 22 h 807"/>
                <a:gd name="T32" fmla="*/ 216 w 461"/>
                <a:gd name="T33" fmla="*/ 196 h 807"/>
                <a:gd name="T34" fmla="*/ 377 w 461"/>
                <a:gd name="T35" fmla="*/ 196 h 807"/>
                <a:gd name="T36" fmla="*/ 377 w 461"/>
                <a:gd name="T37" fmla="*/ 196 h 807"/>
                <a:gd name="T38" fmla="*/ 374 w 461"/>
                <a:gd name="T39" fmla="*/ 11 h 807"/>
                <a:gd name="T40" fmla="*/ 363 w 461"/>
                <a:gd name="T41" fmla="*/ 0 h 807"/>
                <a:gd name="T42" fmla="*/ 98 w 461"/>
                <a:gd name="T43" fmla="*/ 0 h 807"/>
                <a:gd name="T44" fmla="*/ 85 w 461"/>
                <a:gd name="T45" fmla="*/ 11 h 807"/>
                <a:gd name="T46" fmla="*/ 85 w 461"/>
                <a:gd name="T47" fmla="*/ 196 h 807"/>
                <a:gd name="T48" fmla="*/ 83 w 461"/>
                <a:gd name="T49" fmla="*/ 196 h 807"/>
                <a:gd name="T50" fmla="*/ 0 w 461"/>
                <a:gd name="T51" fmla="*/ 280 h 807"/>
                <a:gd name="T52" fmla="*/ 0 w 461"/>
                <a:gd name="T53" fmla="*/ 322 h 807"/>
                <a:gd name="T54" fmla="*/ 23 w 461"/>
                <a:gd name="T55" fmla="*/ 322 h 807"/>
                <a:gd name="T56" fmla="*/ 23 w 461"/>
                <a:gd name="T57" fmla="*/ 280 h 807"/>
                <a:gd name="T58" fmla="*/ 83 w 461"/>
                <a:gd name="T59" fmla="*/ 220 h 807"/>
                <a:gd name="T60" fmla="*/ 98 w 461"/>
                <a:gd name="T61" fmla="*/ 220 h 807"/>
                <a:gd name="T62" fmla="*/ 377 w 461"/>
                <a:gd name="T63" fmla="*/ 220 h 807"/>
                <a:gd name="T64" fmla="*/ 437 w 461"/>
                <a:gd name="T65" fmla="*/ 280 h 807"/>
                <a:gd name="T66" fmla="*/ 437 w 461"/>
                <a:gd name="T67" fmla="*/ 722 h 807"/>
                <a:gd name="T68" fmla="*/ 377 w 461"/>
                <a:gd name="T69" fmla="*/ 782 h 807"/>
                <a:gd name="T70" fmla="*/ 83 w 461"/>
                <a:gd name="T71" fmla="*/ 782 h 807"/>
                <a:gd name="T72" fmla="*/ 71 w 461"/>
                <a:gd name="T73" fmla="*/ 793 h 807"/>
                <a:gd name="T74" fmla="*/ 83 w 461"/>
                <a:gd name="T75" fmla="*/ 806 h 807"/>
                <a:gd name="T76" fmla="*/ 377 w 461"/>
                <a:gd name="T77" fmla="*/ 806 h 807"/>
                <a:gd name="T78" fmla="*/ 460 w 461"/>
                <a:gd name="T79" fmla="*/ 722 h 807"/>
                <a:gd name="T80" fmla="*/ 460 w 461"/>
                <a:gd name="T81" fmla="*/ 280 h 8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61" h="807">
                  <a:moveTo>
                    <a:pt x="321" y="22"/>
                  </a:moveTo>
                  <a:lnTo>
                    <a:pt x="321" y="22"/>
                  </a:lnTo>
                  <a:lnTo>
                    <a:pt x="321" y="22"/>
                  </a:lnTo>
                  <a:lnTo>
                    <a:pt x="350" y="22"/>
                  </a:lnTo>
                  <a:lnTo>
                    <a:pt x="350" y="196"/>
                  </a:lnTo>
                  <a:lnTo>
                    <a:pt x="321" y="196"/>
                  </a:lnTo>
                  <a:lnTo>
                    <a:pt x="321" y="22"/>
                  </a:lnTo>
                  <a:close/>
                  <a:moveTo>
                    <a:pt x="109" y="22"/>
                  </a:moveTo>
                  <a:lnTo>
                    <a:pt x="109" y="22"/>
                  </a:lnTo>
                  <a:lnTo>
                    <a:pt x="109" y="22"/>
                  </a:lnTo>
                  <a:lnTo>
                    <a:pt x="140" y="22"/>
                  </a:lnTo>
                  <a:lnTo>
                    <a:pt x="140" y="196"/>
                  </a:lnTo>
                  <a:lnTo>
                    <a:pt x="109" y="196"/>
                  </a:lnTo>
                  <a:lnTo>
                    <a:pt x="109" y="22"/>
                  </a:lnTo>
                  <a:close/>
                  <a:moveTo>
                    <a:pt x="268" y="22"/>
                  </a:moveTo>
                  <a:lnTo>
                    <a:pt x="268" y="22"/>
                  </a:lnTo>
                  <a:lnTo>
                    <a:pt x="268" y="22"/>
                  </a:lnTo>
                  <a:lnTo>
                    <a:pt x="297" y="22"/>
                  </a:lnTo>
                  <a:lnTo>
                    <a:pt x="297" y="196"/>
                  </a:lnTo>
                  <a:lnTo>
                    <a:pt x="268" y="196"/>
                  </a:lnTo>
                  <a:lnTo>
                    <a:pt x="268" y="22"/>
                  </a:lnTo>
                  <a:close/>
                  <a:moveTo>
                    <a:pt x="192" y="196"/>
                  </a:moveTo>
                  <a:lnTo>
                    <a:pt x="192" y="196"/>
                  </a:lnTo>
                  <a:lnTo>
                    <a:pt x="192" y="196"/>
                  </a:lnTo>
                  <a:lnTo>
                    <a:pt x="162" y="196"/>
                  </a:lnTo>
                  <a:lnTo>
                    <a:pt x="162" y="22"/>
                  </a:lnTo>
                  <a:lnTo>
                    <a:pt x="192" y="22"/>
                  </a:lnTo>
                  <a:lnTo>
                    <a:pt x="192" y="196"/>
                  </a:lnTo>
                  <a:close/>
                  <a:moveTo>
                    <a:pt x="216" y="22"/>
                  </a:moveTo>
                  <a:lnTo>
                    <a:pt x="216" y="22"/>
                  </a:lnTo>
                  <a:lnTo>
                    <a:pt x="216" y="22"/>
                  </a:lnTo>
                  <a:lnTo>
                    <a:pt x="245" y="22"/>
                  </a:lnTo>
                  <a:lnTo>
                    <a:pt x="245" y="196"/>
                  </a:lnTo>
                  <a:lnTo>
                    <a:pt x="216" y="196"/>
                  </a:lnTo>
                  <a:lnTo>
                    <a:pt x="216" y="22"/>
                  </a:lnTo>
                  <a:close/>
                  <a:moveTo>
                    <a:pt x="377" y="196"/>
                  </a:moveTo>
                  <a:lnTo>
                    <a:pt x="377" y="196"/>
                  </a:lnTo>
                  <a:lnTo>
                    <a:pt x="377" y="196"/>
                  </a:lnTo>
                  <a:lnTo>
                    <a:pt x="374" y="196"/>
                  </a:lnTo>
                  <a:lnTo>
                    <a:pt x="374" y="11"/>
                  </a:lnTo>
                  <a:lnTo>
                    <a:pt x="374" y="11"/>
                  </a:lnTo>
                  <a:cubicBezTo>
                    <a:pt x="374" y="4"/>
                    <a:pt x="368" y="0"/>
                    <a:pt x="363" y="0"/>
                  </a:cubicBezTo>
                  <a:lnTo>
                    <a:pt x="363" y="0"/>
                  </a:lnTo>
                  <a:lnTo>
                    <a:pt x="98" y="0"/>
                  </a:lnTo>
                  <a:lnTo>
                    <a:pt x="98" y="0"/>
                  </a:lnTo>
                  <a:cubicBezTo>
                    <a:pt x="91" y="0"/>
                    <a:pt x="85" y="4"/>
                    <a:pt x="85" y="11"/>
                  </a:cubicBezTo>
                  <a:lnTo>
                    <a:pt x="85" y="11"/>
                  </a:lnTo>
                  <a:lnTo>
                    <a:pt x="85" y="196"/>
                  </a:lnTo>
                  <a:lnTo>
                    <a:pt x="83" y="196"/>
                  </a:lnTo>
                  <a:lnTo>
                    <a:pt x="83" y="196"/>
                  </a:lnTo>
                  <a:cubicBezTo>
                    <a:pt x="38" y="196"/>
                    <a:pt x="0" y="234"/>
                    <a:pt x="0" y="280"/>
                  </a:cubicBezTo>
                  <a:lnTo>
                    <a:pt x="0" y="280"/>
                  </a:lnTo>
                  <a:lnTo>
                    <a:pt x="0" y="322"/>
                  </a:lnTo>
                  <a:lnTo>
                    <a:pt x="0" y="322"/>
                  </a:lnTo>
                  <a:cubicBezTo>
                    <a:pt x="0" y="329"/>
                    <a:pt x="5" y="335"/>
                    <a:pt x="11" y="335"/>
                  </a:cubicBezTo>
                  <a:cubicBezTo>
                    <a:pt x="18" y="335"/>
                    <a:pt x="23" y="329"/>
                    <a:pt x="23" y="322"/>
                  </a:cubicBezTo>
                  <a:lnTo>
                    <a:pt x="23" y="322"/>
                  </a:lnTo>
                  <a:lnTo>
                    <a:pt x="23" y="280"/>
                  </a:lnTo>
                  <a:lnTo>
                    <a:pt x="23" y="280"/>
                  </a:lnTo>
                  <a:cubicBezTo>
                    <a:pt x="23" y="246"/>
                    <a:pt x="50" y="220"/>
                    <a:pt x="83" y="220"/>
                  </a:cubicBezTo>
                  <a:lnTo>
                    <a:pt x="83" y="220"/>
                  </a:lnTo>
                  <a:lnTo>
                    <a:pt x="98" y="220"/>
                  </a:lnTo>
                  <a:lnTo>
                    <a:pt x="363" y="220"/>
                  </a:lnTo>
                  <a:lnTo>
                    <a:pt x="377" y="220"/>
                  </a:lnTo>
                  <a:lnTo>
                    <a:pt x="377" y="220"/>
                  </a:lnTo>
                  <a:cubicBezTo>
                    <a:pt x="409" y="220"/>
                    <a:pt x="437" y="246"/>
                    <a:pt x="437" y="280"/>
                  </a:cubicBezTo>
                  <a:lnTo>
                    <a:pt x="437" y="280"/>
                  </a:lnTo>
                  <a:lnTo>
                    <a:pt x="437" y="722"/>
                  </a:lnTo>
                  <a:lnTo>
                    <a:pt x="437" y="722"/>
                  </a:lnTo>
                  <a:cubicBezTo>
                    <a:pt x="437" y="756"/>
                    <a:pt x="409" y="782"/>
                    <a:pt x="377" y="782"/>
                  </a:cubicBezTo>
                  <a:lnTo>
                    <a:pt x="377" y="782"/>
                  </a:lnTo>
                  <a:lnTo>
                    <a:pt x="83" y="782"/>
                  </a:lnTo>
                  <a:lnTo>
                    <a:pt x="83" y="782"/>
                  </a:lnTo>
                  <a:cubicBezTo>
                    <a:pt x="77" y="782"/>
                    <a:pt x="71" y="788"/>
                    <a:pt x="71" y="793"/>
                  </a:cubicBezTo>
                  <a:cubicBezTo>
                    <a:pt x="71" y="801"/>
                    <a:pt x="77" y="806"/>
                    <a:pt x="83" y="806"/>
                  </a:cubicBezTo>
                  <a:lnTo>
                    <a:pt x="83" y="806"/>
                  </a:lnTo>
                  <a:lnTo>
                    <a:pt x="377" y="806"/>
                  </a:lnTo>
                  <a:lnTo>
                    <a:pt x="377" y="806"/>
                  </a:lnTo>
                  <a:cubicBezTo>
                    <a:pt x="424" y="806"/>
                    <a:pt x="460" y="768"/>
                    <a:pt x="460" y="722"/>
                  </a:cubicBezTo>
                  <a:lnTo>
                    <a:pt x="460" y="722"/>
                  </a:lnTo>
                  <a:lnTo>
                    <a:pt x="460" y="280"/>
                  </a:lnTo>
                  <a:lnTo>
                    <a:pt x="460" y="280"/>
                  </a:lnTo>
                  <a:cubicBezTo>
                    <a:pt x="460" y="234"/>
                    <a:pt x="424" y="196"/>
                    <a:pt x="377" y="196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a-DK"/>
            </a:p>
          </p:txBody>
        </p:sp>
        <p:sp>
          <p:nvSpPr>
            <p:cNvPr id="123" name="Freeform 1212">
              <a:extLst>
                <a:ext uri="{FF2B5EF4-FFF2-40B4-BE49-F238E27FC236}">
                  <a16:creationId xmlns:a16="http://schemas.microsoft.com/office/drawing/2014/main" id="{07D3AFEE-FD0F-AC4E-8281-1CCC591B09C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559800" y="3716338"/>
              <a:ext cx="77788" cy="103187"/>
            </a:xfrm>
            <a:custGeom>
              <a:avLst/>
              <a:gdLst>
                <a:gd name="T0" fmla="*/ 125 w 216"/>
                <a:gd name="T1" fmla="*/ 264 h 287"/>
                <a:gd name="T2" fmla="*/ 125 w 216"/>
                <a:gd name="T3" fmla="*/ 264 h 287"/>
                <a:gd name="T4" fmla="*/ 125 w 216"/>
                <a:gd name="T5" fmla="*/ 264 h 287"/>
                <a:gd name="T6" fmla="*/ 125 w 216"/>
                <a:gd name="T7" fmla="*/ 264 h 287"/>
                <a:gd name="T8" fmla="*/ 114 w 216"/>
                <a:gd name="T9" fmla="*/ 275 h 287"/>
                <a:gd name="T10" fmla="*/ 125 w 216"/>
                <a:gd name="T11" fmla="*/ 286 h 287"/>
                <a:gd name="T12" fmla="*/ 125 w 216"/>
                <a:gd name="T13" fmla="*/ 286 h 287"/>
                <a:gd name="T14" fmla="*/ 202 w 216"/>
                <a:gd name="T15" fmla="*/ 286 h 287"/>
                <a:gd name="T16" fmla="*/ 202 w 216"/>
                <a:gd name="T17" fmla="*/ 286 h 287"/>
                <a:gd name="T18" fmla="*/ 215 w 216"/>
                <a:gd name="T19" fmla="*/ 275 h 287"/>
                <a:gd name="T20" fmla="*/ 215 w 216"/>
                <a:gd name="T21" fmla="*/ 275 h 287"/>
                <a:gd name="T22" fmla="*/ 215 w 216"/>
                <a:gd name="T23" fmla="*/ 15 h 287"/>
                <a:gd name="T24" fmla="*/ 215 w 216"/>
                <a:gd name="T25" fmla="*/ 15 h 287"/>
                <a:gd name="T26" fmla="*/ 202 w 216"/>
                <a:gd name="T27" fmla="*/ 3 h 287"/>
                <a:gd name="T28" fmla="*/ 202 w 216"/>
                <a:gd name="T29" fmla="*/ 3 h 287"/>
                <a:gd name="T30" fmla="*/ 13 w 216"/>
                <a:gd name="T31" fmla="*/ 0 h 287"/>
                <a:gd name="T32" fmla="*/ 13 w 216"/>
                <a:gd name="T33" fmla="*/ 0 h 287"/>
                <a:gd name="T34" fmla="*/ 0 w 216"/>
                <a:gd name="T35" fmla="*/ 11 h 287"/>
                <a:gd name="T36" fmla="*/ 13 w 216"/>
                <a:gd name="T37" fmla="*/ 24 h 287"/>
                <a:gd name="T38" fmla="*/ 13 w 216"/>
                <a:gd name="T39" fmla="*/ 24 h 287"/>
                <a:gd name="T40" fmla="*/ 191 w 216"/>
                <a:gd name="T41" fmla="*/ 27 h 287"/>
                <a:gd name="T42" fmla="*/ 191 w 216"/>
                <a:gd name="T43" fmla="*/ 264 h 287"/>
                <a:gd name="T44" fmla="*/ 125 w 216"/>
                <a:gd name="T45" fmla="*/ 264 h 2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16" h="287">
                  <a:moveTo>
                    <a:pt x="125" y="264"/>
                  </a:moveTo>
                  <a:lnTo>
                    <a:pt x="125" y="264"/>
                  </a:lnTo>
                  <a:lnTo>
                    <a:pt x="125" y="264"/>
                  </a:lnTo>
                  <a:lnTo>
                    <a:pt x="125" y="264"/>
                  </a:lnTo>
                  <a:cubicBezTo>
                    <a:pt x="120" y="264"/>
                    <a:pt x="114" y="268"/>
                    <a:pt x="114" y="275"/>
                  </a:cubicBezTo>
                  <a:cubicBezTo>
                    <a:pt x="114" y="282"/>
                    <a:pt x="120" y="286"/>
                    <a:pt x="125" y="286"/>
                  </a:cubicBezTo>
                  <a:lnTo>
                    <a:pt x="125" y="286"/>
                  </a:lnTo>
                  <a:lnTo>
                    <a:pt x="202" y="286"/>
                  </a:lnTo>
                  <a:lnTo>
                    <a:pt x="202" y="286"/>
                  </a:lnTo>
                  <a:cubicBezTo>
                    <a:pt x="209" y="286"/>
                    <a:pt x="215" y="282"/>
                    <a:pt x="215" y="275"/>
                  </a:cubicBezTo>
                  <a:lnTo>
                    <a:pt x="215" y="275"/>
                  </a:lnTo>
                  <a:lnTo>
                    <a:pt x="215" y="15"/>
                  </a:lnTo>
                  <a:lnTo>
                    <a:pt x="215" y="15"/>
                  </a:lnTo>
                  <a:cubicBezTo>
                    <a:pt x="215" y="9"/>
                    <a:pt x="209" y="3"/>
                    <a:pt x="202" y="3"/>
                  </a:cubicBezTo>
                  <a:lnTo>
                    <a:pt x="202" y="3"/>
                  </a:lnTo>
                  <a:lnTo>
                    <a:pt x="13" y="0"/>
                  </a:lnTo>
                  <a:lnTo>
                    <a:pt x="13" y="0"/>
                  </a:lnTo>
                  <a:cubicBezTo>
                    <a:pt x="6" y="0"/>
                    <a:pt x="2" y="6"/>
                    <a:pt x="0" y="11"/>
                  </a:cubicBezTo>
                  <a:cubicBezTo>
                    <a:pt x="0" y="19"/>
                    <a:pt x="6" y="24"/>
                    <a:pt x="13" y="24"/>
                  </a:cubicBezTo>
                  <a:lnTo>
                    <a:pt x="13" y="24"/>
                  </a:lnTo>
                  <a:lnTo>
                    <a:pt x="191" y="27"/>
                  </a:lnTo>
                  <a:lnTo>
                    <a:pt x="191" y="264"/>
                  </a:lnTo>
                  <a:lnTo>
                    <a:pt x="125" y="264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a-DK"/>
            </a:p>
          </p:txBody>
        </p:sp>
        <p:sp>
          <p:nvSpPr>
            <p:cNvPr id="124" name="Freeform 1213">
              <a:extLst>
                <a:ext uri="{FF2B5EF4-FFF2-40B4-BE49-F238E27FC236}">
                  <a16:creationId xmlns:a16="http://schemas.microsoft.com/office/drawing/2014/main" id="{9FAB9274-C645-754A-A133-4A3E7DC9D39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391525" y="3687763"/>
              <a:ext cx="219075" cy="182562"/>
            </a:xfrm>
            <a:custGeom>
              <a:avLst/>
              <a:gdLst>
                <a:gd name="T0" fmla="*/ 493 w 609"/>
                <a:gd name="T1" fmla="*/ 482 h 507"/>
                <a:gd name="T2" fmla="*/ 316 w 609"/>
                <a:gd name="T3" fmla="*/ 482 h 507"/>
                <a:gd name="T4" fmla="*/ 493 w 609"/>
                <a:gd name="T5" fmla="*/ 299 h 507"/>
                <a:gd name="T6" fmla="*/ 585 w 609"/>
                <a:gd name="T7" fmla="*/ 391 h 507"/>
                <a:gd name="T8" fmla="*/ 24 w 609"/>
                <a:gd name="T9" fmla="*/ 391 h 507"/>
                <a:gd name="T10" fmla="*/ 24 w 609"/>
                <a:gd name="T11" fmla="*/ 391 h 507"/>
                <a:gd name="T12" fmla="*/ 51 w 609"/>
                <a:gd name="T13" fmla="*/ 326 h 507"/>
                <a:gd name="T14" fmla="*/ 52 w 609"/>
                <a:gd name="T15" fmla="*/ 325 h 507"/>
                <a:gd name="T16" fmla="*/ 115 w 609"/>
                <a:gd name="T17" fmla="*/ 299 h 507"/>
                <a:gd name="T18" fmla="*/ 294 w 609"/>
                <a:gd name="T19" fmla="*/ 299 h 507"/>
                <a:gd name="T20" fmla="*/ 115 w 609"/>
                <a:gd name="T21" fmla="*/ 482 h 507"/>
                <a:gd name="T22" fmla="*/ 24 w 609"/>
                <a:gd name="T23" fmla="*/ 391 h 507"/>
                <a:gd name="T24" fmla="*/ 176 w 609"/>
                <a:gd name="T25" fmla="*/ 202 h 507"/>
                <a:gd name="T26" fmla="*/ 248 w 609"/>
                <a:gd name="T27" fmla="*/ 276 h 507"/>
                <a:gd name="T28" fmla="*/ 115 w 609"/>
                <a:gd name="T29" fmla="*/ 276 h 507"/>
                <a:gd name="T30" fmla="*/ 101 w 609"/>
                <a:gd name="T31" fmla="*/ 277 h 507"/>
                <a:gd name="T32" fmla="*/ 317 w 609"/>
                <a:gd name="T33" fmla="*/ 61 h 507"/>
                <a:gd name="T34" fmla="*/ 317 w 609"/>
                <a:gd name="T35" fmla="*/ 61 h 507"/>
                <a:gd name="T36" fmla="*/ 448 w 609"/>
                <a:gd name="T37" fmla="*/ 61 h 507"/>
                <a:gd name="T38" fmla="*/ 448 w 609"/>
                <a:gd name="T39" fmla="*/ 190 h 507"/>
                <a:gd name="T40" fmla="*/ 362 w 609"/>
                <a:gd name="T41" fmla="*/ 276 h 507"/>
                <a:gd name="T42" fmla="*/ 192 w 609"/>
                <a:gd name="T43" fmla="*/ 186 h 507"/>
                <a:gd name="T44" fmla="*/ 493 w 609"/>
                <a:gd name="T45" fmla="*/ 276 h 507"/>
                <a:gd name="T46" fmla="*/ 493 w 609"/>
                <a:gd name="T47" fmla="*/ 276 h 507"/>
                <a:gd name="T48" fmla="*/ 463 w 609"/>
                <a:gd name="T49" fmla="*/ 207 h 507"/>
                <a:gd name="T50" fmla="*/ 497 w 609"/>
                <a:gd name="T51" fmla="*/ 126 h 507"/>
                <a:gd name="T52" fmla="*/ 302 w 609"/>
                <a:gd name="T53" fmla="*/ 45 h 507"/>
                <a:gd name="T54" fmla="*/ 35 w 609"/>
                <a:gd name="T55" fmla="*/ 308 h 507"/>
                <a:gd name="T56" fmla="*/ 34 w 609"/>
                <a:gd name="T57" fmla="*/ 311 h 507"/>
                <a:gd name="T58" fmla="*/ 34 w 609"/>
                <a:gd name="T59" fmla="*/ 311 h 507"/>
                <a:gd name="T60" fmla="*/ 34 w 609"/>
                <a:gd name="T61" fmla="*/ 311 h 507"/>
                <a:gd name="T62" fmla="*/ 115 w 609"/>
                <a:gd name="T63" fmla="*/ 506 h 507"/>
                <a:gd name="T64" fmla="*/ 493 w 609"/>
                <a:gd name="T65" fmla="*/ 506 h 507"/>
                <a:gd name="T66" fmla="*/ 608 w 609"/>
                <a:gd name="T67" fmla="*/ 391 h 5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609" h="507">
                  <a:moveTo>
                    <a:pt x="493" y="482"/>
                  </a:moveTo>
                  <a:lnTo>
                    <a:pt x="493" y="482"/>
                  </a:lnTo>
                  <a:lnTo>
                    <a:pt x="493" y="482"/>
                  </a:lnTo>
                  <a:lnTo>
                    <a:pt x="316" y="482"/>
                  </a:lnTo>
                  <a:lnTo>
                    <a:pt x="316" y="299"/>
                  </a:lnTo>
                  <a:lnTo>
                    <a:pt x="493" y="299"/>
                  </a:lnTo>
                  <a:lnTo>
                    <a:pt x="493" y="299"/>
                  </a:lnTo>
                  <a:cubicBezTo>
                    <a:pt x="543" y="299"/>
                    <a:pt x="585" y="341"/>
                    <a:pt x="585" y="391"/>
                  </a:cubicBezTo>
                  <a:cubicBezTo>
                    <a:pt x="585" y="441"/>
                    <a:pt x="543" y="482"/>
                    <a:pt x="493" y="482"/>
                  </a:cubicBezTo>
                  <a:close/>
                  <a:moveTo>
                    <a:pt x="24" y="391"/>
                  </a:moveTo>
                  <a:lnTo>
                    <a:pt x="24" y="391"/>
                  </a:lnTo>
                  <a:lnTo>
                    <a:pt x="24" y="391"/>
                  </a:lnTo>
                  <a:lnTo>
                    <a:pt x="24" y="391"/>
                  </a:lnTo>
                  <a:cubicBezTo>
                    <a:pt x="24" y="366"/>
                    <a:pt x="34" y="343"/>
                    <a:pt x="51" y="326"/>
                  </a:cubicBezTo>
                  <a:lnTo>
                    <a:pt x="51" y="326"/>
                  </a:lnTo>
                  <a:lnTo>
                    <a:pt x="52" y="325"/>
                  </a:lnTo>
                  <a:lnTo>
                    <a:pt x="52" y="325"/>
                  </a:lnTo>
                  <a:cubicBezTo>
                    <a:pt x="69" y="310"/>
                    <a:pt x="92" y="299"/>
                    <a:pt x="115" y="299"/>
                  </a:cubicBezTo>
                  <a:lnTo>
                    <a:pt x="115" y="299"/>
                  </a:lnTo>
                  <a:lnTo>
                    <a:pt x="294" y="299"/>
                  </a:lnTo>
                  <a:lnTo>
                    <a:pt x="294" y="482"/>
                  </a:lnTo>
                  <a:lnTo>
                    <a:pt x="115" y="482"/>
                  </a:lnTo>
                  <a:lnTo>
                    <a:pt x="115" y="482"/>
                  </a:lnTo>
                  <a:cubicBezTo>
                    <a:pt x="65" y="482"/>
                    <a:pt x="24" y="441"/>
                    <a:pt x="24" y="391"/>
                  </a:cubicBezTo>
                  <a:close/>
                  <a:moveTo>
                    <a:pt x="176" y="202"/>
                  </a:moveTo>
                  <a:lnTo>
                    <a:pt x="176" y="202"/>
                  </a:lnTo>
                  <a:lnTo>
                    <a:pt x="176" y="202"/>
                  </a:lnTo>
                  <a:lnTo>
                    <a:pt x="248" y="276"/>
                  </a:lnTo>
                  <a:lnTo>
                    <a:pt x="115" y="276"/>
                  </a:lnTo>
                  <a:lnTo>
                    <a:pt x="115" y="276"/>
                  </a:lnTo>
                  <a:cubicBezTo>
                    <a:pt x="111" y="276"/>
                    <a:pt x="105" y="276"/>
                    <a:pt x="101" y="277"/>
                  </a:cubicBezTo>
                  <a:lnTo>
                    <a:pt x="101" y="277"/>
                  </a:lnTo>
                  <a:lnTo>
                    <a:pt x="176" y="202"/>
                  </a:lnTo>
                  <a:close/>
                  <a:moveTo>
                    <a:pt x="317" y="61"/>
                  </a:moveTo>
                  <a:lnTo>
                    <a:pt x="317" y="61"/>
                  </a:lnTo>
                  <a:lnTo>
                    <a:pt x="317" y="61"/>
                  </a:lnTo>
                  <a:lnTo>
                    <a:pt x="317" y="61"/>
                  </a:lnTo>
                  <a:cubicBezTo>
                    <a:pt x="354" y="25"/>
                    <a:pt x="411" y="25"/>
                    <a:pt x="448" y="61"/>
                  </a:cubicBezTo>
                  <a:cubicBezTo>
                    <a:pt x="465" y="78"/>
                    <a:pt x="474" y="100"/>
                    <a:pt x="474" y="126"/>
                  </a:cubicBezTo>
                  <a:cubicBezTo>
                    <a:pt x="474" y="150"/>
                    <a:pt x="465" y="174"/>
                    <a:pt x="448" y="190"/>
                  </a:cubicBezTo>
                  <a:lnTo>
                    <a:pt x="448" y="190"/>
                  </a:lnTo>
                  <a:lnTo>
                    <a:pt x="362" y="276"/>
                  </a:lnTo>
                  <a:lnTo>
                    <a:pt x="282" y="276"/>
                  </a:lnTo>
                  <a:lnTo>
                    <a:pt x="192" y="186"/>
                  </a:lnTo>
                  <a:lnTo>
                    <a:pt x="317" y="61"/>
                  </a:lnTo>
                  <a:close/>
                  <a:moveTo>
                    <a:pt x="493" y="276"/>
                  </a:moveTo>
                  <a:lnTo>
                    <a:pt x="493" y="276"/>
                  </a:lnTo>
                  <a:lnTo>
                    <a:pt x="493" y="276"/>
                  </a:lnTo>
                  <a:lnTo>
                    <a:pt x="394" y="276"/>
                  </a:lnTo>
                  <a:lnTo>
                    <a:pt x="463" y="207"/>
                  </a:lnTo>
                  <a:lnTo>
                    <a:pt x="463" y="207"/>
                  </a:lnTo>
                  <a:cubicBezTo>
                    <a:pt x="485" y="185"/>
                    <a:pt x="497" y="157"/>
                    <a:pt x="497" y="126"/>
                  </a:cubicBezTo>
                  <a:cubicBezTo>
                    <a:pt x="497" y="95"/>
                    <a:pt x="485" y="65"/>
                    <a:pt x="463" y="45"/>
                  </a:cubicBezTo>
                  <a:cubicBezTo>
                    <a:pt x="420" y="0"/>
                    <a:pt x="347" y="0"/>
                    <a:pt x="302" y="45"/>
                  </a:cubicBezTo>
                  <a:lnTo>
                    <a:pt x="302" y="45"/>
                  </a:lnTo>
                  <a:lnTo>
                    <a:pt x="35" y="308"/>
                  </a:lnTo>
                  <a:lnTo>
                    <a:pt x="35" y="308"/>
                  </a:lnTo>
                  <a:cubicBezTo>
                    <a:pt x="35" y="308"/>
                    <a:pt x="34" y="310"/>
                    <a:pt x="34" y="311"/>
                  </a:cubicBezTo>
                  <a:lnTo>
                    <a:pt x="34" y="311"/>
                  </a:lnTo>
                  <a:lnTo>
                    <a:pt x="34" y="311"/>
                  </a:lnTo>
                  <a:lnTo>
                    <a:pt x="34" y="311"/>
                  </a:lnTo>
                  <a:lnTo>
                    <a:pt x="34" y="311"/>
                  </a:lnTo>
                  <a:cubicBezTo>
                    <a:pt x="13" y="332"/>
                    <a:pt x="0" y="360"/>
                    <a:pt x="0" y="391"/>
                  </a:cubicBezTo>
                  <a:cubicBezTo>
                    <a:pt x="0" y="454"/>
                    <a:pt x="52" y="506"/>
                    <a:pt x="115" y="506"/>
                  </a:cubicBezTo>
                  <a:lnTo>
                    <a:pt x="115" y="506"/>
                  </a:lnTo>
                  <a:lnTo>
                    <a:pt x="493" y="506"/>
                  </a:lnTo>
                  <a:lnTo>
                    <a:pt x="493" y="506"/>
                  </a:lnTo>
                  <a:cubicBezTo>
                    <a:pt x="557" y="506"/>
                    <a:pt x="608" y="454"/>
                    <a:pt x="608" y="391"/>
                  </a:cubicBezTo>
                  <a:cubicBezTo>
                    <a:pt x="608" y="328"/>
                    <a:pt x="557" y="276"/>
                    <a:pt x="493" y="276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a-DK"/>
            </a:p>
          </p:txBody>
        </p:sp>
        <p:sp>
          <p:nvSpPr>
            <p:cNvPr id="125" name="Freeform 1214">
              <a:extLst>
                <a:ext uri="{FF2B5EF4-FFF2-40B4-BE49-F238E27FC236}">
                  <a16:creationId xmlns:a16="http://schemas.microsoft.com/office/drawing/2014/main" id="{6752678C-D9D2-024F-87FA-0EFF241229A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512175" y="3803650"/>
              <a:ext cx="80963" cy="26988"/>
            </a:xfrm>
            <a:custGeom>
              <a:avLst/>
              <a:gdLst>
                <a:gd name="T0" fmla="*/ 160 w 224"/>
                <a:gd name="T1" fmla="*/ 0 h 77"/>
                <a:gd name="T2" fmla="*/ 160 w 224"/>
                <a:gd name="T3" fmla="*/ 0 h 77"/>
                <a:gd name="T4" fmla="*/ 160 w 224"/>
                <a:gd name="T5" fmla="*/ 0 h 77"/>
                <a:gd name="T6" fmla="*/ 11 w 224"/>
                <a:gd name="T7" fmla="*/ 0 h 77"/>
                <a:gd name="T8" fmla="*/ 11 w 224"/>
                <a:gd name="T9" fmla="*/ 0 h 77"/>
                <a:gd name="T10" fmla="*/ 0 w 224"/>
                <a:gd name="T11" fmla="*/ 11 h 77"/>
                <a:gd name="T12" fmla="*/ 11 w 224"/>
                <a:gd name="T13" fmla="*/ 24 h 77"/>
                <a:gd name="T14" fmla="*/ 11 w 224"/>
                <a:gd name="T15" fmla="*/ 24 h 77"/>
                <a:gd name="T16" fmla="*/ 160 w 224"/>
                <a:gd name="T17" fmla="*/ 24 h 77"/>
                <a:gd name="T18" fmla="*/ 160 w 224"/>
                <a:gd name="T19" fmla="*/ 24 h 77"/>
                <a:gd name="T20" fmla="*/ 201 w 224"/>
                <a:gd name="T21" fmla="*/ 65 h 77"/>
                <a:gd name="T22" fmla="*/ 212 w 224"/>
                <a:gd name="T23" fmla="*/ 76 h 77"/>
                <a:gd name="T24" fmla="*/ 223 w 224"/>
                <a:gd name="T25" fmla="*/ 65 h 77"/>
                <a:gd name="T26" fmla="*/ 160 w 224"/>
                <a:gd name="T27" fmla="*/ 0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24" h="77">
                  <a:moveTo>
                    <a:pt x="160" y="0"/>
                  </a:moveTo>
                  <a:lnTo>
                    <a:pt x="160" y="0"/>
                  </a:lnTo>
                  <a:lnTo>
                    <a:pt x="160" y="0"/>
                  </a:lnTo>
                  <a:lnTo>
                    <a:pt x="11" y="0"/>
                  </a:lnTo>
                  <a:lnTo>
                    <a:pt x="11" y="0"/>
                  </a:lnTo>
                  <a:cubicBezTo>
                    <a:pt x="5" y="0"/>
                    <a:pt x="0" y="5"/>
                    <a:pt x="0" y="11"/>
                  </a:cubicBezTo>
                  <a:cubicBezTo>
                    <a:pt x="0" y="18"/>
                    <a:pt x="5" y="24"/>
                    <a:pt x="11" y="24"/>
                  </a:cubicBezTo>
                  <a:lnTo>
                    <a:pt x="11" y="24"/>
                  </a:lnTo>
                  <a:lnTo>
                    <a:pt x="160" y="24"/>
                  </a:lnTo>
                  <a:lnTo>
                    <a:pt x="160" y="24"/>
                  </a:lnTo>
                  <a:cubicBezTo>
                    <a:pt x="183" y="24"/>
                    <a:pt x="201" y="42"/>
                    <a:pt x="201" y="65"/>
                  </a:cubicBezTo>
                  <a:cubicBezTo>
                    <a:pt x="201" y="70"/>
                    <a:pt x="206" y="76"/>
                    <a:pt x="212" y="76"/>
                  </a:cubicBezTo>
                  <a:cubicBezTo>
                    <a:pt x="219" y="76"/>
                    <a:pt x="223" y="70"/>
                    <a:pt x="223" y="65"/>
                  </a:cubicBezTo>
                  <a:cubicBezTo>
                    <a:pt x="223" y="28"/>
                    <a:pt x="195" y="0"/>
                    <a:pt x="160" y="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a-DK"/>
            </a:p>
          </p:txBody>
        </p:sp>
        <p:sp>
          <p:nvSpPr>
            <p:cNvPr id="126" name="Freeform 1215">
              <a:extLst>
                <a:ext uri="{FF2B5EF4-FFF2-40B4-BE49-F238E27FC236}">
                  <a16:creationId xmlns:a16="http://schemas.microsoft.com/office/drawing/2014/main" id="{73D146C0-6953-0E41-9200-943E4A9A22A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472488" y="3705225"/>
              <a:ext cx="74612" cy="53975"/>
            </a:xfrm>
            <a:custGeom>
              <a:avLst/>
              <a:gdLst>
                <a:gd name="T0" fmla="*/ 5 w 207"/>
                <a:gd name="T1" fmla="*/ 148 h 151"/>
                <a:gd name="T2" fmla="*/ 5 w 207"/>
                <a:gd name="T3" fmla="*/ 148 h 151"/>
                <a:gd name="T4" fmla="*/ 5 w 207"/>
                <a:gd name="T5" fmla="*/ 148 h 151"/>
                <a:gd name="T6" fmla="*/ 5 w 207"/>
                <a:gd name="T7" fmla="*/ 148 h 151"/>
                <a:gd name="T8" fmla="*/ 13 w 207"/>
                <a:gd name="T9" fmla="*/ 150 h 151"/>
                <a:gd name="T10" fmla="*/ 20 w 207"/>
                <a:gd name="T11" fmla="*/ 148 h 151"/>
                <a:gd name="T12" fmla="*/ 20 w 207"/>
                <a:gd name="T13" fmla="*/ 148 h 151"/>
                <a:gd name="T14" fmla="*/ 126 w 207"/>
                <a:gd name="T15" fmla="*/ 42 h 151"/>
                <a:gd name="T16" fmla="*/ 126 w 207"/>
                <a:gd name="T17" fmla="*/ 42 h 151"/>
                <a:gd name="T18" fmla="*/ 183 w 207"/>
                <a:gd name="T19" fmla="*/ 42 h 151"/>
                <a:gd name="T20" fmla="*/ 200 w 207"/>
                <a:gd name="T21" fmla="*/ 42 h 151"/>
                <a:gd name="T22" fmla="*/ 200 w 207"/>
                <a:gd name="T23" fmla="*/ 26 h 151"/>
                <a:gd name="T24" fmla="*/ 109 w 207"/>
                <a:gd name="T25" fmla="*/ 26 h 151"/>
                <a:gd name="T26" fmla="*/ 109 w 207"/>
                <a:gd name="T27" fmla="*/ 26 h 151"/>
                <a:gd name="T28" fmla="*/ 5 w 207"/>
                <a:gd name="T29" fmla="*/ 131 h 151"/>
                <a:gd name="T30" fmla="*/ 5 w 207"/>
                <a:gd name="T31" fmla="*/ 131 h 151"/>
                <a:gd name="T32" fmla="*/ 5 w 207"/>
                <a:gd name="T33" fmla="*/ 148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07" h="151">
                  <a:moveTo>
                    <a:pt x="5" y="148"/>
                  </a:moveTo>
                  <a:lnTo>
                    <a:pt x="5" y="148"/>
                  </a:lnTo>
                  <a:lnTo>
                    <a:pt x="5" y="148"/>
                  </a:lnTo>
                  <a:lnTo>
                    <a:pt x="5" y="148"/>
                  </a:lnTo>
                  <a:cubicBezTo>
                    <a:pt x="6" y="149"/>
                    <a:pt x="9" y="150"/>
                    <a:pt x="13" y="150"/>
                  </a:cubicBezTo>
                  <a:cubicBezTo>
                    <a:pt x="16" y="150"/>
                    <a:pt x="19" y="149"/>
                    <a:pt x="20" y="148"/>
                  </a:cubicBezTo>
                  <a:lnTo>
                    <a:pt x="20" y="148"/>
                  </a:lnTo>
                  <a:lnTo>
                    <a:pt x="126" y="42"/>
                  </a:lnTo>
                  <a:lnTo>
                    <a:pt x="126" y="42"/>
                  </a:lnTo>
                  <a:cubicBezTo>
                    <a:pt x="142" y="27"/>
                    <a:pt x="168" y="27"/>
                    <a:pt x="183" y="42"/>
                  </a:cubicBezTo>
                  <a:cubicBezTo>
                    <a:pt x="189" y="46"/>
                    <a:pt x="196" y="46"/>
                    <a:pt x="200" y="42"/>
                  </a:cubicBezTo>
                  <a:cubicBezTo>
                    <a:pt x="206" y="38"/>
                    <a:pt x="206" y="31"/>
                    <a:pt x="200" y="26"/>
                  </a:cubicBezTo>
                  <a:cubicBezTo>
                    <a:pt x="174" y="0"/>
                    <a:pt x="134" y="0"/>
                    <a:pt x="109" y="26"/>
                  </a:cubicBezTo>
                  <a:lnTo>
                    <a:pt x="109" y="26"/>
                  </a:lnTo>
                  <a:lnTo>
                    <a:pt x="5" y="131"/>
                  </a:lnTo>
                  <a:lnTo>
                    <a:pt x="5" y="131"/>
                  </a:lnTo>
                  <a:cubicBezTo>
                    <a:pt x="0" y="135"/>
                    <a:pt x="0" y="142"/>
                    <a:pt x="5" y="148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a-DK"/>
            </a:p>
          </p:txBody>
        </p:sp>
      </p:grpSp>
      <p:grpSp>
        <p:nvGrpSpPr>
          <p:cNvPr id="127" name="Group 1391">
            <a:extLst>
              <a:ext uri="{FF2B5EF4-FFF2-40B4-BE49-F238E27FC236}">
                <a16:creationId xmlns:a16="http://schemas.microsoft.com/office/drawing/2014/main" id="{512DED03-06B1-5047-BDBD-712F60651499}"/>
              </a:ext>
            </a:extLst>
          </p:cNvPr>
          <p:cNvGrpSpPr/>
          <p:nvPr/>
        </p:nvGrpSpPr>
        <p:grpSpPr>
          <a:xfrm>
            <a:off x="6913906" y="3157445"/>
            <a:ext cx="292100" cy="290512"/>
            <a:chOff x="8391525" y="3579813"/>
            <a:chExt cx="292100" cy="290512"/>
          </a:xfrm>
          <a:solidFill>
            <a:schemeClr val="tx2"/>
          </a:solidFill>
        </p:grpSpPr>
        <p:sp>
          <p:nvSpPr>
            <p:cNvPr id="128" name="Freeform 1211">
              <a:extLst>
                <a:ext uri="{FF2B5EF4-FFF2-40B4-BE49-F238E27FC236}">
                  <a16:creationId xmlns:a16="http://schemas.microsoft.com/office/drawing/2014/main" id="{6435D141-8903-CD40-BF8D-DCF2603B750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516938" y="3579813"/>
              <a:ext cx="166687" cy="290512"/>
            </a:xfrm>
            <a:custGeom>
              <a:avLst/>
              <a:gdLst>
                <a:gd name="T0" fmla="*/ 321 w 461"/>
                <a:gd name="T1" fmla="*/ 22 h 807"/>
                <a:gd name="T2" fmla="*/ 350 w 461"/>
                <a:gd name="T3" fmla="*/ 22 h 807"/>
                <a:gd name="T4" fmla="*/ 321 w 461"/>
                <a:gd name="T5" fmla="*/ 196 h 807"/>
                <a:gd name="T6" fmla="*/ 109 w 461"/>
                <a:gd name="T7" fmla="*/ 22 h 807"/>
                <a:gd name="T8" fmla="*/ 109 w 461"/>
                <a:gd name="T9" fmla="*/ 22 h 807"/>
                <a:gd name="T10" fmla="*/ 140 w 461"/>
                <a:gd name="T11" fmla="*/ 196 h 807"/>
                <a:gd name="T12" fmla="*/ 109 w 461"/>
                <a:gd name="T13" fmla="*/ 22 h 807"/>
                <a:gd name="T14" fmla="*/ 268 w 461"/>
                <a:gd name="T15" fmla="*/ 22 h 807"/>
                <a:gd name="T16" fmla="*/ 297 w 461"/>
                <a:gd name="T17" fmla="*/ 22 h 807"/>
                <a:gd name="T18" fmla="*/ 268 w 461"/>
                <a:gd name="T19" fmla="*/ 196 h 807"/>
                <a:gd name="T20" fmla="*/ 192 w 461"/>
                <a:gd name="T21" fmla="*/ 196 h 807"/>
                <a:gd name="T22" fmla="*/ 192 w 461"/>
                <a:gd name="T23" fmla="*/ 196 h 807"/>
                <a:gd name="T24" fmla="*/ 162 w 461"/>
                <a:gd name="T25" fmla="*/ 22 h 807"/>
                <a:gd name="T26" fmla="*/ 192 w 461"/>
                <a:gd name="T27" fmla="*/ 196 h 807"/>
                <a:gd name="T28" fmla="*/ 216 w 461"/>
                <a:gd name="T29" fmla="*/ 22 h 807"/>
                <a:gd name="T30" fmla="*/ 245 w 461"/>
                <a:gd name="T31" fmla="*/ 22 h 807"/>
                <a:gd name="T32" fmla="*/ 216 w 461"/>
                <a:gd name="T33" fmla="*/ 196 h 807"/>
                <a:gd name="T34" fmla="*/ 377 w 461"/>
                <a:gd name="T35" fmla="*/ 196 h 807"/>
                <a:gd name="T36" fmla="*/ 377 w 461"/>
                <a:gd name="T37" fmla="*/ 196 h 807"/>
                <a:gd name="T38" fmla="*/ 374 w 461"/>
                <a:gd name="T39" fmla="*/ 11 h 807"/>
                <a:gd name="T40" fmla="*/ 363 w 461"/>
                <a:gd name="T41" fmla="*/ 0 h 807"/>
                <a:gd name="T42" fmla="*/ 98 w 461"/>
                <a:gd name="T43" fmla="*/ 0 h 807"/>
                <a:gd name="T44" fmla="*/ 85 w 461"/>
                <a:gd name="T45" fmla="*/ 11 h 807"/>
                <a:gd name="T46" fmla="*/ 85 w 461"/>
                <a:gd name="T47" fmla="*/ 196 h 807"/>
                <a:gd name="T48" fmla="*/ 83 w 461"/>
                <a:gd name="T49" fmla="*/ 196 h 807"/>
                <a:gd name="T50" fmla="*/ 0 w 461"/>
                <a:gd name="T51" fmla="*/ 280 h 807"/>
                <a:gd name="T52" fmla="*/ 0 w 461"/>
                <a:gd name="T53" fmla="*/ 322 h 807"/>
                <a:gd name="T54" fmla="*/ 23 w 461"/>
                <a:gd name="T55" fmla="*/ 322 h 807"/>
                <a:gd name="T56" fmla="*/ 23 w 461"/>
                <a:gd name="T57" fmla="*/ 280 h 807"/>
                <a:gd name="T58" fmla="*/ 83 w 461"/>
                <a:gd name="T59" fmla="*/ 220 h 807"/>
                <a:gd name="T60" fmla="*/ 98 w 461"/>
                <a:gd name="T61" fmla="*/ 220 h 807"/>
                <a:gd name="T62" fmla="*/ 377 w 461"/>
                <a:gd name="T63" fmla="*/ 220 h 807"/>
                <a:gd name="T64" fmla="*/ 437 w 461"/>
                <a:gd name="T65" fmla="*/ 280 h 807"/>
                <a:gd name="T66" fmla="*/ 437 w 461"/>
                <a:gd name="T67" fmla="*/ 722 h 807"/>
                <a:gd name="T68" fmla="*/ 377 w 461"/>
                <a:gd name="T69" fmla="*/ 782 h 807"/>
                <a:gd name="T70" fmla="*/ 83 w 461"/>
                <a:gd name="T71" fmla="*/ 782 h 807"/>
                <a:gd name="T72" fmla="*/ 71 w 461"/>
                <a:gd name="T73" fmla="*/ 793 h 807"/>
                <a:gd name="T74" fmla="*/ 83 w 461"/>
                <a:gd name="T75" fmla="*/ 806 h 807"/>
                <a:gd name="T76" fmla="*/ 377 w 461"/>
                <a:gd name="T77" fmla="*/ 806 h 807"/>
                <a:gd name="T78" fmla="*/ 460 w 461"/>
                <a:gd name="T79" fmla="*/ 722 h 807"/>
                <a:gd name="T80" fmla="*/ 460 w 461"/>
                <a:gd name="T81" fmla="*/ 280 h 8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61" h="807">
                  <a:moveTo>
                    <a:pt x="321" y="22"/>
                  </a:moveTo>
                  <a:lnTo>
                    <a:pt x="321" y="22"/>
                  </a:lnTo>
                  <a:lnTo>
                    <a:pt x="321" y="22"/>
                  </a:lnTo>
                  <a:lnTo>
                    <a:pt x="350" y="22"/>
                  </a:lnTo>
                  <a:lnTo>
                    <a:pt x="350" y="196"/>
                  </a:lnTo>
                  <a:lnTo>
                    <a:pt x="321" y="196"/>
                  </a:lnTo>
                  <a:lnTo>
                    <a:pt x="321" y="22"/>
                  </a:lnTo>
                  <a:close/>
                  <a:moveTo>
                    <a:pt x="109" y="22"/>
                  </a:moveTo>
                  <a:lnTo>
                    <a:pt x="109" y="22"/>
                  </a:lnTo>
                  <a:lnTo>
                    <a:pt x="109" y="22"/>
                  </a:lnTo>
                  <a:lnTo>
                    <a:pt x="140" y="22"/>
                  </a:lnTo>
                  <a:lnTo>
                    <a:pt x="140" y="196"/>
                  </a:lnTo>
                  <a:lnTo>
                    <a:pt x="109" y="196"/>
                  </a:lnTo>
                  <a:lnTo>
                    <a:pt x="109" y="22"/>
                  </a:lnTo>
                  <a:close/>
                  <a:moveTo>
                    <a:pt x="268" y="22"/>
                  </a:moveTo>
                  <a:lnTo>
                    <a:pt x="268" y="22"/>
                  </a:lnTo>
                  <a:lnTo>
                    <a:pt x="268" y="22"/>
                  </a:lnTo>
                  <a:lnTo>
                    <a:pt x="297" y="22"/>
                  </a:lnTo>
                  <a:lnTo>
                    <a:pt x="297" y="196"/>
                  </a:lnTo>
                  <a:lnTo>
                    <a:pt x="268" y="196"/>
                  </a:lnTo>
                  <a:lnTo>
                    <a:pt x="268" y="22"/>
                  </a:lnTo>
                  <a:close/>
                  <a:moveTo>
                    <a:pt x="192" y="196"/>
                  </a:moveTo>
                  <a:lnTo>
                    <a:pt x="192" y="196"/>
                  </a:lnTo>
                  <a:lnTo>
                    <a:pt x="192" y="196"/>
                  </a:lnTo>
                  <a:lnTo>
                    <a:pt x="162" y="196"/>
                  </a:lnTo>
                  <a:lnTo>
                    <a:pt x="162" y="22"/>
                  </a:lnTo>
                  <a:lnTo>
                    <a:pt x="192" y="22"/>
                  </a:lnTo>
                  <a:lnTo>
                    <a:pt x="192" y="196"/>
                  </a:lnTo>
                  <a:close/>
                  <a:moveTo>
                    <a:pt x="216" y="22"/>
                  </a:moveTo>
                  <a:lnTo>
                    <a:pt x="216" y="22"/>
                  </a:lnTo>
                  <a:lnTo>
                    <a:pt x="216" y="22"/>
                  </a:lnTo>
                  <a:lnTo>
                    <a:pt x="245" y="22"/>
                  </a:lnTo>
                  <a:lnTo>
                    <a:pt x="245" y="196"/>
                  </a:lnTo>
                  <a:lnTo>
                    <a:pt x="216" y="196"/>
                  </a:lnTo>
                  <a:lnTo>
                    <a:pt x="216" y="22"/>
                  </a:lnTo>
                  <a:close/>
                  <a:moveTo>
                    <a:pt x="377" y="196"/>
                  </a:moveTo>
                  <a:lnTo>
                    <a:pt x="377" y="196"/>
                  </a:lnTo>
                  <a:lnTo>
                    <a:pt x="377" y="196"/>
                  </a:lnTo>
                  <a:lnTo>
                    <a:pt x="374" y="196"/>
                  </a:lnTo>
                  <a:lnTo>
                    <a:pt x="374" y="11"/>
                  </a:lnTo>
                  <a:lnTo>
                    <a:pt x="374" y="11"/>
                  </a:lnTo>
                  <a:cubicBezTo>
                    <a:pt x="374" y="4"/>
                    <a:pt x="368" y="0"/>
                    <a:pt x="363" y="0"/>
                  </a:cubicBezTo>
                  <a:lnTo>
                    <a:pt x="363" y="0"/>
                  </a:lnTo>
                  <a:lnTo>
                    <a:pt x="98" y="0"/>
                  </a:lnTo>
                  <a:lnTo>
                    <a:pt x="98" y="0"/>
                  </a:lnTo>
                  <a:cubicBezTo>
                    <a:pt x="91" y="0"/>
                    <a:pt x="85" y="4"/>
                    <a:pt x="85" y="11"/>
                  </a:cubicBezTo>
                  <a:lnTo>
                    <a:pt x="85" y="11"/>
                  </a:lnTo>
                  <a:lnTo>
                    <a:pt x="85" y="196"/>
                  </a:lnTo>
                  <a:lnTo>
                    <a:pt x="83" y="196"/>
                  </a:lnTo>
                  <a:lnTo>
                    <a:pt x="83" y="196"/>
                  </a:lnTo>
                  <a:cubicBezTo>
                    <a:pt x="38" y="196"/>
                    <a:pt x="0" y="234"/>
                    <a:pt x="0" y="280"/>
                  </a:cubicBezTo>
                  <a:lnTo>
                    <a:pt x="0" y="280"/>
                  </a:lnTo>
                  <a:lnTo>
                    <a:pt x="0" y="322"/>
                  </a:lnTo>
                  <a:lnTo>
                    <a:pt x="0" y="322"/>
                  </a:lnTo>
                  <a:cubicBezTo>
                    <a:pt x="0" y="329"/>
                    <a:pt x="5" y="335"/>
                    <a:pt x="11" y="335"/>
                  </a:cubicBezTo>
                  <a:cubicBezTo>
                    <a:pt x="18" y="335"/>
                    <a:pt x="23" y="329"/>
                    <a:pt x="23" y="322"/>
                  </a:cubicBezTo>
                  <a:lnTo>
                    <a:pt x="23" y="322"/>
                  </a:lnTo>
                  <a:lnTo>
                    <a:pt x="23" y="280"/>
                  </a:lnTo>
                  <a:lnTo>
                    <a:pt x="23" y="280"/>
                  </a:lnTo>
                  <a:cubicBezTo>
                    <a:pt x="23" y="246"/>
                    <a:pt x="50" y="220"/>
                    <a:pt x="83" y="220"/>
                  </a:cubicBezTo>
                  <a:lnTo>
                    <a:pt x="83" y="220"/>
                  </a:lnTo>
                  <a:lnTo>
                    <a:pt x="98" y="220"/>
                  </a:lnTo>
                  <a:lnTo>
                    <a:pt x="363" y="220"/>
                  </a:lnTo>
                  <a:lnTo>
                    <a:pt x="377" y="220"/>
                  </a:lnTo>
                  <a:lnTo>
                    <a:pt x="377" y="220"/>
                  </a:lnTo>
                  <a:cubicBezTo>
                    <a:pt x="409" y="220"/>
                    <a:pt x="437" y="246"/>
                    <a:pt x="437" y="280"/>
                  </a:cubicBezTo>
                  <a:lnTo>
                    <a:pt x="437" y="280"/>
                  </a:lnTo>
                  <a:lnTo>
                    <a:pt x="437" y="722"/>
                  </a:lnTo>
                  <a:lnTo>
                    <a:pt x="437" y="722"/>
                  </a:lnTo>
                  <a:cubicBezTo>
                    <a:pt x="437" y="756"/>
                    <a:pt x="409" y="782"/>
                    <a:pt x="377" y="782"/>
                  </a:cubicBezTo>
                  <a:lnTo>
                    <a:pt x="377" y="782"/>
                  </a:lnTo>
                  <a:lnTo>
                    <a:pt x="83" y="782"/>
                  </a:lnTo>
                  <a:lnTo>
                    <a:pt x="83" y="782"/>
                  </a:lnTo>
                  <a:cubicBezTo>
                    <a:pt x="77" y="782"/>
                    <a:pt x="71" y="788"/>
                    <a:pt x="71" y="793"/>
                  </a:cubicBezTo>
                  <a:cubicBezTo>
                    <a:pt x="71" y="801"/>
                    <a:pt x="77" y="806"/>
                    <a:pt x="83" y="806"/>
                  </a:cubicBezTo>
                  <a:lnTo>
                    <a:pt x="83" y="806"/>
                  </a:lnTo>
                  <a:lnTo>
                    <a:pt x="377" y="806"/>
                  </a:lnTo>
                  <a:lnTo>
                    <a:pt x="377" y="806"/>
                  </a:lnTo>
                  <a:cubicBezTo>
                    <a:pt x="424" y="806"/>
                    <a:pt x="460" y="768"/>
                    <a:pt x="460" y="722"/>
                  </a:cubicBezTo>
                  <a:lnTo>
                    <a:pt x="460" y="722"/>
                  </a:lnTo>
                  <a:lnTo>
                    <a:pt x="460" y="280"/>
                  </a:lnTo>
                  <a:lnTo>
                    <a:pt x="460" y="280"/>
                  </a:lnTo>
                  <a:cubicBezTo>
                    <a:pt x="460" y="234"/>
                    <a:pt x="424" y="196"/>
                    <a:pt x="377" y="196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a-DK"/>
            </a:p>
          </p:txBody>
        </p:sp>
        <p:sp>
          <p:nvSpPr>
            <p:cNvPr id="129" name="Freeform 1212">
              <a:extLst>
                <a:ext uri="{FF2B5EF4-FFF2-40B4-BE49-F238E27FC236}">
                  <a16:creationId xmlns:a16="http://schemas.microsoft.com/office/drawing/2014/main" id="{07D3AFEE-FD0F-AC4E-8281-1CCC591B09C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559800" y="3716338"/>
              <a:ext cx="77788" cy="103187"/>
            </a:xfrm>
            <a:custGeom>
              <a:avLst/>
              <a:gdLst>
                <a:gd name="T0" fmla="*/ 125 w 216"/>
                <a:gd name="T1" fmla="*/ 264 h 287"/>
                <a:gd name="T2" fmla="*/ 125 w 216"/>
                <a:gd name="T3" fmla="*/ 264 h 287"/>
                <a:gd name="T4" fmla="*/ 125 w 216"/>
                <a:gd name="T5" fmla="*/ 264 h 287"/>
                <a:gd name="T6" fmla="*/ 125 w 216"/>
                <a:gd name="T7" fmla="*/ 264 h 287"/>
                <a:gd name="T8" fmla="*/ 114 w 216"/>
                <a:gd name="T9" fmla="*/ 275 h 287"/>
                <a:gd name="T10" fmla="*/ 125 w 216"/>
                <a:gd name="T11" fmla="*/ 286 h 287"/>
                <a:gd name="T12" fmla="*/ 125 w 216"/>
                <a:gd name="T13" fmla="*/ 286 h 287"/>
                <a:gd name="T14" fmla="*/ 202 w 216"/>
                <a:gd name="T15" fmla="*/ 286 h 287"/>
                <a:gd name="T16" fmla="*/ 202 w 216"/>
                <a:gd name="T17" fmla="*/ 286 h 287"/>
                <a:gd name="T18" fmla="*/ 215 w 216"/>
                <a:gd name="T19" fmla="*/ 275 h 287"/>
                <a:gd name="T20" fmla="*/ 215 w 216"/>
                <a:gd name="T21" fmla="*/ 275 h 287"/>
                <a:gd name="T22" fmla="*/ 215 w 216"/>
                <a:gd name="T23" fmla="*/ 15 h 287"/>
                <a:gd name="T24" fmla="*/ 215 w 216"/>
                <a:gd name="T25" fmla="*/ 15 h 287"/>
                <a:gd name="T26" fmla="*/ 202 w 216"/>
                <a:gd name="T27" fmla="*/ 3 h 287"/>
                <a:gd name="T28" fmla="*/ 202 w 216"/>
                <a:gd name="T29" fmla="*/ 3 h 287"/>
                <a:gd name="T30" fmla="*/ 13 w 216"/>
                <a:gd name="T31" fmla="*/ 0 h 287"/>
                <a:gd name="T32" fmla="*/ 13 w 216"/>
                <a:gd name="T33" fmla="*/ 0 h 287"/>
                <a:gd name="T34" fmla="*/ 0 w 216"/>
                <a:gd name="T35" fmla="*/ 11 h 287"/>
                <a:gd name="T36" fmla="*/ 13 w 216"/>
                <a:gd name="T37" fmla="*/ 24 h 287"/>
                <a:gd name="T38" fmla="*/ 13 w 216"/>
                <a:gd name="T39" fmla="*/ 24 h 287"/>
                <a:gd name="T40" fmla="*/ 191 w 216"/>
                <a:gd name="T41" fmla="*/ 27 h 287"/>
                <a:gd name="T42" fmla="*/ 191 w 216"/>
                <a:gd name="T43" fmla="*/ 264 h 287"/>
                <a:gd name="T44" fmla="*/ 125 w 216"/>
                <a:gd name="T45" fmla="*/ 264 h 2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16" h="287">
                  <a:moveTo>
                    <a:pt x="125" y="264"/>
                  </a:moveTo>
                  <a:lnTo>
                    <a:pt x="125" y="264"/>
                  </a:lnTo>
                  <a:lnTo>
                    <a:pt x="125" y="264"/>
                  </a:lnTo>
                  <a:lnTo>
                    <a:pt x="125" y="264"/>
                  </a:lnTo>
                  <a:cubicBezTo>
                    <a:pt x="120" y="264"/>
                    <a:pt x="114" y="268"/>
                    <a:pt x="114" y="275"/>
                  </a:cubicBezTo>
                  <a:cubicBezTo>
                    <a:pt x="114" y="282"/>
                    <a:pt x="120" y="286"/>
                    <a:pt x="125" y="286"/>
                  </a:cubicBezTo>
                  <a:lnTo>
                    <a:pt x="125" y="286"/>
                  </a:lnTo>
                  <a:lnTo>
                    <a:pt x="202" y="286"/>
                  </a:lnTo>
                  <a:lnTo>
                    <a:pt x="202" y="286"/>
                  </a:lnTo>
                  <a:cubicBezTo>
                    <a:pt x="209" y="286"/>
                    <a:pt x="215" y="282"/>
                    <a:pt x="215" y="275"/>
                  </a:cubicBezTo>
                  <a:lnTo>
                    <a:pt x="215" y="275"/>
                  </a:lnTo>
                  <a:lnTo>
                    <a:pt x="215" y="15"/>
                  </a:lnTo>
                  <a:lnTo>
                    <a:pt x="215" y="15"/>
                  </a:lnTo>
                  <a:cubicBezTo>
                    <a:pt x="215" y="9"/>
                    <a:pt x="209" y="3"/>
                    <a:pt x="202" y="3"/>
                  </a:cubicBezTo>
                  <a:lnTo>
                    <a:pt x="202" y="3"/>
                  </a:lnTo>
                  <a:lnTo>
                    <a:pt x="13" y="0"/>
                  </a:lnTo>
                  <a:lnTo>
                    <a:pt x="13" y="0"/>
                  </a:lnTo>
                  <a:cubicBezTo>
                    <a:pt x="6" y="0"/>
                    <a:pt x="2" y="6"/>
                    <a:pt x="0" y="11"/>
                  </a:cubicBezTo>
                  <a:cubicBezTo>
                    <a:pt x="0" y="19"/>
                    <a:pt x="6" y="24"/>
                    <a:pt x="13" y="24"/>
                  </a:cubicBezTo>
                  <a:lnTo>
                    <a:pt x="13" y="24"/>
                  </a:lnTo>
                  <a:lnTo>
                    <a:pt x="191" y="27"/>
                  </a:lnTo>
                  <a:lnTo>
                    <a:pt x="191" y="264"/>
                  </a:lnTo>
                  <a:lnTo>
                    <a:pt x="125" y="264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a-DK"/>
            </a:p>
          </p:txBody>
        </p:sp>
        <p:sp>
          <p:nvSpPr>
            <p:cNvPr id="130" name="Freeform 1213">
              <a:extLst>
                <a:ext uri="{FF2B5EF4-FFF2-40B4-BE49-F238E27FC236}">
                  <a16:creationId xmlns:a16="http://schemas.microsoft.com/office/drawing/2014/main" id="{9FAB9274-C645-754A-A133-4A3E7DC9D39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391525" y="3687763"/>
              <a:ext cx="219075" cy="182562"/>
            </a:xfrm>
            <a:custGeom>
              <a:avLst/>
              <a:gdLst>
                <a:gd name="T0" fmla="*/ 493 w 609"/>
                <a:gd name="T1" fmla="*/ 482 h 507"/>
                <a:gd name="T2" fmla="*/ 316 w 609"/>
                <a:gd name="T3" fmla="*/ 482 h 507"/>
                <a:gd name="T4" fmla="*/ 493 w 609"/>
                <a:gd name="T5" fmla="*/ 299 h 507"/>
                <a:gd name="T6" fmla="*/ 585 w 609"/>
                <a:gd name="T7" fmla="*/ 391 h 507"/>
                <a:gd name="T8" fmla="*/ 24 w 609"/>
                <a:gd name="T9" fmla="*/ 391 h 507"/>
                <a:gd name="T10" fmla="*/ 24 w 609"/>
                <a:gd name="T11" fmla="*/ 391 h 507"/>
                <a:gd name="T12" fmla="*/ 51 w 609"/>
                <a:gd name="T13" fmla="*/ 326 h 507"/>
                <a:gd name="T14" fmla="*/ 52 w 609"/>
                <a:gd name="T15" fmla="*/ 325 h 507"/>
                <a:gd name="T16" fmla="*/ 115 w 609"/>
                <a:gd name="T17" fmla="*/ 299 h 507"/>
                <a:gd name="T18" fmla="*/ 294 w 609"/>
                <a:gd name="T19" fmla="*/ 299 h 507"/>
                <a:gd name="T20" fmla="*/ 115 w 609"/>
                <a:gd name="T21" fmla="*/ 482 h 507"/>
                <a:gd name="T22" fmla="*/ 24 w 609"/>
                <a:gd name="T23" fmla="*/ 391 h 507"/>
                <a:gd name="T24" fmla="*/ 176 w 609"/>
                <a:gd name="T25" fmla="*/ 202 h 507"/>
                <a:gd name="T26" fmla="*/ 248 w 609"/>
                <a:gd name="T27" fmla="*/ 276 h 507"/>
                <a:gd name="T28" fmla="*/ 115 w 609"/>
                <a:gd name="T29" fmla="*/ 276 h 507"/>
                <a:gd name="T30" fmla="*/ 101 w 609"/>
                <a:gd name="T31" fmla="*/ 277 h 507"/>
                <a:gd name="T32" fmla="*/ 317 w 609"/>
                <a:gd name="T33" fmla="*/ 61 h 507"/>
                <a:gd name="T34" fmla="*/ 317 w 609"/>
                <a:gd name="T35" fmla="*/ 61 h 507"/>
                <a:gd name="T36" fmla="*/ 448 w 609"/>
                <a:gd name="T37" fmla="*/ 61 h 507"/>
                <a:gd name="T38" fmla="*/ 448 w 609"/>
                <a:gd name="T39" fmla="*/ 190 h 507"/>
                <a:gd name="T40" fmla="*/ 362 w 609"/>
                <a:gd name="T41" fmla="*/ 276 h 507"/>
                <a:gd name="T42" fmla="*/ 192 w 609"/>
                <a:gd name="T43" fmla="*/ 186 h 507"/>
                <a:gd name="T44" fmla="*/ 493 w 609"/>
                <a:gd name="T45" fmla="*/ 276 h 507"/>
                <a:gd name="T46" fmla="*/ 493 w 609"/>
                <a:gd name="T47" fmla="*/ 276 h 507"/>
                <a:gd name="T48" fmla="*/ 463 w 609"/>
                <a:gd name="T49" fmla="*/ 207 h 507"/>
                <a:gd name="T50" fmla="*/ 497 w 609"/>
                <a:gd name="T51" fmla="*/ 126 h 507"/>
                <a:gd name="T52" fmla="*/ 302 w 609"/>
                <a:gd name="T53" fmla="*/ 45 h 507"/>
                <a:gd name="T54" fmla="*/ 35 w 609"/>
                <a:gd name="T55" fmla="*/ 308 h 507"/>
                <a:gd name="T56" fmla="*/ 34 w 609"/>
                <a:gd name="T57" fmla="*/ 311 h 507"/>
                <a:gd name="T58" fmla="*/ 34 w 609"/>
                <a:gd name="T59" fmla="*/ 311 h 507"/>
                <a:gd name="T60" fmla="*/ 34 w 609"/>
                <a:gd name="T61" fmla="*/ 311 h 507"/>
                <a:gd name="T62" fmla="*/ 115 w 609"/>
                <a:gd name="T63" fmla="*/ 506 h 507"/>
                <a:gd name="T64" fmla="*/ 493 w 609"/>
                <a:gd name="T65" fmla="*/ 506 h 507"/>
                <a:gd name="T66" fmla="*/ 608 w 609"/>
                <a:gd name="T67" fmla="*/ 391 h 5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609" h="507">
                  <a:moveTo>
                    <a:pt x="493" y="482"/>
                  </a:moveTo>
                  <a:lnTo>
                    <a:pt x="493" y="482"/>
                  </a:lnTo>
                  <a:lnTo>
                    <a:pt x="493" y="482"/>
                  </a:lnTo>
                  <a:lnTo>
                    <a:pt x="316" y="482"/>
                  </a:lnTo>
                  <a:lnTo>
                    <a:pt x="316" y="299"/>
                  </a:lnTo>
                  <a:lnTo>
                    <a:pt x="493" y="299"/>
                  </a:lnTo>
                  <a:lnTo>
                    <a:pt x="493" y="299"/>
                  </a:lnTo>
                  <a:cubicBezTo>
                    <a:pt x="543" y="299"/>
                    <a:pt x="585" y="341"/>
                    <a:pt x="585" y="391"/>
                  </a:cubicBezTo>
                  <a:cubicBezTo>
                    <a:pt x="585" y="441"/>
                    <a:pt x="543" y="482"/>
                    <a:pt x="493" y="482"/>
                  </a:cubicBezTo>
                  <a:close/>
                  <a:moveTo>
                    <a:pt x="24" y="391"/>
                  </a:moveTo>
                  <a:lnTo>
                    <a:pt x="24" y="391"/>
                  </a:lnTo>
                  <a:lnTo>
                    <a:pt x="24" y="391"/>
                  </a:lnTo>
                  <a:lnTo>
                    <a:pt x="24" y="391"/>
                  </a:lnTo>
                  <a:cubicBezTo>
                    <a:pt x="24" y="366"/>
                    <a:pt x="34" y="343"/>
                    <a:pt x="51" y="326"/>
                  </a:cubicBezTo>
                  <a:lnTo>
                    <a:pt x="51" y="326"/>
                  </a:lnTo>
                  <a:lnTo>
                    <a:pt x="52" y="325"/>
                  </a:lnTo>
                  <a:lnTo>
                    <a:pt x="52" y="325"/>
                  </a:lnTo>
                  <a:cubicBezTo>
                    <a:pt x="69" y="310"/>
                    <a:pt x="92" y="299"/>
                    <a:pt x="115" y="299"/>
                  </a:cubicBezTo>
                  <a:lnTo>
                    <a:pt x="115" y="299"/>
                  </a:lnTo>
                  <a:lnTo>
                    <a:pt x="294" y="299"/>
                  </a:lnTo>
                  <a:lnTo>
                    <a:pt x="294" y="482"/>
                  </a:lnTo>
                  <a:lnTo>
                    <a:pt x="115" y="482"/>
                  </a:lnTo>
                  <a:lnTo>
                    <a:pt x="115" y="482"/>
                  </a:lnTo>
                  <a:cubicBezTo>
                    <a:pt x="65" y="482"/>
                    <a:pt x="24" y="441"/>
                    <a:pt x="24" y="391"/>
                  </a:cubicBezTo>
                  <a:close/>
                  <a:moveTo>
                    <a:pt x="176" y="202"/>
                  </a:moveTo>
                  <a:lnTo>
                    <a:pt x="176" y="202"/>
                  </a:lnTo>
                  <a:lnTo>
                    <a:pt x="176" y="202"/>
                  </a:lnTo>
                  <a:lnTo>
                    <a:pt x="248" y="276"/>
                  </a:lnTo>
                  <a:lnTo>
                    <a:pt x="115" y="276"/>
                  </a:lnTo>
                  <a:lnTo>
                    <a:pt x="115" y="276"/>
                  </a:lnTo>
                  <a:cubicBezTo>
                    <a:pt x="111" y="276"/>
                    <a:pt x="105" y="276"/>
                    <a:pt x="101" y="277"/>
                  </a:cubicBezTo>
                  <a:lnTo>
                    <a:pt x="101" y="277"/>
                  </a:lnTo>
                  <a:lnTo>
                    <a:pt x="176" y="202"/>
                  </a:lnTo>
                  <a:close/>
                  <a:moveTo>
                    <a:pt x="317" y="61"/>
                  </a:moveTo>
                  <a:lnTo>
                    <a:pt x="317" y="61"/>
                  </a:lnTo>
                  <a:lnTo>
                    <a:pt x="317" y="61"/>
                  </a:lnTo>
                  <a:lnTo>
                    <a:pt x="317" y="61"/>
                  </a:lnTo>
                  <a:cubicBezTo>
                    <a:pt x="354" y="25"/>
                    <a:pt x="411" y="25"/>
                    <a:pt x="448" y="61"/>
                  </a:cubicBezTo>
                  <a:cubicBezTo>
                    <a:pt x="465" y="78"/>
                    <a:pt x="474" y="100"/>
                    <a:pt x="474" y="126"/>
                  </a:cubicBezTo>
                  <a:cubicBezTo>
                    <a:pt x="474" y="150"/>
                    <a:pt x="465" y="174"/>
                    <a:pt x="448" y="190"/>
                  </a:cubicBezTo>
                  <a:lnTo>
                    <a:pt x="448" y="190"/>
                  </a:lnTo>
                  <a:lnTo>
                    <a:pt x="362" y="276"/>
                  </a:lnTo>
                  <a:lnTo>
                    <a:pt x="282" y="276"/>
                  </a:lnTo>
                  <a:lnTo>
                    <a:pt x="192" y="186"/>
                  </a:lnTo>
                  <a:lnTo>
                    <a:pt x="317" y="61"/>
                  </a:lnTo>
                  <a:close/>
                  <a:moveTo>
                    <a:pt x="493" y="276"/>
                  </a:moveTo>
                  <a:lnTo>
                    <a:pt x="493" y="276"/>
                  </a:lnTo>
                  <a:lnTo>
                    <a:pt x="493" y="276"/>
                  </a:lnTo>
                  <a:lnTo>
                    <a:pt x="394" y="276"/>
                  </a:lnTo>
                  <a:lnTo>
                    <a:pt x="463" y="207"/>
                  </a:lnTo>
                  <a:lnTo>
                    <a:pt x="463" y="207"/>
                  </a:lnTo>
                  <a:cubicBezTo>
                    <a:pt x="485" y="185"/>
                    <a:pt x="497" y="157"/>
                    <a:pt x="497" y="126"/>
                  </a:cubicBezTo>
                  <a:cubicBezTo>
                    <a:pt x="497" y="95"/>
                    <a:pt x="485" y="65"/>
                    <a:pt x="463" y="45"/>
                  </a:cubicBezTo>
                  <a:cubicBezTo>
                    <a:pt x="420" y="0"/>
                    <a:pt x="347" y="0"/>
                    <a:pt x="302" y="45"/>
                  </a:cubicBezTo>
                  <a:lnTo>
                    <a:pt x="302" y="45"/>
                  </a:lnTo>
                  <a:lnTo>
                    <a:pt x="35" y="308"/>
                  </a:lnTo>
                  <a:lnTo>
                    <a:pt x="35" y="308"/>
                  </a:lnTo>
                  <a:cubicBezTo>
                    <a:pt x="35" y="308"/>
                    <a:pt x="34" y="310"/>
                    <a:pt x="34" y="311"/>
                  </a:cubicBezTo>
                  <a:lnTo>
                    <a:pt x="34" y="311"/>
                  </a:lnTo>
                  <a:lnTo>
                    <a:pt x="34" y="311"/>
                  </a:lnTo>
                  <a:lnTo>
                    <a:pt x="34" y="311"/>
                  </a:lnTo>
                  <a:lnTo>
                    <a:pt x="34" y="311"/>
                  </a:lnTo>
                  <a:cubicBezTo>
                    <a:pt x="13" y="332"/>
                    <a:pt x="0" y="360"/>
                    <a:pt x="0" y="391"/>
                  </a:cubicBezTo>
                  <a:cubicBezTo>
                    <a:pt x="0" y="454"/>
                    <a:pt x="52" y="506"/>
                    <a:pt x="115" y="506"/>
                  </a:cubicBezTo>
                  <a:lnTo>
                    <a:pt x="115" y="506"/>
                  </a:lnTo>
                  <a:lnTo>
                    <a:pt x="493" y="506"/>
                  </a:lnTo>
                  <a:lnTo>
                    <a:pt x="493" y="506"/>
                  </a:lnTo>
                  <a:cubicBezTo>
                    <a:pt x="557" y="506"/>
                    <a:pt x="608" y="454"/>
                    <a:pt x="608" y="391"/>
                  </a:cubicBezTo>
                  <a:cubicBezTo>
                    <a:pt x="608" y="328"/>
                    <a:pt x="557" y="276"/>
                    <a:pt x="493" y="276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a-DK"/>
            </a:p>
          </p:txBody>
        </p:sp>
        <p:sp>
          <p:nvSpPr>
            <p:cNvPr id="131" name="Freeform 1214">
              <a:extLst>
                <a:ext uri="{FF2B5EF4-FFF2-40B4-BE49-F238E27FC236}">
                  <a16:creationId xmlns:a16="http://schemas.microsoft.com/office/drawing/2014/main" id="{6752678C-D9D2-024F-87FA-0EFF241229A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512175" y="3803650"/>
              <a:ext cx="80963" cy="26988"/>
            </a:xfrm>
            <a:custGeom>
              <a:avLst/>
              <a:gdLst>
                <a:gd name="T0" fmla="*/ 160 w 224"/>
                <a:gd name="T1" fmla="*/ 0 h 77"/>
                <a:gd name="T2" fmla="*/ 160 w 224"/>
                <a:gd name="T3" fmla="*/ 0 h 77"/>
                <a:gd name="T4" fmla="*/ 160 w 224"/>
                <a:gd name="T5" fmla="*/ 0 h 77"/>
                <a:gd name="T6" fmla="*/ 11 w 224"/>
                <a:gd name="T7" fmla="*/ 0 h 77"/>
                <a:gd name="T8" fmla="*/ 11 w 224"/>
                <a:gd name="T9" fmla="*/ 0 h 77"/>
                <a:gd name="T10" fmla="*/ 0 w 224"/>
                <a:gd name="T11" fmla="*/ 11 h 77"/>
                <a:gd name="T12" fmla="*/ 11 w 224"/>
                <a:gd name="T13" fmla="*/ 24 h 77"/>
                <a:gd name="T14" fmla="*/ 11 w 224"/>
                <a:gd name="T15" fmla="*/ 24 h 77"/>
                <a:gd name="T16" fmla="*/ 160 w 224"/>
                <a:gd name="T17" fmla="*/ 24 h 77"/>
                <a:gd name="T18" fmla="*/ 160 w 224"/>
                <a:gd name="T19" fmla="*/ 24 h 77"/>
                <a:gd name="T20" fmla="*/ 201 w 224"/>
                <a:gd name="T21" fmla="*/ 65 h 77"/>
                <a:gd name="T22" fmla="*/ 212 w 224"/>
                <a:gd name="T23" fmla="*/ 76 h 77"/>
                <a:gd name="T24" fmla="*/ 223 w 224"/>
                <a:gd name="T25" fmla="*/ 65 h 77"/>
                <a:gd name="T26" fmla="*/ 160 w 224"/>
                <a:gd name="T27" fmla="*/ 0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24" h="77">
                  <a:moveTo>
                    <a:pt x="160" y="0"/>
                  </a:moveTo>
                  <a:lnTo>
                    <a:pt x="160" y="0"/>
                  </a:lnTo>
                  <a:lnTo>
                    <a:pt x="160" y="0"/>
                  </a:lnTo>
                  <a:lnTo>
                    <a:pt x="11" y="0"/>
                  </a:lnTo>
                  <a:lnTo>
                    <a:pt x="11" y="0"/>
                  </a:lnTo>
                  <a:cubicBezTo>
                    <a:pt x="5" y="0"/>
                    <a:pt x="0" y="5"/>
                    <a:pt x="0" y="11"/>
                  </a:cubicBezTo>
                  <a:cubicBezTo>
                    <a:pt x="0" y="18"/>
                    <a:pt x="5" y="24"/>
                    <a:pt x="11" y="24"/>
                  </a:cubicBezTo>
                  <a:lnTo>
                    <a:pt x="11" y="24"/>
                  </a:lnTo>
                  <a:lnTo>
                    <a:pt x="160" y="24"/>
                  </a:lnTo>
                  <a:lnTo>
                    <a:pt x="160" y="24"/>
                  </a:lnTo>
                  <a:cubicBezTo>
                    <a:pt x="183" y="24"/>
                    <a:pt x="201" y="42"/>
                    <a:pt x="201" y="65"/>
                  </a:cubicBezTo>
                  <a:cubicBezTo>
                    <a:pt x="201" y="70"/>
                    <a:pt x="206" y="76"/>
                    <a:pt x="212" y="76"/>
                  </a:cubicBezTo>
                  <a:cubicBezTo>
                    <a:pt x="219" y="76"/>
                    <a:pt x="223" y="70"/>
                    <a:pt x="223" y="65"/>
                  </a:cubicBezTo>
                  <a:cubicBezTo>
                    <a:pt x="223" y="28"/>
                    <a:pt x="195" y="0"/>
                    <a:pt x="160" y="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a-DK"/>
            </a:p>
          </p:txBody>
        </p:sp>
        <p:sp>
          <p:nvSpPr>
            <p:cNvPr id="132" name="Freeform 1215">
              <a:extLst>
                <a:ext uri="{FF2B5EF4-FFF2-40B4-BE49-F238E27FC236}">
                  <a16:creationId xmlns:a16="http://schemas.microsoft.com/office/drawing/2014/main" id="{73D146C0-6953-0E41-9200-943E4A9A22A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472488" y="3705225"/>
              <a:ext cx="74612" cy="53975"/>
            </a:xfrm>
            <a:custGeom>
              <a:avLst/>
              <a:gdLst>
                <a:gd name="T0" fmla="*/ 5 w 207"/>
                <a:gd name="T1" fmla="*/ 148 h 151"/>
                <a:gd name="T2" fmla="*/ 5 w 207"/>
                <a:gd name="T3" fmla="*/ 148 h 151"/>
                <a:gd name="T4" fmla="*/ 5 w 207"/>
                <a:gd name="T5" fmla="*/ 148 h 151"/>
                <a:gd name="T6" fmla="*/ 5 w 207"/>
                <a:gd name="T7" fmla="*/ 148 h 151"/>
                <a:gd name="T8" fmla="*/ 13 w 207"/>
                <a:gd name="T9" fmla="*/ 150 h 151"/>
                <a:gd name="T10" fmla="*/ 20 w 207"/>
                <a:gd name="T11" fmla="*/ 148 h 151"/>
                <a:gd name="T12" fmla="*/ 20 w 207"/>
                <a:gd name="T13" fmla="*/ 148 h 151"/>
                <a:gd name="T14" fmla="*/ 126 w 207"/>
                <a:gd name="T15" fmla="*/ 42 h 151"/>
                <a:gd name="T16" fmla="*/ 126 w 207"/>
                <a:gd name="T17" fmla="*/ 42 h 151"/>
                <a:gd name="T18" fmla="*/ 183 w 207"/>
                <a:gd name="T19" fmla="*/ 42 h 151"/>
                <a:gd name="T20" fmla="*/ 200 w 207"/>
                <a:gd name="T21" fmla="*/ 42 h 151"/>
                <a:gd name="T22" fmla="*/ 200 w 207"/>
                <a:gd name="T23" fmla="*/ 26 h 151"/>
                <a:gd name="T24" fmla="*/ 109 w 207"/>
                <a:gd name="T25" fmla="*/ 26 h 151"/>
                <a:gd name="T26" fmla="*/ 109 w 207"/>
                <a:gd name="T27" fmla="*/ 26 h 151"/>
                <a:gd name="T28" fmla="*/ 5 w 207"/>
                <a:gd name="T29" fmla="*/ 131 h 151"/>
                <a:gd name="T30" fmla="*/ 5 w 207"/>
                <a:gd name="T31" fmla="*/ 131 h 151"/>
                <a:gd name="T32" fmla="*/ 5 w 207"/>
                <a:gd name="T33" fmla="*/ 148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07" h="151">
                  <a:moveTo>
                    <a:pt x="5" y="148"/>
                  </a:moveTo>
                  <a:lnTo>
                    <a:pt x="5" y="148"/>
                  </a:lnTo>
                  <a:lnTo>
                    <a:pt x="5" y="148"/>
                  </a:lnTo>
                  <a:lnTo>
                    <a:pt x="5" y="148"/>
                  </a:lnTo>
                  <a:cubicBezTo>
                    <a:pt x="6" y="149"/>
                    <a:pt x="9" y="150"/>
                    <a:pt x="13" y="150"/>
                  </a:cubicBezTo>
                  <a:cubicBezTo>
                    <a:pt x="16" y="150"/>
                    <a:pt x="19" y="149"/>
                    <a:pt x="20" y="148"/>
                  </a:cubicBezTo>
                  <a:lnTo>
                    <a:pt x="20" y="148"/>
                  </a:lnTo>
                  <a:lnTo>
                    <a:pt x="126" y="42"/>
                  </a:lnTo>
                  <a:lnTo>
                    <a:pt x="126" y="42"/>
                  </a:lnTo>
                  <a:cubicBezTo>
                    <a:pt x="142" y="27"/>
                    <a:pt x="168" y="27"/>
                    <a:pt x="183" y="42"/>
                  </a:cubicBezTo>
                  <a:cubicBezTo>
                    <a:pt x="189" y="46"/>
                    <a:pt x="196" y="46"/>
                    <a:pt x="200" y="42"/>
                  </a:cubicBezTo>
                  <a:cubicBezTo>
                    <a:pt x="206" y="38"/>
                    <a:pt x="206" y="31"/>
                    <a:pt x="200" y="26"/>
                  </a:cubicBezTo>
                  <a:cubicBezTo>
                    <a:pt x="174" y="0"/>
                    <a:pt x="134" y="0"/>
                    <a:pt x="109" y="26"/>
                  </a:cubicBezTo>
                  <a:lnTo>
                    <a:pt x="109" y="26"/>
                  </a:lnTo>
                  <a:lnTo>
                    <a:pt x="5" y="131"/>
                  </a:lnTo>
                  <a:lnTo>
                    <a:pt x="5" y="131"/>
                  </a:lnTo>
                  <a:cubicBezTo>
                    <a:pt x="0" y="135"/>
                    <a:pt x="0" y="142"/>
                    <a:pt x="5" y="148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a-DK"/>
            </a:p>
          </p:txBody>
        </p:sp>
      </p:grpSp>
      <p:grpSp>
        <p:nvGrpSpPr>
          <p:cNvPr id="133" name="Group 1391">
            <a:extLst>
              <a:ext uri="{FF2B5EF4-FFF2-40B4-BE49-F238E27FC236}">
                <a16:creationId xmlns:a16="http://schemas.microsoft.com/office/drawing/2014/main" id="{512DED03-06B1-5047-BDBD-712F60651499}"/>
              </a:ext>
            </a:extLst>
          </p:cNvPr>
          <p:cNvGrpSpPr/>
          <p:nvPr/>
        </p:nvGrpSpPr>
        <p:grpSpPr>
          <a:xfrm>
            <a:off x="8096776" y="3146150"/>
            <a:ext cx="292100" cy="290512"/>
            <a:chOff x="8391525" y="3579813"/>
            <a:chExt cx="292100" cy="290512"/>
          </a:xfrm>
          <a:solidFill>
            <a:schemeClr val="tx2"/>
          </a:solidFill>
        </p:grpSpPr>
        <p:sp>
          <p:nvSpPr>
            <p:cNvPr id="134" name="Freeform 1211">
              <a:extLst>
                <a:ext uri="{FF2B5EF4-FFF2-40B4-BE49-F238E27FC236}">
                  <a16:creationId xmlns:a16="http://schemas.microsoft.com/office/drawing/2014/main" id="{6435D141-8903-CD40-BF8D-DCF2603B750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516938" y="3579813"/>
              <a:ext cx="166687" cy="290512"/>
            </a:xfrm>
            <a:custGeom>
              <a:avLst/>
              <a:gdLst>
                <a:gd name="T0" fmla="*/ 321 w 461"/>
                <a:gd name="T1" fmla="*/ 22 h 807"/>
                <a:gd name="T2" fmla="*/ 350 w 461"/>
                <a:gd name="T3" fmla="*/ 22 h 807"/>
                <a:gd name="T4" fmla="*/ 321 w 461"/>
                <a:gd name="T5" fmla="*/ 196 h 807"/>
                <a:gd name="T6" fmla="*/ 109 w 461"/>
                <a:gd name="T7" fmla="*/ 22 h 807"/>
                <a:gd name="T8" fmla="*/ 109 w 461"/>
                <a:gd name="T9" fmla="*/ 22 h 807"/>
                <a:gd name="T10" fmla="*/ 140 w 461"/>
                <a:gd name="T11" fmla="*/ 196 h 807"/>
                <a:gd name="T12" fmla="*/ 109 w 461"/>
                <a:gd name="T13" fmla="*/ 22 h 807"/>
                <a:gd name="T14" fmla="*/ 268 w 461"/>
                <a:gd name="T15" fmla="*/ 22 h 807"/>
                <a:gd name="T16" fmla="*/ 297 w 461"/>
                <a:gd name="T17" fmla="*/ 22 h 807"/>
                <a:gd name="T18" fmla="*/ 268 w 461"/>
                <a:gd name="T19" fmla="*/ 196 h 807"/>
                <a:gd name="T20" fmla="*/ 192 w 461"/>
                <a:gd name="T21" fmla="*/ 196 h 807"/>
                <a:gd name="T22" fmla="*/ 192 w 461"/>
                <a:gd name="T23" fmla="*/ 196 h 807"/>
                <a:gd name="T24" fmla="*/ 162 w 461"/>
                <a:gd name="T25" fmla="*/ 22 h 807"/>
                <a:gd name="T26" fmla="*/ 192 w 461"/>
                <a:gd name="T27" fmla="*/ 196 h 807"/>
                <a:gd name="T28" fmla="*/ 216 w 461"/>
                <a:gd name="T29" fmla="*/ 22 h 807"/>
                <a:gd name="T30" fmla="*/ 245 w 461"/>
                <a:gd name="T31" fmla="*/ 22 h 807"/>
                <a:gd name="T32" fmla="*/ 216 w 461"/>
                <a:gd name="T33" fmla="*/ 196 h 807"/>
                <a:gd name="T34" fmla="*/ 377 w 461"/>
                <a:gd name="T35" fmla="*/ 196 h 807"/>
                <a:gd name="T36" fmla="*/ 377 w 461"/>
                <a:gd name="T37" fmla="*/ 196 h 807"/>
                <a:gd name="T38" fmla="*/ 374 w 461"/>
                <a:gd name="T39" fmla="*/ 11 h 807"/>
                <a:gd name="T40" fmla="*/ 363 w 461"/>
                <a:gd name="T41" fmla="*/ 0 h 807"/>
                <a:gd name="T42" fmla="*/ 98 w 461"/>
                <a:gd name="T43" fmla="*/ 0 h 807"/>
                <a:gd name="T44" fmla="*/ 85 w 461"/>
                <a:gd name="T45" fmla="*/ 11 h 807"/>
                <a:gd name="T46" fmla="*/ 85 w 461"/>
                <a:gd name="T47" fmla="*/ 196 h 807"/>
                <a:gd name="T48" fmla="*/ 83 w 461"/>
                <a:gd name="T49" fmla="*/ 196 h 807"/>
                <a:gd name="T50" fmla="*/ 0 w 461"/>
                <a:gd name="T51" fmla="*/ 280 h 807"/>
                <a:gd name="T52" fmla="*/ 0 w 461"/>
                <a:gd name="T53" fmla="*/ 322 h 807"/>
                <a:gd name="T54" fmla="*/ 23 w 461"/>
                <a:gd name="T55" fmla="*/ 322 h 807"/>
                <a:gd name="T56" fmla="*/ 23 w 461"/>
                <a:gd name="T57" fmla="*/ 280 h 807"/>
                <a:gd name="T58" fmla="*/ 83 w 461"/>
                <a:gd name="T59" fmla="*/ 220 h 807"/>
                <a:gd name="T60" fmla="*/ 98 w 461"/>
                <a:gd name="T61" fmla="*/ 220 h 807"/>
                <a:gd name="T62" fmla="*/ 377 w 461"/>
                <a:gd name="T63" fmla="*/ 220 h 807"/>
                <a:gd name="T64" fmla="*/ 437 w 461"/>
                <a:gd name="T65" fmla="*/ 280 h 807"/>
                <a:gd name="T66" fmla="*/ 437 w 461"/>
                <a:gd name="T67" fmla="*/ 722 h 807"/>
                <a:gd name="T68" fmla="*/ 377 w 461"/>
                <a:gd name="T69" fmla="*/ 782 h 807"/>
                <a:gd name="T70" fmla="*/ 83 w 461"/>
                <a:gd name="T71" fmla="*/ 782 h 807"/>
                <a:gd name="T72" fmla="*/ 71 w 461"/>
                <a:gd name="T73" fmla="*/ 793 h 807"/>
                <a:gd name="T74" fmla="*/ 83 w 461"/>
                <a:gd name="T75" fmla="*/ 806 h 807"/>
                <a:gd name="T76" fmla="*/ 377 w 461"/>
                <a:gd name="T77" fmla="*/ 806 h 807"/>
                <a:gd name="T78" fmla="*/ 460 w 461"/>
                <a:gd name="T79" fmla="*/ 722 h 807"/>
                <a:gd name="T80" fmla="*/ 460 w 461"/>
                <a:gd name="T81" fmla="*/ 280 h 8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61" h="807">
                  <a:moveTo>
                    <a:pt x="321" y="22"/>
                  </a:moveTo>
                  <a:lnTo>
                    <a:pt x="321" y="22"/>
                  </a:lnTo>
                  <a:lnTo>
                    <a:pt x="321" y="22"/>
                  </a:lnTo>
                  <a:lnTo>
                    <a:pt x="350" y="22"/>
                  </a:lnTo>
                  <a:lnTo>
                    <a:pt x="350" y="196"/>
                  </a:lnTo>
                  <a:lnTo>
                    <a:pt x="321" y="196"/>
                  </a:lnTo>
                  <a:lnTo>
                    <a:pt x="321" y="22"/>
                  </a:lnTo>
                  <a:close/>
                  <a:moveTo>
                    <a:pt x="109" y="22"/>
                  </a:moveTo>
                  <a:lnTo>
                    <a:pt x="109" y="22"/>
                  </a:lnTo>
                  <a:lnTo>
                    <a:pt x="109" y="22"/>
                  </a:lnTo>
                  <a:lnTo>
                    <a:pt x="140" y="22"/>
                  </a:lnTo>
                  <a:lnTo>
                    <a:pt x="140" y="196"/>
                  </a:lnTo>
                  <a:lnTo>
                    <a:pt x="109" y="196"/>
                  </a:lnTo>
                  <a:lnTo>
                    <a:pt x="109" y="22"/>
                  </a:lnTo>
                  <a:close/>
                  <a:moveTo>
                    <a:pt x="268" y="22"/>
                  </a:moveTo>
                  <a:lnTo>
                    <a:pt x="268" y="22"/>
                  </a:lnTo>
                  <a:lnTo>
                    <a:pt x="268" y="22"/>
                  </a:lnTo>
                  <a:lnTo>
                    <a:pt x="297" y="22"/>
                  </a:lnTo>
                  <a:lnTo>
                    <a:pt x="297" y="196"/>
                  </a:lnTo>
                  <a:lnTo>
                    <a:pt x="268" y="196"/>
                  </a:lnTo>
                  <a:lnTo>
                    <a:pt x="268" y="22"/>
                  </a:lnTo>
                  <a:close/>
                  <a:moveTo>
                    <a:pt x="192" y="196"/>
                  </a:moveTo>
                  <a:lnTo>
                    <a:pt x="192" y="196"/>
                  </a:lnTo>
                  <a:lnTo>
                    <a:pt x="192" y="196"/>
                  </a:lnTo>
                  <a:lnTo>
                    <a:pt x="162" y="196"/>
                  </a:lnTo>
                  <a:lnTo>
                    <a:pt x="162" y="22"/>
                  </a:lnTo>
                  <a:lnTo>
                    <a:pt x="192" y="22"/>
                  </a:lnTo>
                  <a:lnTo>
                    <a:pt x="192" y="196"/>
                  </a:lnTo>
                  <a:close/>
                  <a:moveTo>
                    <a:pt x="216" y="22"/>
                  </a:moveTo>
                  <a:lnTo>
                    <a:pt x="216" y="22"/>
                  </a:lnTo>
                  <a:lnTo>
                    <a:pt x="216" y="22"/>
                  </a:lnTo>
                  <a:lnTo>
                    <a:pt x="245" y="22"/>
                  </a:lnTo>
                  <a:lnTo>
                    <a:pt x="245" y="196"/>
                  </a:lnTo>
                  <a:lnTo>
                    <a:pt x="216" y="196"/>
                  </a:lnTo>
                  <a:lnTo>
                    <a:pt x="216" y="22"/>
                  </a:lnTo>
                  <a:close/>
                  <a:moveTo>
                    <a:pt x="377" y="196"/>
                  </a:moveTo>
                  <a:lnTo>
                    <a:pt x="377" y="196"/>
                  </a:lnTo>
                  <a:lnTo>
                    <a:pt x="377" y="196"/>
                  </a:lnTo>
                  <a:lnTo>
                    <a:pt x="374" y="196"/>
                  </a:lnTo>
                  <a:lnTo>
                    <a:pt x="374" y="11"/>
                  </a:lnTo>
                  <a:lnTo>
                    <a:pt x="374" y="11"/>
                  </a:lnTo>
                  <a:cubicBezTo>
                    <a:pt x="374" y="4"/>
                    <a:pt x="368" y="0"/>
                    <a:pt x="363" y="0"/>
                  </a:cubicBezTo>
                  <a:lnTo>
                    <a:pt x="363" y="0"/>
                  </a:lnTo>
                  <a:lnTo>
                    <a:pt x="98" y="0"/>
                  </a:lnTo>
                  <a:lnTo>
                    <a:pt x="98" y="0"/>
                  </a:lnTo>
                  <a:cubicBezTo>
                    <a:pt x="91" y="0"/>
                    <a:pt x="85" y="4"/>
                    <a:pt x="85" y="11"/>
                  </a:cubicBezTo>
                  <a:lnTo>
                    <a:pt x="85" y="11"/>
                  </a:lnTo>
                  <a:lnTo>
                    <a:pt x="85" y="196"/>
                  </a:lnTo>
                  <a:lnTo>
                    <a:pt x="83" y="196"/>
                  </a:lnTo>
                  <a:lnTo>
                    <a:pt x="83" y="196"/>
                  </a:lnTo>
                  <a:cubicBezTo>
                    <a:pt x="38" y="196"/>
                    <a:pt x="0" y="234"/>
                    <a:pt x="0" y="280"/>
                  </a:cubicBezTo>
                  <a:lnTo>
                    <a:pt x="0" y="280"/>
                  </a:lnTo>
                  <a:lnTo>
                    <a:pt x="0" y="322"/>
                  </a:lnTo>
                  <a:lnTo>
                    <a:pt x="0" y="322"/>
                  </a:lnTo>
                  <a:cubicBezTo>
                    <a:pt x="0" y="329"/>
                    <a:pt x="5" y="335"/>
                    <a:pt x="11" y="335"/>
                  </a:cubicBezTo>
                  <a:cubicBezTo>
                    <a:pt x="18" y="335"/>
                    <a:pt x="23" y="329"/>
                    <a:pt x="23" y="322"/>
                  </a:cubicBezTo>
                  <a:lnTo>
                    <a:pt x="23" y="322"/>
                  </a:lnTo>
                  <a:lnTo>
                    <a:pt x="23" y="280"/>
                  </a:lnTo>
                  <a:lnTo>
                    <a:pt x="23" y="280"/>
                  </a:lnTo>
                  <a:cubicBezTo>
                    <a:pt x="23" y="246"/>
                    <a:pt x="50" y="220"/>
                    <a:pt x="83" y="220"/>
                  </a:cubicBezTo>
                  <a:lnTo>
                    <a:pt x="83" y="220"/>
                  </a:lnTo>
                  <a:lnTo>
                    <a:pt x="98" y="220"/>
                  </a:lnTo>
                  <a:lnTo>
                    <a:pt x="363" y="220"/>
                  </a:lnTo>
                  <a:lnTo>
                    <a:pt x="377" y="220"/>
                  </a:lnTo>
                  <a:lnTo>
                    <a:pt x="377" y="220"/>
                  </a:lnTo>
                  <a:cubicBezTo>
                    <a:pt x="409" y="220"/>
                    <a:pt x="437" y="246"/>
                    <a:pt x="437" y="280"/>
                  </a:cubicBezTo>
                  <a:lnTo>
                    <a:pt x="437" y="280"/>
                  </a:lnTo>
                  <a:lnTo>
                    <a:pt x="437" y="722"/>
                  </a:lnTo>
                  <a:lnTo>
                    <a:pt x="437" y="722"/>
                  </a:lnTo>
                  <a:cubicBezTo>
                    <a:pt x="437" y="756"/>
                    <a:pt x="409" y="782"/>
                    <a:pt x="377" y="782"/>
                  </a:cubicBezTo>
                  <a:lnTo>
                    <a:pt x="377" y="782"/>
                  </a:lnTo>
                  <a:lnTo>
                    <a:pt x="83" y="782"/>
                  </a:lnTo>
                  <a:lnTo>
                    <a:pt x="83" y="782"/>
                  </a:lnTo>
                  <a:cubicBezTo>
                    <a:pt x="77" y="782"/>
                    <a:pt x="71" y="788"/>
                    <a:pt x="71" y="793"/>
                  </a:cubicBezTo>
                  <a:cubicBezTo>
                    <a:pt x="71" y="801"/>
                    <a:pt x="77" y="806"/>
                    <a:pt x="83" y="806"/>
                  </a:cubicBezTo>
                  <a:lnTo>
                    <a:pt x="83" y="806"/>
                  </a:lnTo>
                  <a:lnTo>
                    <a:pt x="377" y="806"/>
                  </a:lnTo>
                  <a:lnTo>
                    <a:pt x="377" y="806"/>
                  </a:lnTo>
                  <a:cubicBezTo>
                    <a:pt x="424" y="806"/>
                    <a:pt x="460" y="768"/>
                    <a:pt x="460" y="722"/>
                  </a:cubicBezTo>
                  <a:lnTo>
                    <a:pt x="460" y="722"/>
                  </a:lnTo>
                  <a:lnTo>
                    <a:pt x="460" y="280"/>
                  </a:lnTo>
                  <a:lnTo>
                    <a:pt x="460" y="280"/>
                  </a:lnTo>
                  <a:cubicBezTo>
                    <a:pt x="460" y="234"/>
                    <a:pt x="424" y="196"/>
                    <a:pt x="377" y="196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a-DK"/>
            </a:p>
          </p:txBody>
        </p:sp>
        <p:sp>
          <p:nvSpPr>
            <p:cNvPr id="135" name="Freeform 1212">
              <a:extLst>
                <a:ext uri="{FF2B5EF4-FFF2-40B4-BE49-F238E27FC236}">
                  <a16:creationId xmlns:a16="http://schemas.microsoft.com/office/drawing/2014/main" id="{07D3AFEE-FD0F-AC4E-8281-1CCC591B09C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559800" y="3716338"/>
              <a:ext cx="77788" cy="103187"/>
            </a:xfrm>
            <a:custGeom>
              <a:avLst/>
              <a:gdLst>
                <a:gd name="T0" fmla="*/ 125 w 216"/>
                <a:gd name="T1" fmla="*/ 264 h 287"/>
                <a:gd name="T2" fmla="*/ 125 w 216"/>
                <a:gd name="T3" fmla="*/ 264 h 287"/>
                <a:gd name="T4" fmla="*/ 125 w 216"/>
                <a:gd name="T5" fmla="*/ 264 h 287"/>
                <a:gd name="T6" fmla="*/ 125 w 216"/>
                <a:gd name="T7" fmla="*/ 264 h 287"/>
                <a:gd name="T8" fmla="*/ 114 w 216"/>
                <a:gd name="T9" fmla="*/ 275 h 287"/>
                <a:gd name="T10" fmla="*/ 125 w 216"/>
                <a:gd name="T11" fmla="*/ 286 h 287"/>
                <a:gd name="T12" fmla="*/ 125 w 216"/>
                <a:gd name="T13" fmla="*/ 286 h 287"/>
                <a:gd name="T14" fmla="*/ 202 w 216"/>
                <a:gd name="T15" fmla="*/ 286 h 287"/>
                <a:gd name="T16" fmla="*/ 202 w 216"/>
                <a:gd name="T17" fmla="*/ 286 h 287"/>
                <a:gd name="T18" fmla="*/ 215 w 216"/>
                <a:gd name="T19" fmla="*/ 275 h 287"/>
                <a:gd name="T20" fmla="*/ 215 w 216"/>
                <a:gd name="T21" fmla="*/ 275 h 287"/>
                <a:gd name="T22" fmla="*/ 215 w 216"/>
                <a:gd name="T23" fmla="*/ 15 h 287"/>
                <a:gd name="T24" fmla="*/ 215 w 216"/>
                <a:gd name="T25" fmla="*/ 15 h 287"/>
                <a:gd name="T26" fmla="*/ 202 w 216"/>
                <a:gd name="T27" fmla="*/ 3 h 287"/>
                <a:gd name="T28" fmla="*/ 202 w 216"/>
                <a:gd name="T29" fmla="*/ 3 h 287"/>
                <a:gd name="T30" fmla="*/ 13 w 216"/>
                <a:gd name="T31" fmla="*/ 0 h 287"/>
                <a:gd name="T32" fmla="*/ 13 w 216"/>
                <a:gd name="T33" fmla="*/ 0 h 287"/>
                <a:gd name="T34" fmla="*/ 0 w 216"/>
                <a:gd name="T35" fmla="*/ 11 h 287"/>
                <a:gd name="T36" fmla="*/ 13 w 216"/>
                <a:gd name="T37" fmla="*/ 24 h 287"/>
                <a:gd name="T38" fmla="*/ 13 w 216"/>
                <a:gd name="T39" fmla="*/ 24 h 287"/>
                <a:gd name="T40" fmla="*/ 191 w 216"/>
                <a:gd name="T41" fmla="*/ 27 h 287"/>
                <a:gd name="T42" fmla="*/ 191 w 216"/>
                <a:gd name="T43" fmla="*/ 264 h 287"/>
                <a:gd name="T44" fmla="*/ 125 w 216"/>
                <a:gd name="T45" fmla="*/ 264 h 2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16" h="287">
                  <a:moveTo>
                    <a:pt x="125" y="264"/>
                  </a:moveTo>
                  <a:lnTo>
                    <a:pt x="125" y="264"/>
                  </a:lnTo>
                  <a:lnTo>
                    <a:pt x="125" y="264"/>
                  </a:lnTo>
                  <a:lnTo>
                    <a:pt x="125" y="264"/>
                  </a:lnTo>
                  <a:cubicBezTo>
                    <a:pt x="120" y="264"/>
                    <a:pt x="114" y="268"/>
                    <a:pt x="114" y="275"/>
                  </a:cubicBezTo>
                  <a:cubicBezTo>
                    <a:pt x="114" y="282"/>
                    <a:pt x="120" y="286"/>
                    <a:pt x="125" y="286"/>
                  </a:cubicBezTo>
                  <a:lnTo>
                    <a:pt x="125" y="286"/>
                  </a:lnTo>
                  <a:lnTo>
                    <a:pt x="202" y="286"/>
                  </a:lnTo>
                  <a:lnTo>
                    <a:pt x="202" y="286"/>
                  </a:lnTo>
                  <a:cubicBezTo>
                    <a:pt x="209" y="286"/>
                    <a:pt x="215" y="282"/>
                    <a:pt x="215" y="275"/>
                  </a:cubicBezTo>
                  <a:lnTo>
                    <a:pt x="215" y="275"/>
                  </a:lnTo>
                  <a:lnTo>
                    <a:pt x="215" y="15"/>
                  </a:lnTo>
                  <a:lnTo>
                    <a:pt x="215" y="15"/>
                  </a:lnTo>
                  <a:cubicBezTo>
                    <a:pt x="215" y="9"/>
                    <a:pt x="209" y="3"/>
                    <a:pt x="202" y="3"/>
                  </a:cubicBezTo>
                  <a:lnTo>
                    <a:pt x="202" y="3"/>
                  </a:lnTo>
                  <a:lnTo>
                    <a:pt x="13" y="0"/>
                  </a:lnTo>
                  <a:lnTo>
                    <a:pt x="13" y="0"/>
                  </a:lnTo>
                  <a:cubicBezTo>
                    <a:pt x="6" y="0"/>
                    <a:pt x="2" y="6"/>
                    <a:pt x="0" y="11"/>
                  </a:cubicBezTo>
                  <a:cubicBezTo>
                    <a:pt x="0" y="19"/>
                    <a:pt x="6" y="24"/>
                    <a:pt x="13" y="24"/>
                  </a:cubicBezTo>
                  <a:lnTo>
                    <a:pt x="13" y="24"/>
                  </a:lnTo>
                  <a:lnTo>
                    <a:pt x="191" y="27"/>
                  </a:lnTo>
                  <a:lnTo>
                    <a:pt x="191" y="264"/>
                  </a:lnTo>
                  <a:lnTo>
                    <a:pt x="125" y="264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a-DK"/>
            </a:p>
          </p:txBody>
        </p:sp>
        <p:sp>
          <p:nvSpPr>
            <p:cNvPr id="136" name="Freeform 1213">
              <a:extLst>
                <a:ext uri="{FF2B5EF4-FFF2-40B4-BE49-F238E27FC236}">
                  <a16:creationId xmlns:a16="http://schemas.microsoft.com/office/drawing/2014/main" id="{9FAB9274-C645-754A-A133-4A3E7DC9D39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391525" y="3687763"/>
              <a:ext cx="219075" cy="182562"/>
            </a:xfrm>
            <a:custGeom>
              <a:avLst/>
              <a:gdLst>
                <a:gd name="T0" fmla="*/ 493 w 609"/>
                <a:gd name="T1" fmla="*/ 482 h 507"/>
                <a:gd name="T2" fmla="*/ 316 w 609"/>
                <a:gd name="T3" fmla="*/ 482 h 507"/>
                <a:gd name="T4" fmla="*/ 493 w 609"/>
                <a:gd name="T5" fmla="*/ 299 h 507"/>
                <a:gd name="T6" fmla="*/ 585 w 609"/>
                <a:gd name="T7" fmla="*/ 391 h 507"/>
                <a:gd name="T8" fmla="*/ 24 w 609"/>
                <a:gd name="T9" fmla="*/ 391 h 507"/>
                <a:gd name="T10" fmla="*/ 24 w 609"/>
                <a:gd name="T11" fmla="*/ 391 h 507"/>
                <a:gd name="T12" fmla="*/ 51 w 609"/>
                <a:gd name="T13" fmla="*/ 326 h 507"/>
                <a:gd name="T14" fmla="*/ 52 w 609"/>
                <a:gd name="T15" fmla="*/ 325 h 507"/>
                <a:gd name="T16" fmla="*/ 115 w 609"/>
                <a:gd name="T17" fmla="*/ 299 h 507"/>
                <a:gd name="T18" fmla="*/ 294 w 609"/>
                <a:gd name="T19" fmla="*/ 299 h 507"/>
                <a:gd name="T20" fmla="*/ 115 w 609"/>
                <a:gd name="T21" fmla="*/ 482 h 507"/>
                <a:gd name="T22" fmla="*/ 24 w 609"/>
                <a:gd name="T23" fmla="*/ 391 h 507"/>
                <a:gd name="T24" fmla="*/ 176 w 609"/>
                <a:gd name="T25" fmla="*/ 202 h 507"/>
                <a:gd name="T26" fmla="*/ 248 w 609"/>
                <a:gd name="T27" fmla="*/ 276 h 507"/>
                <a:gd name="T28" fmla="*/ 115 w 609"/>
                <a:gd name="T29" fmla="*/ 276 h 507"/>
                <a:gd name="T30" fmla="*/ 101 w 609"/>
                <a:gd name="T31" fmla="*/ 277 h 507"/>
                <a:gd name="T32" fmla="*/ 317 w 609"/>
                <a:gd name="T33" fmla="*/ 61 h 507"/>
                <a:gd name="T34" fmla="*/ 317 w 609"/>
                <a:gd name="T35" fmla="*/ 61 h 507"/>
                <a:gd name="T36" fmla="*/ 448 w 609"/>
                <a:gd name="T37" fmla="*/ 61 h 507"/>
                <a:gd name="T38" fmla="*/ 448 w 609"/>
                <a:gd name="T39" fmla="*/ 190 h 507"/>
                <a:gd name="T40" fmla="*/ 362 w 609"/>
                <a:gd name="T41" fmla="*/ 276 h 507"/>
                <a:gd name="T42" fmla="*/ 192 w 609"/>
                <a:gd name="T43" fmla="*/ 186 h 507"/>
                <a:gd name="T44" fmla="*/ 493 w 609"/>
                <a:gd name="T45" fmla="*/ 276 h 507"/>
                <a:gd name="T46" fmla="*/ 493 w 609"/>
                <a:gd name="T47" fmla="*/ 276 h 507"/>
                <a:gd name="T48" fmla="*/ 463 w 609"/>
                <a:gd name="T49" fmla="*/ 207 h 507"/>
                <a:gd name="T50" fmla="*/ 497 w 609"/>
                <a:gd name="T51" fmla="*/ 126 h 507"/>
                <a:gd name="T52" fmla="*/ 302 w 609"/>
                <a:gd name="T53" fmla="*/ 45 h 507"/>
                <a:gd name="T54" fmla="*/ 35 w 609"/>
                <a:gd name="T55" fmla="*/ 308 h 507"/>
                <a:gd name="T56" fmla="*/ 34 w 609"/>
                <a:gd name="T57" fmla="*/ 311 h 507"/>
                <a:gd name="T58" fmla="*/ 34 w 609"/>
                <a:gd name="T59" fmla="*/ 311 h 507"/>
                <a:gd name="T60" fmla="*/ 34 w 609"/>
                <a:gd name="T61" fmla="*/ 311 h 507"/>
                <a:gd name="T62" fmla="*/ 115 w 609"/>
                <a:gd name="T63" fmla="*/ 506 h 507"/>
                <a:gd name="T64" fmla="*/ 493 w 609"/>
                <a:gd name="T65" fmla="*/ 506 h 507"/>
                <a:gd name="T66" fmla="*/ 608 w 609"/>
                <a:gd name="T67" fmla="*/ 391 h 5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609" h="507">
                  <a:moveTo>
                    <a:pt x="493" y="482"/>
                  </a:moveTo>
                  <a:lnTo>
                    <a:pt x="493" y="482"/>
                  </a:lnTo>
                  <a:lnTo>
                    <a:pt x="493" y="482"/>
                  </a:lnTo>
                  <a:lnTo>
                    <a:pt x="316" y="482"/>
                  </a:lnTo>
                  <a:lnTo>
                    <a:pt x="316" y="299"/>
                  </a:lnTo>
                  <a:lnTo>
                    <a:pt x="493" y="299"/>
                  </a:lnTo>
                  <a:lnTo>
                    <a:pt x="493" y="299"/>
                  </a:lnTo>
                  <a:cubicBezTo>
                    <a:pt x="543" y="299"/>
                    <a:pt x="585" y="341"/>
                    <a:pt x="585" y="391"/>
                  </a:cubicBezTo>
                  <a:cubicBezTo>
                    <a:pt x="585" y="441"/>
                    <a:pt x="543" y="482"/>
                    <a:pt x="493" y="482"/>
                  </a:cubicBezTo>
                  <a:close/>
                  <a:moveTo>
                    <a:pt x="24" y="391"/>
                  </a:moveTo>
                  <a:lnTo>
                    <a:pt x="24" y="391"/>
                  </a:lnTo>
                  <a:lnTo>
                    <a:pt x="24" y="391"/>
                  </a:lnTo>
                  <a:lnTo>
                    <a:pt x="24" y="391"/>
                  </a:lnTo>
                  <a:cubicBezTo>
                    <a:pt x="24" y="366"/>
                    <a:pt x="34" y="343"/>
                    <a:pt x="51" y="326"/>
                  </a:cubicBezTo>
                  <a:lnTo>
                    <a:pt x="51" y="326"/>
                  </a:lnTo>
                  <a:lnTo>
                    <a:pt x="52" y="325"/>
                  </a:lnTo>
                  <a:lnTo>
                    <a:pt x="52" y="325"/>
                  </a:lnTo>
                  <a:cubicBezTo>
                    <a:pt x="69" y="310"/>
                    <a:pt x="92" y="299"/>
                    <a:pt x="115" y="299"/>
                  </a:cubicBezTo>
                  <a:lnTo>
                    <a:pt x="115" y="299"/>
                  </a:lnTo>
                  <a:lnTo>
                    <a:pt x="294" y="299"/>
                  </a:lnTo>
                  <a:lnTo>
                    <a:pt x="294" y="482"/>
                  </a:lnTo>
                  <a:lnTo>
                    <a:pt x="115" y="482"/>
                  </a:lnTo>
                  <a:lnTo>
                    <a:pt x="115" y="482"/>
                  </a:lnTo>
                  <a:cubicBezTo>
                    <a:pt x="65" y="482"/>
                    <a:pt x="24" y="441"/>
                    <a:pt x="24" y="391"/>
                  </a:cubicBezTo>
                  <a:close/>
                  <a:moveTo>
                    <a:pt x="176" y="202"/>
                  </a:moveTo>
                  <a:lnTo>
                    <a:pt x="176" y="202"/>
                  </a:lnTo>
                  <a:lnTo>
                    <a:pt x="176" y="202"/>
                  </a:lnTo>
                  <a:lnTo>
                    <a:pt x="248" y="276"/>
                  </a:lnTo>
                  <a:lnTo>
                    <a:pt x="115" y="276"/>
                  </a:lnTo>
                  <a:lnTo>
                    <a:pt x="115" y="276"/>
                  </a:lnTo>
                  <a:cubicBezTo>
                    <a:pt x="111" y="276"/>
                    <a:pt x="105" y="276"/>
                    <a:pt x="101" y="277"/>
                  </a:cubicBezTo>
                  <a:lnTo>
                    <a:pt x="101" y="277"/>
                  </a:lnTo>
                  <a:lnTo>
                    <a:pt x="176" y="202"/>
                  </a:lnTo>
                  <a:close/>
                  <a:moveTo>
                    <a:pt x="317" y="61"/>
                  </a:moveTo>
                  <a:lnTo>
                    <a:pt x="317" y="61"/>
                  </a:lnTo>
                  <a:lnTo>
                    <a:pt x="317" y="61"/>
                  </a:lnTo>
                  <a:lnTo>
                    <a:pt x="317" y="61"/>
                  </a:lnTo>
                  <a:cubicBezTo>
                    <a:pt x="354" y="25"/>
                    <a:pt x="411" y="25"/>
                    <a:pt x="448" y="61"/>
                  </a:cubicBezTo>
                  <a:cubicBezTo>
                    <a:pt x="465" y="78"/>
                    <a:pt x="474" y="100"/>
                    <a:pt x="474" y="126"/>
                  </a:cubicBezTo>
                  <a:cubicBezTo>
                    <a:pt x="474" y="150"/>
                    <a:pt x="465" y="174"/>
                    <a:pt x="448" y="190"/>
                  </a:cubicBezTo>
                  <a:lnTo>
                    <a:pt x="448" y="190"/>
                  </a:lnTo>
                  <a:lnTo>
                    <a:pt x="362" y="276"/>
                  </a:lnTo>
                  <a:lnTo>
                    <a:pt x="282" y="276"/>
                  </a:lnTo>
                  <a:lnTo>
                    <a:pt x="192" y="186"/>
                  </a:lnTo>
                  <a:lnTo>
                    <a:pt x="317" y="61"/>
                  </a:lnTo>
                  <a:close/>
                  <a:moveTo>
                    <a:pt x="493" y="276"/>
                  </a:moveTo>
                  <a:lnTo>
                    <a:pt x="493" y="276"/>
                  </a:lnTo>
                  <a:lnTo>
                    <a:pt x="493" y="276"/>
                  </a:lnTo>
                  <a:lnTo>
                    <a:pt x="394" y="276"/>
                  </a:lnTo>
                  <a:lnTo>
                    <a:pt x="463" y="207"/>
                  </a:lnTo>
                  <a:lnTo>
                    <a:pt x="463" y="207"/>
                  </a:lnTo>
                  <a:cubicBezTo>
                    <a:pt x="485" y="185"/>
                    <a:pt x="497" y="157"/>
                    <a:pt x="497" y="126"/>
                  </a:cubicBezTo>
                  <a:cubicBezTo>
                    <a:pt x="497" y="95"/>
                    <a:pt x="485" y="65"/>
                    <a:pt x="463" y="45"/>
                  </a:cubicBezTo>
                  <a:cubicBezTo>
                    <a:pt x="420" y="0"/>
                    <a:pt x="347" y="0"/>
                    <a:pt x="302" y="45"/>
                  </a:cubicBezTo>
                  <a:lnTo>
                    <a:pt x="302" y="45"/>
                  </a:lnTo>
                  <a:lnTo>
                    <a:pt x="35" y="308"/>
                  </a:lnTo>
                  <a:lnTo>
                    <a:pt x="35" y="308"/>
                  </a:lnTo>
                  <a:cubicBezTo>
                    <a:pt x="35" y="308"/>
                    <a:pt x="34" y="310"/>
                    <a:pt x="34" y="311"/>
                  </a:cubicBezTo>
                  <a:lnTo>
                    <a:pt x="34" y="311"/>
                  </a:lnTo>
                  <a:lnTo>
                    <a:pt x="34" y="311"/>
                  </a:lnTo>
                  <a:lnTo>
                    <a:pt x="34" y="311"/>
                  </a:lnTo>
                  <a:lnTo>
                    <a:pt x="34" y="311"/>
                  </a:lnTo>
                  <a:cubicBezTo>
                    <a:pt x="13" y="332"/>
                    <a:pt x="0" y="360"/>
                    <a:pt x="0" y="391"/>
                  </a:cubicBezTo>
                  <a:cubicBezTo>
                    <a:pt x="0" y="454"/>
                    <a:pt x="52" y="506"/>
                    <a:pt x="115" y="506"/>
                  </a:cubicBezTo>
                  <a:lnTo>
                    <a:pt x="115" y="506"/>
                  </a:lnTo>
                  <a:lnTo>
                    <a:pt x="493" y="506"/>
                  </a:lnTo>
                  <a:lnTo>
                    <a:pt x="493" y="506"/>
                  </a:lnTo>
                  <a:cubicBezTo>
                    <a:pt x="557" y="506"/>
                    <a:pt x="608" y="454"/>
                    <a:pt x="608" y="391"/>
                  </a:cubicBezTo>
                  <a:cubicBezTo>
                    <a:pt x="608" y="328"/>
                    <a:pt x="557" y="276"/>
                    <a:pt x="493" y="276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a-DK"/>
            </a:p>
          </p:txBody>
        </p:sp>
        <p:sp>
          <p:nvSpPr>
            <p:cNvPr id="137" name="Freeform 1214">
              <a:extLst>
                <a:ext uri="{FF2B5EF4-FFF2-40B4-BE49-F238E27FC236}">
                  <a16:creationId xmlns:a16="http://schemas.microsoft.com/office/drawing/2014/main" id="{6752678C-D9D2-024F-87FA-0EFF241229A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512175" y="3803650"/>
              <a:ext cx="80963" cy="26988"/>
            </a:xfrm>
            <a:custGeom>
              <a:avLst/>
              <a:gdLst>
                <a:gd name="T0" fmla="*/ 160 w 224"/>
                <a:gd name="T1" fmla="*/ 0 h 77"/>
                <a:gd name="T2" fmla="*/ 160 w 224"/>
                <a:gd name="T3" fmla="*/ 0 h 77"/>
                <a:gd name="T4" fmla="*/ 160 w 224"/>
                <a:gd name="T5" fmla="*/ 0 h 77"/>
                <a:gd name="T6" fmla="*/ 11 w 224"/>
                <a:gd name="T7" fmla="*/ 0 h 77"/>
                <a:gd name="T8" fmla="*/ 11 w 224"/>
                <a:gd name="T9" fmla="*/ 0 h 77"/>
                <a:gd name="T10" fmla="*/ 0 w 224"/>
                <a:gd name="T11" fmla="*/ 11 h 77"/>
                <a:gd name="T12" fmla="*/ 11 w 224"/>
                <a:gd name="T13" fmla="*/ 24 h 77"/>
                <a:gd name="T14" fmla="*/ 11 w 224"/>
                <a:gd name="T15" fmla="*/ 24 h 77"/>
                <a:gd name="T16" fmla="*/ 160 w 224"/>
                <a:gd name="T17" fmla="*/ 24 h 77"/>
                <a:gd name="T18" fmla="*/ 160 w 224"/>
                <a:gd name="T19" fmla="*/ 24 h 77"/>
                <a:gd name="T20" fmla="*/ 201 w 224"/>
                <a:gd name="T21" fmla="*/ 65 h 77"/>
                <a:gd name="T22" fmla="*/ 212 w 224"/>
                <a:gd name="T23" fmla="*/ 76 h 77"/>
                <a:gd name="T24" fmla="*/ 223 w 224"/>
                <a:gd name="T25" fmla="*/ 65 h 77"/>
                <a:gd name="T26" fmla="*/ 160 w 224"/>
                <a:gd name="T27" fmla="*/ 0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24" h="77">
                  <a:moveTo>
                    <a:pt x="160" y="0"/>
                  </a:moveTo>
                  <a:lnTo>
                    <a:pt x="160" y="0"/>
                  </a:lnTo>
                  <a:lnTo>
                    <a:pt x="160" y="0"/>
                  </a:lnTo>
                  <a:lnTo>
                    <a:pt x="11" y="0"/>
                  </a:lnTo>
                  <a:lnTo>
                    <a:pt x="11" y="0"/>
                  </a:lnTo>
                  <a:cubicBezTo>
                    <a:pt x="5" y="0"/>
                    <a:pt x="0" y="5"/>
                    <a:pt x="0" y="11"/>
                  </a:cubicBezTo>
                  <a:cubicBezTo>
                    <a:pt x="0" y="18"/>
                    <a:pt x="5" y="24"/>
                    <a:pt x="11" y="24"/>
                  </a:cubicBezTo>
                  <a:lnTo>
                    <a:pt x="11" y="24"/>
                  </a:lnTo>
                  <a:lnTo>
                    <a:pt x="160" y="24"/>
                  </a:lnTo>
                  <a:lnTo>
                    <a:pt x="160" y="24"/>
                  </a:lnTo>
                  <a:cubicBezTo>
                    <a:pt x="183" y="24"/>
                    <a:pt x="201" y="42"/>
                    <a:pt x="201" y="65"/>
                  </a:cubicBezTo>
                  <a:cubicBezTo>
                    <a:pt x="201" y="70"/>
                    <a:pt x="206" y="76"/>
                    <a:pt x="212" y="76"/>
                  </a:cubicBezTo>
                  <a:cubicBezTo>
                    <a:pt x="219" y="76"/>
                    <a:pt x="223" y="70"/>
                    <a:pt x="223" y="65"/>
                  </a:cubicBezTo>
                  <a:cubicBezTo>
                    <a:pt x="223" y="28"/>
                    <a:pt x="195" y="0"/>
                    <a:pt x="160" y="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a-DK"/>
            </a:p>
          </p:txBody>
        </p:sp>
        <p:sp>
          <p:nvSpPr>
            <p:cNvPr id="138" name="Freeform 1215">
              <a:extLst>
                <a:ext uri="{FF2B5EF4-FFF2-40B4-BE49-F238E27FC236}">
                  <a16:creationId xmlns:a16="http://schemas.microsoft.com/office/drawing/2014/main" id="{73D146C0-6953-0E41-9200-943E4A9A22A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472488" y="3705225"/>
              <a:ext cx="74612" cy="53975"/>
            </a:xfrm>
            <a:custGeom>
              <a:avLst/>
              <a:gdLst>
                <a:gd name="T0" fmla="*/ 5 w 207"/>
                <a:gd name="T1" fmla="*/ 148 h 151"/>
                <a:gd name="T2" fmla="*/ 5 w 207"/>
                <a:gd name="T3" fmla="*/ 148 h 151"/>
                <a:gd name="T4" fmla="*/ 5 w 207"/>
                <a:gd name="T5" fmla="*/ 148 h 151"/>
                <a:gd name="T6" fmla="*/ 5 w 207"/>
                <a:gd name="T7" fmla="*/ 148 h 151"/>
                <a:gd name="T8" fmla="*/ 13 w 207"/>
                <a:gd name="T9" fmla="*/ 150 h 151"/>
                <a:gd name="T10" fmla="*/ 20 w 207"/>
                <a:gd name="T11" fmla="*/ 148 h 151"/>
                <a:gd name="T12" fmla="*/ 20 w 207"/>
                <a:gd name="T13" fmla="*/ 148 h 151"/>
                <a:gd name="T14" fmla="*/ 126 w 207"/>
                <a:gd name="T15" fmla="*/ 42 h 151"/>
                <a:gd name="T16" fmla="*/ 126 w 207"/>
                <a:gd name="T17" fmla="*/ 42 h 151"/>
                <a:gd name="T18" fmla="*/ 183 w 207"/>
                <a:gd name="T19" fmla="*/ 42 h 151"/>
                <a:gd name="T20" fmla="*/ 200 w 207"/>
                <a:gd name="T21" fmla="*/ 42 h 151"/>
                <a:gd name="T22" fmla="*/ 200 w 207"/>
                <a:gd name="T23" fmla="*/ 26 h 151"/>
                <a:gd name="T24" fmla="*/ 109 w 207"/>
                <a:gd name="T25" fmla="*/ 26 h 151"/>
                <a:gd name="T26" fmla="*/ 109 w 207"/>
                <a:gd name="T27" fmla="*/ 26 h 151"/>
                <a:gd name="T28" fmla="*/ 5 w 207"/>
                <a:gd name="T29" fmla="*/ 131 h 151"/>
                <a:gd name="T30" fmla="*/ 5 w 207"/>
                <a:gd name="T31" fmla="*/ 131 h 151"/>
                <a:gd name="T32" fmla="*/ 5 w 207"/>
                <a:gd name="T33" fmla="*/ 148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07" h="151">
                  <a:moveTo>
                    <a:pt x="5" y="148"/>
                  </a:moveTo>
                  <a:lnTo>
                    <a:pt x="5" y="148"/>
                  </a:lnTo>
                  <a:lnTo>
                    <a:pt x="5" y="148"/>
                  </a:lnTo>
                  <a:lnTo>
                    <a:pt x="5" y="148"/>
                  </a:lnTo>
                  <a:cubicBezTo>
                    <a:pt x="6" y="149"/>
                    <a:pt x="9" y="150"/>
                    <a:pt x="13" y="150"/>
                  </a:cubicBezTo>
                  <a:cubicBezTo>
                    <a:pt x="16" y="150"/>
                    <a:pt x="19" y="149"/>
                    <a:pt x="20" y="148"/>
                  </a:cubicBezTo>
                  <a:lnTo>
                    <a:pt x="20" y="148"/>
                  </a:lnTo>
                  <a:lnTo>
                    <a:pt x="126" y="42"/>
                  </a:lnTo>
                  <a:lnTo>
                    <a:pt x="126" y="42"/>
                  </a:lnTo>
                  <a:cubicBezTo>
                    <a:pt x="142" y="27"/>
                    <a:pt x="168" y="27"/>
                    <a:pt x="183" y="42"/>
                  </a:cubicBezTo>
                  <a:cubicBezTo>
                    <a:pt x="189" y="46"/>
                    <a:pt x="196" y="46"/>
                    <a:pt x="200" y="42"/>
                  </a:cubicBezTo>
                  <a:cubicBezTo>
                    <a:pt x="206" y="38"/>
                    <a:pt x="206" y="31"/>
                    <a:pt x="200" y="26"/>
                  </a:cubicBezTo>
                  <a:cubicBezTo>
                    <a:pt x="174" y="0"/>
                    <a:pt x="134" y="0"/>
                    <a:pt x="109" y="26"/>
                  </a:cubicBezTo>
                  <a:lnTo>
                    <a:pt x="109" y="26"/>
                  </a:lnTo>
                  <a:lnTo>
                    <a:pt x="5" y="131"/>
                  </a:lnTo>
                  <a:lnTo>
                    <a:pt x="5" y="131"/>
                  </a:lnTo>
                  <a:cubicBezTo>
                    <a:pt x="0" y="135"/>
                    <a:pt x="0" y="142"/>
                    <a:pt x="5" y="148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a-DK"/>
            </a:p>
          </p:txBody>
        </p:sp>
      </p:grpSp>
      <p:grpSp>
        <p:nvGrpSpPr>
          <p:cNvPr id="139" name="Group 1391">
            <a:extLst>
              <a:ext uri="{FF2B5EF4-FFF2-40B4-BE49-F238E27FC236}">
                <a16:creationId xmlns:a16="http://schemas.microsoft.com/office/drawing/2014/main" id="{512DED03-06B1-5047-BDBD-712F60651499}"/>
              </a:ext>
            </a:extLst>
          </p:cNvPr>
          <p:cNvGrpSpPr/>
          <p:nvPr/>
        </p:nvGrpSpPr>
        <p:grpSpPr>
          <a:xfrm>
            <a:off x="7528469" y="3150302"/>
            <a:ext cx="292100" cy="290512"/>
            <a:chOff x="8391525" y="3579813"/>
            <a:chExt cx="292100" cy="290512"/>
          </a:xfrm>
          <a:solidFill>
            <a:schemeClr val="tx2"/>
          </a:solidFill>
        </p:grpSpPr>
        <p:sp>
          <p:nvSpPr>
            <p:cNvPr id="140" name="Freeform 1211">
              <a:extLst>
                <a:ext uri="{FF2B5EF4-FFF2-40B4-BE49-F238E27FC236}">
                  <a16:creationId xmlns:a16="http://schemas.microsoft.com/office/drawing/2014/main" id="{6435D141-8903-CD40-BF8D-DCF2603B750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516938" y="3579813"/>
              <a:ext cx="166687" cy="290512"/>
            </a:xfrm>
            <a:custGeom>
              <a:avLst/>
              <a:gdLst>
                <a:gd name="T0" fmla="*/ 321 w 461"/>
                <a:gd name="T1" fmla="*/ 22 h 807"/>
                <a:gd name="T2" fmla="*/ 350 w 461"/>
                <a:gd name="T3" fmla="*/ 22 h 807"/>
                <a:gd name="T4" fmla="*/ 321 w 461"/>
                <a:gd name="T5" fmla="*/ 196 h 807"/>
                <a:gd name="T6" fmla="*/ 109 w 461"/>
                <a:gd name="T7" fmla="*/ 22 h 807"/>
                <a:gd name="T8" fmla="*/ 109 w 461"/>
                <a:gd name="T9" fmla="*/ 22 h 807"/>
                <a:gd name="T10" fmla="*/ 140 w 461"/>
                <a:gd name="T11" fmla="*/ 196 h 807"/>
                <a:gd name="T12" fmla="*/ 109 w 461"/>
                <a:gd name="T13" fmla="*/ 22 h 807"/>
                <a:gd name="T14" fmla="*/ 268 w 461"/>
                <a:gd name="T15" fmla="*/ 22 h 807"/>
                <a:gd name="T16" fmla="*/ 297 w 461"/>
                <a:gd name="T17" fmla="*/ 22 h 807"/>
                <a:gd name="T18" fmla="*/ 268 w 461"/>
                <a:gd name="T19" fmla="*/ 196 h 807"/>
                <a:gd name="T20" fmla="*/ 192 w 461"/>
                <a:gd name="T21" fmla="*/ 196 h 807"/>
                <a:gd name="T22" fmla="*/ 192 w 461"/>
                <a:gd name="T23" fmla="*/ 196 h 807"/>
                <a:gd name="T24" fmla="*/ 162 w 461"/>
                <a:gd name="T25" fmla="*/ 22 h 807"/>
                <a:gd name="T26" fmla="*/ 192 w 461"/>
                <a:gd name="T27" fmla="*/ 196 h 807"/>
                <a:gd name="T28" fmla="*/ 216 w 461"/>
                <a:gd name="T29" fmla="*/ 22 h 807"/>
                <a:gd name="T30" fmla="*/ 245 w 461"/>
                <a:gd name="T31" fmla="*/ 22 h 807"/>
                <a:gd name="T32" fmla="*/ 216 w 461"/>
                <a:gd name="T33" fmla="*/ 196 h 807"/>
                <a:gd name="T34" fmla="*/ 377 w 461"/>
                <a:gd name="T35" fmla="*/ 196 h 807"/>
                <a:gd name="T36" fmla="*/ 377 w 461"/>
                <a:gd name="T37" fmla="*/ 196 h 807"/>
                <a:gd name="T38" fmla="*/ 374 w 461"/>
                <a:gd name="T39" fmla="*/ 11 h 807"/>
                <a:gd name="T40" fmla="*/ 363 w 461"/>
                <a:gd name="T41" fmla="*/ 0 h 807"/>
                <a:gd name="T42" fmla="*/ 98 w 461"/>
                <a:gd name="T43" fmla="*/ 0 h 807"/>
                <a:gd name="T44" fmla="*/ 85 w 461"/>
                <a:gd name="T45" fmla="*/ 11 h 807"/>
                <a:gd name="T46" fmla="*/ 85 w 461"/>
                <a:gd name="T47" fmla="*/ 196 h 807"/>
                <a:gd name="T48" fmla="*/ 83 w 461"/>
                <a:gd name="T49" fmla="*/ 196 h 807"/>
                <a:gd name="T50" fmla="*/ 0 w 461"/>
                <a:gd name="T51" fmla="*/ 280 h 807"/>
                <a:gd name="T52" fmla="*/ 0 w 461"/>
                <a:gd name="T53" fmla="*/ 322 h 807"/>
                <a:gd name="T54" fmla="*/ 23 w 461"/>
                <a:gd name="T55" fmla="*/ 322 h 807"/>
                <a:gd name="T56" fmla="*/ 23 w 461"/>
                <a:gd name="T57" fmla="*/ 280 h 807"/>
                <a:gd name="T58" fmla="*/ 83 w 461"/>
                <a:gd name="T59" fmla="*/ 220 h 807"/>
                <a:gd name="T60" fmla="*/ 98 w 461"/>
                <a:gd name="T61" fmla="*/ 220 h 807"/>
                <a:gd name="T62" fmla="*/ 377 w 461"/>
                <a:gd name="T63" fmla="*/ 220 h 807"/>
                <a:gd name="T64" fmla="*/ 437 w 461"/>
                <a:gd name="T65" fmla="*/ 280 h 807"/>
                <a:gd name="T66" fmla="*/ 437 w 461"/>
                <a:gd name="T67" fmla="*/ 722 h 807"/>
                <a:gd name="T68" fmla="*/ 377 w 461"/>
                <a:gd name="T69" fmla="*/ 782 h 807"/>
                <a:gd name="T70" fmla="*/ 83 w 461"/>
                <a:gd name="T71" fmla="*/ 782 h 807"/>
                <a:gd name="T72" fmla="*/ 71 w 461"/>
                <a:gd name="T73" fmla="*/ 793 h 807"/>
                <a:gd name="T74" fmla="*/ 83 w 461"/>
                <a:gd name="T75" fmla="*/ 806 h 807"/>
                <a:gd name="T76" fmla="*/ 377 w 461"/>
                <a:gd name="T77" fmla="*/ 806 h 807"/>
                <a:gd name="T78" fmla="*/ 460 w 461"/>
                <a:gd name="T79" fmla="*/ 722 h 807"/>
                <a:gd name="T80" fmla="*/ 460 w 461"/>
                <a:gd name="T81" fmla="*/ 280 h 8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61" h="807">
                  <a:moveTo>
                    <a:pt x="321" y="22"/>
                  </a:moveTo>
                  <a:lnTo>
                    <a:pt x="321" y="22"/>
                  </a:lnTo>
                  <a:lnTo>
                    <a:pt x="321" y="22"/>
                  </a:lnTo>
                  <a:lnTo>
                    <a:pt x="350" y="22"/>
                  </a:lnTo>
                  <a:lnTo>
                    <a:pt x="350" y="196"/>
                  </a:lnTo>
                  <a:lnTo>
                    <a:pt x="321" y="196"/>
                  </a:lnTo>
                  <a:lnTo>
                    <a:pt x="321" y="22"/>
                  </a:lnTo>
                  <a:close/>
                  <a:moveTo>
                    <a:pt x="109" y="22"/>
                  </a:moveTo>
                  <a:lnTo>
                    <a:pt x="109" y="22"/>
                  </a:lnTo>
                  <a:lnTo>
                    <a:pt x="109" y="22"/>
                  </a:lnTo>
                  <a:lnTo>
                    <a:pt x="140" y="22"/>
                  </a:lnTo>
                  <a:lnTo>
                    <a:pt x="140" y="196"/>
                  </a:lnTo>
                  <a:lnTo>
                    <a:pt x="109" y="196"/>
                  </a:lnTo>
                  <a:lnTo>
                    <a:pt x="109" y="22"/>
                  </a:lnTo>
                  <a:close/>
                  <a:moveTo>
                    <a:pt x="268" y="22"/>
                  </a:moveTo>
                  <a:lnTo>
                    <a:pt x="268" y="22"/>
                  </a:lnTo>
                  <a:lnTo>
                    <a:pt x="268" y="22"/>
                  </a:lnTo>
                  <a:lnTo>
                    <a:pt x="297" y="22"/>
                  </a:lnTo>
                  <a:lnTo>
                    <a:pt x="297" y="196"/>
                  </a:lnTo>
                  <a:lnTo>
                    <a:pt x="268" y="196"/>
                  </a:lnTo>
                  <a:lnTo>
                    <a:pt x="268" y="22"/>
                  </a:lnTo>
                  <a:close/>
                  <a:moveTo>
                    <a:pt x="192" y="196"/>
                  </a:moveTo>
                  <a:lnTo>
                    <a:pt x="192" y="196"/>
                  </a:lnTo>
                  <a:lnTo>
                    <a:pt x="192" y="196"/>
                  </a:lnTo>
                  <a:lnTo>
                    <a:pt x="162" y="196"/>
                  </a:lnTo>
                  <a:lnTo>
                    <a:pt x="162" y="22"/>
                  </a:lnTo>
                  <a:lnTo>
                    <a:pt x="192" y="22"/>
                  </a:lnTo>
                  <a:lnTo>
                    <a:pt x="192" y="196"/>
                  </a:lnTo>
                  <a:close/>
                  <a:moveTo>
                    <a:pt x="216" y="22"/>
                  </a:moveTo>
                  <a:lnTo>
                    <a:pt x="216" y="22"/>
                  </a:lnTo>
                  <a:lnTo>
                    <a:pt x="216" y="22"/>
                  </a:lnTo>
                  <a:lnTo>
                    <a:pt x="245" y="22"/>
                  </a:lnTo>
                  <a:lnTo>
                    <a:pt x="245" y="196"/>
                  </a:lnTo>
                  <a:lnTo>
                    <a:pt x="216" y="196"/>
                  </a:lnTo>
                  <a:lnTo>
                    <a:pt x="216" y="22"/>
                  </a:lnTo>
                  <a:close/>
                  <a:moveTo>
                    <a:pt x="377" y="196"/>
                  </a:moveTo>
                  <a:lnTo>
                    <a:pt x="377" y="196"/>
                  </a:lnTo>
                  <a:lnTo>
                    <a:pt x="377" y="196"/>
                  </a:lnTo>
                  <a:lnTo>
                    <a:pt x="374" y="196"/>
                  </a:lnTo>
                  <a:lnTo>
                    <a:pt x="374" y="11"/>
                  </a:lnTo>
                  <a:lnTo>
                    <a:pt x="374" y="11"/>
                  </a:lnTo>
                  <a:cubicBezTo>
                    <a:pt x="374" y="4"/>
                    <a:pt x="368" y="0"/>
                    <a:pt x="363" y="0"/>
                  </a:cubicBezTo>
                  <a:lnTo>
                    <a:pt x="363" y="0"/>
                  </a:lnTo>
                  <a:lnTo>
                    <a:pt x="98" y="0"/>
                  </a:lnTo>
                  <a:lnTo>
                    <a:pt x="98" y="0"/>
                  </a:lnTo>
                  <a:cubicBezTo>
                    <a:pt x="91" y="0"/>
                    <a:pt x="85" y="4"/>
                    <a:pt x="85" y="11"/>
                  </a:cubicBezTo>
                  <a:lnTo>
                    <a:pt x="85" y="11"/>
                  </a:lnTo>
                  <a:lnTo>
                    <a:pt x="85" y="196"/>
                  </a:lnTo>
                  <a:lnTo>
                    <a:pt x="83" y="196"/>
                  </a:lnTo>
                  <a:lnTo>
                    <a:pt x="83" y="196"/>
                  </a:lnTo>
                  <a:cubicBezTo>
                    <a:pt x="38" y="196"/>
                    <a:pt x="0" y="234"/>
                    <a:pt x="0" y="280"/>
                  </a:cubicBezTo>
                  <a:lnTo>
                    <a:pt x="0" y="280"/>
                  </a:lnTo>
                  <a:lnTo>
                    <a:pt x="0" y="322"/>
                  </a:lnTo>
                  <a:lnTo>
                    <a:pt x="0" y="322"/>
                  </a:lnTo>
                  <a:cubicBezTo>
                    <a:pt x="0" y="329"/>
                    <a:pt x="5" y="335"/>
                    <a:pt x="11" y="335"/>
                  </a:cubicBezTo>
                  <a:cubicBezTo>
                    <a:pt x="18" y="335"/>
                    <a:pt x="23" y="329"/>
                    <a:pt x="23" y="322"/>
                  </a:cubicBezTo>
                  <a:lnTo>
                    <a:pt x="23" y="322"/>
                  </a:lnTo>
                  <a:lnTo>
                    <a:pt x="23" y="280"/>
                  </a:lnTo>
                  <a:lnTo>
                    <a:pt x="23" y="280"/>
                  </a:lnTo>
                  <a:cubicBezTo>
                    <a:pt x="23" y="246"/>
                    <a:pt x="50" y="220"/>
                    <a:pt x="83" y="220"/>
                  </a:cubicBezTo>
                  <a:lnTo>
                    <a:pt x="83" y="220"/>
                  </a:lnTo>
                  <a:lnTo>
                    <a:pt x="98" y="220"/>
                  </a:lnTo>
                  <a:lnTo>
                    <a:pt x="363" y="220"/>
                  </a:lnTo>
                  <a:lnTo>
                    <a:pt x="377" y="220"/>
                  </a:lnTo>
                  <a:lnTo>
                    <a:pt x="377" y="220"/>
                  </a:lnTo>
                  <a:cubicBezTo>
                    <a:pt x="409" y="220"/>
                    <a:pt x="437" y="246"/>
                    <a:pt x="437" y="280"/>
                  </a:cubicBezTo>
                  <a:lnTo>
                    <a:pt x="437" y="280"/>
                  </a:lnTo>
                  <a:lnTo>
                    <a:pt x="437" y="722"/>
                  </a:lnTo>
                  <a:lnTo>
                    <a:pt x="437" y="722"/>
                  </a:lnTo>
                  <a:cubicBezTo>
                    <a:pt x="437" y="756"/>
                    <a:pt x="409" y="782"/>
                    <a:pt x="377" y="782"/>
                  </a:cubicBezTo>
                  <a:lnTo>
                    <a:pt x="377" y="782"/>
                  </a:lnTo>
                  <a:lnTo>
                    <a:pt x="83" y="782"/>
                  </a:lnTo>
                  <a:lnTo>
                    <a:pt x="83" y="782"/>
                  </a:lnTo>
                  <a:cubicBezTo>
                    <a:pt x="77" y="782"/>
                    <a:pt x="71" y="788"/>
                    <a:pt x="71" y="793"/>
                  </a:cubicBezTo>
                  <a:cubicBezTo>
                    <a:pt x="71" y="801"/>
                    <a:pt x="77" y="806"/>
                    <a:pt x="83" y="806"/>
                  </a:cubicBezTo>
                  <a:lnTo>
                    <a:pt x="83" y="806"/>
                  </a:lnTo>
                  <a:lnTo>
                    <a:pt x="377" y="806"/>
                  </a:lnTo>
                  <a:lnTo>
                    <a:pt x="377" y="806"/>
                  </a:lnTo>
                  <a:cubicBezTo>
                    <a:pt x="424" y="806"/>
                    <a:pt x="460" y="768"/>
                    <a:pt x="460" y="722"/>
                  </a:cubicBezTo>
                  <a:lnTo>
                    <a:pt x="460" y="722"/>
                  </a:lnTo>
                  <a:lnTo>
                    <a:pt x="460" y="280"/>
                  </a:lnTo>
                  <a:lnTo>
                    <a:pt x="460" y="280"/>
                  </a:lnTo>
                  <a:cubicBezTo>
                    <a:pt x="460" y="234"/>
                    <a:pt x="424" y="196"/>
                    <a:pt x="377" y="196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a-DK"/>
            </a:p>
          </p:txBody>
        </p:sp>
        <p:sp>
          <p:nvSpPr>
            <p:cNvPr id="141" name="Freeform 1212">
              <a:extLst>
                <a:ext uri="{FF2B5EF4-FFF2-40B4-BE49-F238E27FC236}">
                  <a16:creationId xmlns:a16="http://schemas.microsoft.com/office/drawing/2014/main" id="{07D3AFEE-FD0F-AC4E-8281-1CCC591B09C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559800" y="3716338"/>
              <a:ext cx="77788" cy="103187"/>
            </a:xfrm>
            <a:custGeom>
              <a:avLst/>
              <a:gdLst>
                <a:gd name="T0" fmla="*/ 125 w 216"/>
                <a:gd name="T1" fmla="*/ 264 h 287"/>
                <a:gd name="T2" fmla="*/ 125 w 216"/>
                <a:gd name="T3" fmla="*/ 264 h 287"/>
                <a:gd name="T4" fmla="*/ 125 w 216"/>
                <a:gd name="T5" fmla="*/ 264 h 287"/>
                <a:gd name="T6" fmla="*/ 125 w 216"/>
                <a:gd name="T7" fmla="*/ 264 h 287"/>
                <a:gd name="T8" fmla="*/ 114 w 216"/>
                <a:gd name="T9" fmla="*/ 275 h 287"/>
                <a:gd name="T10" fmla="*/ 125 w 216"/>
                <a:gd name="T11" fmla="*/ 286 h 287"/>
                <a:gd name="T12" fmla="*/ 125 w 216"/>
                <a:gd name="T13" fmla="*/ 286 h 287"/>
                <a:gd name="T14" fmla="*/ 202 w 216"/>
                <a:gd name="T15" fmla="*/ 286 h 287"/>
                <a:gd name="T16" fmla="*/ 202 w 216"/>
                <a:gd name="T17" fmla="*/ 286 h 287"/>
                <a:gd name="T18" fmla="*/ 215 w 216"/>
                <a:gd name="T19" fmla="*/ 275 h 287"/>
                <a:gd name="T20" fmla="*/ 215 w 216"/>
                <a:gd name="T21" fmla="*/ 275 h 287"/>
                <a:gd name="T22" fmla="*/ 215 w 216"/>
                <a:gd name="T23" fmla="*/ 15 h 287"/>
                <a:gd name="T24" fmla="*/ 215 w 216"/>
                <a:gd name="T25" fmla="*/ 15 h 287"/>
                <a:gd name="T26" fmla="*/ 202 w 216"/>
                <a:gd name="T27" fmla="*/ 3 h 287"/>
                <a:gd name="T28" fmla="*/ 202 w 216"/>
                <a:gd name="T29" fmla="*/ 3 h 287"/>
                <a:gd name="T30" fmla="*/ 13 w 216"/>
                <a:gd name="T31" fmla="*/ 0 h 287"/>
                <a:gd name="T32" fmla="*/ 13 w 216"/>
                <a:gd name="T33" fmla="*/ 0 h 287"/>
                <a:gd name="T34" fmla="*/ 0 w 216"/>
                <a:gd name="T35" fmla="*/ 11 h 287"/>
                <a:gd name="T36" fmla="*/ 13 w 216"/>
                <a:gd name="T37" fmla="*/ 24 h 287"/>
                <a:gd name="T38" fmla="*/ 13 w 216"/>
                <a:gd name="T39" fmla="*/ 24 h 287"/>
                <a:gd name="T40" fmla="*/ 191 w 216"/>
                <a:gd name="T41" fmla="*/ 27 h 287"/>
                <a:gd name="T42" fmla="*/ 191 w 216"/>
                <a:gd name="T43" fmla="*/ 264 h 287"/>
                <a:gd name="T44" fmla="*/ 125 w 216"/>
                <a:gd name="T45" fmla="*/ 264 h 2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16" h="287">
                  <a:moveTo>
                    <a:pt x="125" y="264"/>
                  </a:moveTo>
                  <a:lnTo>
                    <a:pt x="125" y="264"/>
                  </a:lnTo>
                  <a:lnTo>
                    <a:pt x="125" y="264"/>
                  </a:lnTo>
                  <a:lnTo>
                    <a:pt x="125" y="264"/>
                  </a:lnTo>
                  <a:cubicBezTo>
                    <a:pt x="120" y="264"/>
                    <a:pt x="114" y="268"/>
                    <a:pt x="114" y="275"/>
                  </a:cubicBezTo>
                  <a:cubicBezTo>
                    <a:pt x="114" y="282"/>
                    <a:pt x="120" y="286"/>
                    <a:pt x="125" y="286"/>
                  </a:cubicBezTo>
                  <a:lnTo>
                    <a:pt x="125" y="286"/>
                  </a:lnTo>
                  <a:lnTo>
                    <a:pt x="202" y="286"/>
                  </a:lnTo>
                  <a:lnTo>
                    <a:pt x="202" y="286"/>
                  </a:lnTo>
                  <a:cubicBezTo>
                    <a:pt x="209" y="286"/>
                    <a:pt x="215" y="282"/>
                    <a:pt x="215" y="275"/>
                  </a:cubicBezTo>
                  <a:lnTo>
                    <a:pt x="215" y="275"/>
                  </a:lnTo>
                  <a:lnTo>
                    <a:pt x="215" y="15"/>
                  </a:lnTo>
                  <a:lnTo>
                    <a:pt x="215" y="15"/>
                  </a:lnTo>
                  <a:cubicBezTo>
                    <a:pt x="215" y="9"/>
                    <a:pt x="209" y="3"/>
                    <a:pt x="202" y="3"/>
                  </a:cubicBezTo>
                  <a:lnTo>
                    <a:pt x="202" y="3"/>
                  </a:lnTo>
                  <a:lnTo>
                    <a:pt x="13" y="0"/>
                  </a:lnTo>
                  <a:lnTo>
                    <a:pt x="13" y="0"/>
                  </a:lnTo>
                  <a:cubicBezTo>
                    <a:pt x="6" y="0"/>
                    <a:pt x="2" y="6"/>
                    <a:pt x="0" y="11"/>
                  </a:cubicBezTo>
                  <a:cubicBezTo>
                    <a:pt x="0" y="19"/>
                    <a:pt x="6" y="24"/>
                    <a:pt x="13" y="24"/>
                  </a:cubicBezTo>
                  <a:lnTo>
                    <a:pt x="13" y="24"/>
                  </a:lnTo>
                  <a:lnTo>
                    <a:pt x="191" y="27"/>
                  </a:lnTo>
                  <a:lnTo>
                    <a:pt x="191" y="264"/>
                  </a:lnTo>
                  <a:lnTo>
                    <a:pt x="125" y="264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a-DK"/>
            </a:p>
          </p:txBody>
        </p:sp>
        <p:sp>
          <p:nvSpPr>
            <p:cNvPr id="142" name="Freeform 1213">
              <a:extLst>
                <a:ext uri="{FF2B5EF4-FFF2-40B4-BE49-F238E27FC236}">
                  <a16:creationId xmlns:a16="http://schemas.microsoft.com/office/drawing/2014/main" id="{9FAB9274-C645-754A-A133-4A3E7DC9D39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391525" y="3687763"/>
              <a:ext cx="219075" cy="182562"/>
            </a:xfrm>
            <a:custGeom>
              <a:avLst/>
              <a:gdLst>
                <a:gd name="T0" fmla="*/ 493 w 609"/>
                <a:gd name="T1" fmla="*/ 482 h 507"/>
                <a:gd name="T2" fmla="*/ 316 w 609"/>
                <a:gd name="T3" fmla="*/ 482 h 507"/>
                <a:gd name="T4" fmla="*/ 493 w 609"/>
                <a:gd name="T5" fmla="*/ 299 h 507"/>
                <a:gd name="T6" fmla="*/ 585 w 609"/>
                <a:gd name="T7" fmla="*/ 391 h 507"/>
                <a:gd name="T8" fmla="*/ 24 w 609"/>
                <a:gd name="T9" fmla="*/ 391 h 507"/>
                <a:gd name="T10" fmla="*/ 24 w 609"/>
                <a:gd name="T11" fmla="*/ 391 h 507"/>
                <a:gd name="T12" fmla="*/ 51 w 609"/>
                <a:gd name="T13" fmla="*/ 326 h 507"/>
                <a:gd name="T14" fmla="*/ 52 w 609"/>
                <a:gd name="T15" fmla="*/ 325 h 507"/>
                <a:gd name="T16" fmla="*/ 115 w 609"/>
                <a:gd name="T17" fmla="*/ 299 h 507"/>
                <a:gd name="T18" fmla="*/ 294 w 609"/>
                <a:gd name="T19" fmla="*/ 299 h 507"/>
                <a:gd name="T20" fmla="*/ 115 w 609"/>
                <a:gd name="T21" fmla="*/ 482 h 507"/>
                <a:gd name="T22" fmla="*/ 24 w 609"/>
                <a:gd name="T23" fmla="*/ 391 h 507"/>
                <a:gd name="T24" fmla="*/ 176 w 609"/>
                <a:gd name="T25" fmla="*/ 202 h 507"/>
                <a:gd name="T26" fmla="*/ 248 w 609"/>
                <a:gd name="T27" fmla="*/ 276 h 507"/>
                <a:gd name="T28" fmla="*/ 115 w 609"/>
                <a:gd name="T29" fmla="*/ 276 h 507"/>
                <a:gd name="T30" fmla="*/ 101 w 609"/>
                <a:gd name="T31" fmla="*/ 277 h 507"/>
                <a:gd name="T32" fmla="*/ 317 w 609"/>
                <a:gd name="T33" fmla="*/ 61 h 507"/>
                <a:gd name="T34" fmla="*/ 317 w 609"/>
                <a:gd name="T35" fmla="*/ 61 h 507"/>
                <a:gd name="T36" fmla="*/ 448 w 609"/>
                <a:gd name="T37" fmla="*/ 61 h 507"/>
                <a:gd name="T38" fmla="*/ 448 w 609"/>
                <a:gd name="T39" fmla="*/ 190 h 507"/>
                <a:gd name="T40" fmla="*/ 362 w 609"/>
                <a:gd name="T41" fmla="*/ 276 h 507"/>
                <a:gd name="T42" fmla="*/ 192 w 609"/>
                <a:gd name="T43" fmla="*/ 186 h 507"/>
                <a:gd name="T44" fmla="*/ 493 w 609"/>
                <a:gd name="T45" fmla="*/ 276 h 507"/>
                <a:gd name="T46" fmla="*/ 493 w 609"/>
                <a:gd name="T47" fmla="*/ 276 h 507"/>
                <a:gd name="T48" fmla="*/ 463 w 609"/>
                <a:gd name="T49" fmla="*/ 207 h 507"/>
                <a:gd name="T50" fmla="*/ 497 w 609"/>
                <a:gd name="T51" fmla="*/ 126 h 507"/>
                <a:gd name="T52" fmla="*/ 302 w 609"/>
                <a:gd name="T53" fmla="*/ 45 h 507"/>
                <a:gd name="T54" fmla="*/ 35 w 609"/>
                <a:gd name="T55" fmla="*/ 308 h 507"/>
                <a:gd name="T56" fmla="*/ 34 w 609"/>
                <a:gd name="T57" fmla="*/ 311 h 507"/>
                <a:gd name="T58" fmla="*/ 34 w 609"/>
                <a:gd name="T59" fmla="*/ 311 h 507"/>
                <a:gd name="T60" fmla="*/ 34 w 609"/>
                <a:gd name="T61" fmla="*/ 311 h 507"/>
                <a:gd name="T62" fmla="*/ 115 w 609"/>
                <a:gd name="T63" fmla="*/ 506 h 507"/>
                <a:gd name="T64" fmla="*/ 493 w 609"/>
                <a:gd name="T65" fmla="*/ 506 h 507"/>
                <a:gd name="T66" fmla="*/ 608 w 609"/>
                <a:gd name="T67" fmla="*/ 391 h 5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609" h="507">
                  <a:moveTo>
                    <a:pt x="493" y="482"/>
                  </a:moveTo>
                  <a:lnTo>
                    <a:pt x="493" y="482"/>
                  </a:lnTo>
                  <a:lnTo>
                    <a:pt x="493" y="482"/>
                  </a:lnTo>
                  <a:lnTo>
                    <a:pt x="316" y="482"/>
                  </a:lnTo>
                  <a:lnTo>
                    <a:pt x="316" y="299"/>
                  </a:lnTo>
                  <a:lnTo>
                    <a:pt x="493" y="299"/>
                  </a:lnTo>
                  <a:lnTo>
                    <a:pt x="493" y="299"/>
                  </a:lnTo>
                  <a:cubicBezTo>
                    <a:pt x="543" y="299"/>
                    <a:pt x="585" y="341"/>
                    <a:pt x="585" y="391"/>
                  </a:cubicBezTo>
                  <a:cubicBezTo>
                    <a:pt x="585" y="441"/>
                    <a:pt x="543" y="482"/>
                    <a:pt x="493" y="482"/>
                  </a:cubicBezTo>
                  <a:close/>
                  <a:moveTo>
                    <a:pt x="24" y="391"/>
                  </a:moveTo>
                  <a:lnTo>
                    <a:pt x="24" y="391"/>
                  </a:lnTo>
                  <a:lnTo>
                    <a:pt x="24" y="391"/>
                  </a:lnTo>
                  <a:lnTo>
                    <a:pt x="24" y="391"/>
                  </a:lnTo>
                  <a:cubicBezTo>
                    <a:pt x="24" y="366"/>
                    <a:pt x="34" y="343"/>
                    <a:pt x="51" y="326"/>
                  </a:cubicBezTo>
                  <a:lnTo>
                    <a:pt x="51" y="326"/>
                  </a:lnTo>
                  <a:lnTo>
                    <a:pt x="52" y="325"/>
                  </a:lnTo>
                  <a:lnTo>
                    <a:pt x="52" y="325"/>
                  </a:lnTo>
                  <a:cubicBezTo>
                    <a:pt x="69" y="310"/>
                    <a:pt x="92" y="299"/>
                    <a:pt x="115" y="299"/>
                  </a:cubicBezTo>
                  <a:lnTo>
                    <a:pt x="115" y="299"/>
                  </a:lnTo>
                  <a:lnTo>
                    <a:pt x="294" y="299"/>
                  </a:lnTo>
                  <a:lnTo>
                    <a:pt x="294" y="482"/>
                  </a:lnTo>
                  <a:lnTo>
                    <a:pt x="115" y="482"/>
                  </a:lnTo>
                  <a:lnTo>
                    <a:pt x="115" y="482"/>
                  </a:lnTo>
                  <a:cubicBezTo>
                    <a:pt x="65" y="482"/>
                    <a:pt x="24" y="441"/>
                    <a:pt x="24" y="391"/>
                  </a:cubicBezTo>
                  <a:close/>
                  <a:moveTo>
                    <a:pt x="176" y="202"/>
                  </a:moveTo>
                  <a:lnTo>
                    <a:pt x="176" y="202"/>
                  </a:lnTo>
                  <a:lnTo>
                    <a:pt x="176" y="202"/>
                  </a:lnTo>
                  <a:lnTo>
                    <a:pt x="248" y="276"/>
                  </a:lnTo>
                  <a:lnTo>
                    <a:pt x="115" y="276"/>
                  </a:lnTo>
                  <a:lnTo>
                    <a:pt x="115" y="276"/>
                  </a:lnTo>
                  <a:cubicBezTo>
                    <a:pt x="111" y="276"/>
                    <a:pt x="105" y="276"/>
                    <a:pt x="101" y="277"/>
                  </a:cubicBezTo>
                  <a:lnTo>
                    <a:pt x="101" y="277"/>
                  </a:lnTo>
                  <a:lnTo>
                    <a:pt x="176" y="202"/>
                  </a:lnTo>
                  <a:close/>
                  <a:moveTo>
                    <a:pt x="317" y="61"/>
                  </a:moveTo>
                  <a:lnTo>
                    <a:pt x="317" y="61"/>
                  </a:lnTo>
                  <a:lnTo>
                    <a:pt x="317" y="61"/>
                  </a:lnTo>
                  <a:lnTo>
                    <a:pt x="317" y="61"/>
                  </a:lnTo>
                  <a:cubicBezTo>
                    <a:pt x="354" y="25"/>
                    <a:pt x="411" y="25"/>
                    <a:pt x="448" y="61"/>
                  </a:cubicBezTo>
                  <a:cubicBezTo>
                    <a:pt x="465" y="78"/>
                    <a:pt x="474" y="100"/>
                    <a:pt x="474" y="126"/>
                  </a:cubicBezTo>
                  <a:cubicBezTo>
                    <a:pt x="474" y="150"/>
                    <a:pt x="465" y="174"/>
                    <a:pt x="448" y="190"/>
                  </a:cubicBezTo>
                  <a:lnTo>
                    <a:pt x="448" y="190"/>
                  </a:lnTo>
                  <a:lnTo>
                    <a:pt x="362" y="276"/>
                  </a:lnTo>
                  <a:lnTo>
                    <a:pt x="282" y="276"/>
                  </a:lnTo>
                  <a:lnTo>
                    <a:pt x="192" y="186"/>
                  </a:lnTo>
                  <a:lnTo>
                    <a:pt x="317" y="61"/>
                  </a:lnTo>
                  <a:close/>
                  <a:moveTo>
                    <a:pt x="493" y="276"/>
                  </a:moveTo>
                  <a:lnTo>
                    <a:pt x="493" y="276"/>
                  </a:lnTo>
                  <a:lnTo>
                    <a:pt x="493" y="276"/>
                  </a:lnTo>
                  <a:lnTo>
                    <a:pt x="394" y="276"/>
                  </a:lnTo>
                  <a:lnTo>
                    <a:pt x="463" y="207"/>
                  </a:lnTo>
                  <a:lnTo>
                    <a:pt x="463" y="207"/>
                  </a:lnTo>
                  <a:cubicBezTo>
                    <a:pt x="485" y="185"/>
                    <a:pt x="497" y="157"/>
                    <a:pt x="497" y="126"/>
                  </a:cubicBezTo>
                  <a:cubicBezTo>
                    <a:pt x="497" y="95"/>
                    <a:pt x="485" y="65"/>
                    <a:pt x="463" y="45"/>
                  </a:cubicBezTo>
                  <a:cubicBezTo>
                    <a:pt x="420" y="0"/>
                    <a:pt x="347" y="0"/>
                    <a:pt x="302" y="45"/>
                  </a:cubicBezTo>
                  <a:lnTo>
                    <a:pt x="302" y="45"/>
                  </a:lnTo>
                  <a:lnTo>
                    <a:pt x="35" y="308"/>
                  </a:lnTo>
                  <a:lnTo>
                    <a:pt x="35" y="308"/>
                  </a:lnTo>
                  <a:cubicBezTo>
                    <a:pt x="35" y="308"/>
                    <a:pt x="34" y="310"/>
                    <a:pt x="34" y="311"/>
                  </a:cubicBezTo>
                  <a:lnTo>
                    <a:pt x="34" y="311"/>
                  </a:lnTo>
                  <a:lnTo>
                    <a:pt x="34" y="311"/>
                  </a:lnTo>
                  <a:lnTo>
                    <a:pt x="34" y="311"/>
                  </a:lnTo>
                  <a:lnTo>
                    <a:pt x="34" y="311"/>
                  </a:lnTo>
                  <a:cubicBezTo>
                    <a:pt x="13" y="332"/>
                    <a:pt x="0" y="360"/>
                    <a:pt x="0" y="391"/>
                  </a:cubicBezTo>
                  <a:cubicBezTo>
                    <a:pt x="0" y="454"/>
                    <a:pt x="52" y="506"/>
                    <a:pt x="115" y="506"/>
                  </a:cubicBezTo>
                  <a:lnTo>
                    <a:pt x="115" y="506"/>
                  </a:lnTo>
                  <a:lnTo>
                    <a:pt x="493" y="506"/>
                  </a:lnTo>
                  <a:lnTo>
                    <a:pt x="493" y="506"/>
                  </a:lnTo>
                  <a:cubicBezTo>
                    <a:pt x="557" y="506"/>
                    <a:pt x="608" y="454"/>
                    <a:pt x="608" y="391"/>
                  </a:cubicBezTo>
                  <a:cubicBezTo>
                    <a:pt x="608" y="328"/>
                    <a:pt x="557" y="276"/>
                    <a:pt x="493" y="276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a-DK"/>
            </a:p>
          </p:txBody>
        </p:sp>
        <p:sp>
          <p:nvSpPr>
            <p:cNvPr id="143" name="Freeform 1214">
              <a:extLst>
                <a:ext uri="{FF2B5EF4-FFF2-40B4-BE49-F238E27FC236}">
                  <a16:creationId xmlns:a16="http://schemas.microsoft.com/office/drawing/2014/main" id="{6752678C-D9D2-024F-87FA-0EFF241229A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512175" y="3803650"/>
              <a:ext cx="80963" cy="26988"/>
            </a:xfrm>
            <a:custGeom>
              <a:avLst/>
              <a:gdLst>
                <a:gd name="T0" fmla="*/ 160 w 224"/>
                <a:gd name="T1" fmla="*/ 0 h 77"/>
                <a:gd name="T2" fmla="*/ 160 w 224"/>
                <a:gd name="T3" fmla="*/ 0 h 77"/>
                <a:gd name="T4" fmla="*/ 160 w 224"/>
                <a:gd name="T5" fmla="*/ 0 h 77"/>
                <a:gd name="T6" fmla="*/ 11 w 224"/>
                <a:gd name="T7" fmla="*/ 0 h 77"/>
                <a:gd name="T8" fmla="*/ 11 w 224"/>
                <a:gd name="T9" fmla="*/ 0 h 77"/>
                <a:gd name="T10" fmla="*/ 0 w 224"/>
                <a:gd name="T11" fmla="*/ 11 h 77"/>
                <a:gd name="T12" fmla="*/ 11 w 224"/>
                <a:gd name="T13" fmla="*/ 24 h 77"/>
                <a:gd name="T14" fmla="*/ 11 w 224"/>
                <a:gd name="T15" fmla="*/ 24 h 77"/>
                <a:gd name="T16" fmla="*/ 160 w 224"/>
                <a:gd name="T17" fmla="*/ 24 h 77"/>
                <a:gd name="T18" fmla="*/ 160 w 224"/>
                <a:gd name="T19" fmla="*/ 24 h 77"/>
                <a:gd name="T20" fmla="*/ 201 w 224"/>
                <a:gd name="T21" fmla="*/ 65 h 77"/>
                <a:gd name="T22" fmla="*/ 212 w 224"/>
                <a:gd name="T23" fmla="*/ 76 h 77"/>
                <a:gd name="T24" fmla="*/ 223 w 224"/>
                <a:gd name="T25" fmla="*/ 65 h 77"/>
                <a:gd name="T26" fmla="*/ 160 w 224"/>
                <a:gd name="T27" fmla="*/ 0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24" h="77">
                  <a:moveTo>
                    <a:pt x="160" y="0"/>
                  </a:moveTo>
                  <a:lnTo>
                    <a:pt x="160" y="0"/>
                  </a:lnTo>
                  <a:lnTo>
                    <a:pt x="160" y="0"/>
                  </a:lnTo>
                  <a:lnTo>
                    <a:pt x="11" y="0"/>
                  </a:lnTo>
                  <a:lnTo>
                    <a:pt x="11" y="0"/>
                  </a:lnTo>
                  <a:cubicBezTo>
                    <a:pt x="5" y="0"/>
                    <a:pt x="0" y="5"/>
                    <a:pt x="0" y="11"/>
                  </a:cubicBezTo>
                  <a:cubicBezTo>
                    <a:pt x="0" y="18"/>
                    <a:pt x="5" y="24"/>
                    <a:pt x="11" y="24"/>
                  </a:cubicBezTo>
                  <a:lnTo>
                    <a:pt x="11" y="24"/>
                  </a:lnTo>
                  <a:lnTo>
                    <a:pt x="160" y="24"/>
                  </a:lnTo>
                  <a:lnTo>
                    <a:pt x="160" y="24"/>
                  </a:lnTo>
                  <a:cubicBezTo>
                    <a:pt x="183" y="24"/>
                    <a:pt x="201" y="42"/>
                    <a:pt x="201" y="65"/>
                  </a:cubicBezTo>
                  <a:cubicBezTo>
                    <a:pt x="201" y="70"/>
                    <a:pt x="206" y="76"/>
                    <a:pt x="212" y="76"/>
                  </a:cubicBezTo>
                  <a:cubicBezTo>
                    <a:pt x="219" y="76"/>
                    <a:pt x="223" y="70"/>
                    <a:pt x="223" y="65"/>
                  </a:cubicBezTo>
                  <a:cubicBezTo>
                    <a:pt x="223" y="28"/>
                    <a:pt x="195" y="0"/>
                    <a:pt x="160" y="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a-DK"/>
            </a:p>
          </p:txBody>
        </p:sp>
        <p:sp>
          <p:nvSpPr>
            <p:cNvPr id="144" name="Freeform 1215">
              <a:extLst>
                <a:ext uri="{FF2B5EF4-FFF2-40B4-BE49-F238E27FC236}">
                  <a16:creationId xmlns:a16="http://schemas.microsoft.com/office/drawing/2014/main" id="{73D146C0-6953-0E41-9200-943E4A9A22A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472488" y="3705225"/>
              <a:ext cx="74612" cy="53975"/>
            </a:xfrm>
            <a:custGeom>
              <a:avLst/>
              <a:gdLst>
                <a:gd name="T0" fmla="*/ 5 w 207"/>
                <a:gd name="T1" fmla="*/ 148 h 151"/>
                <a:gd name="T2" fmla="*/ 5 w 207"/>
                <a:gd name="T3" fmla="*/ 148 h 151"/>
                <a:gd name="T4" fmla="*/ 5 w 207"/>
                <a:gd name="T5" fmla="*/ 148 h 151"/>
                <a:gd name="T6" fmla="*/ 5 w 207"/>
                <a:gd name="T7" fmla="*/ 148 h 151"/>
                <a:gd name="T8" fmla="*/ 13 w 207"/>
                <a:gd name="T9" fmla="*/ 150 h 151"/>
                <a:gd name="T10" fmla="*/ 20 w 207"/>
                <a:gd name="T11" fmla="*/ 148 h 151"/>
                <a:gd name="T12" fmla="*/ 20 w 207"/>
                <a:gd name="T13" fmla="*/ 148 h 151"/>
                <a:gd name="T14" fmla="*/ 126 w 207"/>
                <a:gd name="T15" fmla="*/ 42 h 151"/>
                <a:gd name="T16" fmla="*/ 126 w 207"/>
                <a:gd name="T17" fmla="*/ 42 h 151"/>
                <a:gd name="T18" fmla="*/ 183 w 207"/>
                <a:gd name="T19" fmla="*/ 42 h 151"/>
                <a:gd name="T20" fmla="*/ 200 w 207"/>
                <a:gd name="T21" fmla="*/ 42 h 151"/>
                <a:gd name="T22" fmla="*/ 200 w 207"/>
                <a:gd name="T23" fmla="*/ 26 h 151"/>
                <a:gd name="T24" fmla="*/ 109 w 207"/>
                <a:gd name="T25" fmla="*/ 26 h 151"/>
                <a:gd name="T26" fmla="*/ 109 w 207"/>
                <a:gd name="T27" fmla="*/ 26 h 151"/>
                <a:gd name="T28" fmla="*/ 5 w 207"/>
                <a:gd name="T29" fmla="*/ 131 h 151"/>
                <a:gd name="T30" fmla="*/ 5 w 207"/>
                <a:gd name="T31" fmla="*/ 131 h 151"/>
                <a:gd name="T32" fmla="*/ 5 w 207"/>
                <a:gd name="T33" fmla="*/ 148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07" h="151">
                  <a:moveTo>
                    <a:pt x="5" y="148"/>
                  </a:moveTo>
                  <a:lnTo>
                    <a:pt x="5" y="148"/>
                  </a:lnTo>
                  <a:lnTo>
                    <a:pt x="5" y="148"/>
                  </a:lnTo>
                  <a:lnTo>
                    <a:pt x="5" y="148"/>
                  </a:lnTo>
                  <a:cubicBezTo>
                    <a:pt x="6" y="149"/>
                    <a:pt x="9" y="150"/>
                    <a:pt x="13" y="150"/>
                  </a:cubicBezTo>
                  <a:cubicBezTo>
                    <a:pt x="16" y="150"/>
                    <a:pt x="19" y="149"/>
                    <a:pt x="20" y="148"/>
                  </a:cubicBezTo>
                  <a:lnTo>
                    <a:pt x="20" y="148"/>
                  </a:lnTo>
                  <a:lnTo>
                    <a:pt x="126" y="42"/>
                  </a:lnTo>
                  <a:lnTo>
                    <a:pt x="126" y="42"/>
                  </a:lnTo>
                  <a:cubicBezTo>
                    <a:pt x="142" y="27"/>
                    <a:pt x="168" y="27"/>
                    <a:pt x="183" y="42"/>
                  </a:cubicBezTo>
                  <a:cubicBezTo>
                    <a:pt x="189" y="46"/>
                    <a:pt x="196" y="46"/>
                    <a:pt x="200" y="42"/>
                  </a:cubicBezTo>
                  <a:cubicBezTo>
                    <a:pt x="206" y="38"/>
                    <a:pt x="206" y="31"/>
                    <a:pt x="200" y="26"/>
                  </a:cubicBezTo>
                  <a:cubicBezTo>
                    <a:pt x="174" y="0"/>
                    <a:pt x="134" y="0"/>
                    <a:pt x="109" y="26"/>
                  </a:cubicBezTo>
                  <a:lnTo>
                    <a:pt x="109" y="26"/>
                  </a:lnTo>
                  <a:lnTo>
                    <a:pt x="5" y="131"/>
                  </a:lnTo>
                  <a:lnTo>
                    <a:pt x="5" y="131"/>
                  </a:lnTo>
                  <a:cubicBezTo>
                    <a:pt x="0" y="135"/>
                    <a:pt x="0" y="142"/>
                    <a:pt x="5" y="148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a-DK"/>
            </a:p>
          </p:txBody>
        </p:sp>
      </p:grpSp>
      <p:grpSp>
        <p:nvGrpSpPr>
          <p:cNvPr id="145" name="Group 1391">
            <a:extLst>
              <a:ext uri="{FF2B5EF4-FFF2-40B4-BE49-F238E27FC236}">
                <a16:creationId xmlns:a16="http://schemas.microsoft.com/office/drawing/2014/main" id="{512DED03-06B1-5047-BDBD-712F60651499}"/>
              </a:ext>
            </a:extLst>
          </p:cNvPr>
          <p:cNvGrpSpPr/>
          <p:nvPr/>
        </p:nvGrpSpPr>
        <p:grpSpPr>
          <a:xfrm>
            <a:off x="3770749" y="3942093"/>
            <a:ext cx="292100" cy="290512"/>
            <a:chOff x="8391525" y="3579813"/>
            <a:chExt cx="292100" cy="290512"/>
          </a:xfrm>
          <a:solidFill>
            <a:schemeClr val="tx2"/>
          </a:solidFill>
        </p:grpSpPr>
        <p:sp>
          <p:nvSpPr>
            <p:cNvPr id="146" name="Freeform 1211">
              <a:extLst>
                <a:ext uri="{FF2B5EF4-FFF2-40B4-BE49-F238E27FC236}">
                  <a16:creationId xmlns:a16="http://schemas.microsoft.com/office/drawing/2014/main" id="{6435D141-8903-CD40-BF8D-DCF2603B750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516938" y="3579813"/>
              <a:ext cx="166687" cy="290512"/>
            </a:xfrm>
            <a:custGeom>
              <a:avLst/>
              <a:gdLst>
                <a:gd name="T0" fmla="*/ 321 w 461"/>
                <a:gd name="T1" fmla="*/ 22 h 807"/>
                <a:gd name="T2" fmla="*/ 350 w 461"/>
                <a:gd name="T3" fmla="*/ 22 h 807"/>
                <a:gd name="T4" fmla="*/ 321 w 461"/>
                <a:gd name="T5" fmla="*/ 196 h 807"/>
                <a:gd name="T6" fmla="*/ 109 w 461"/>
                <a:gd name="T7" fmla="*/ 22 h 807"/>
                <a:gd name="T8" fmla="*/ 109 w 461"/>
                <a:gd name="T9" fmla="*/ 22 h 807"/>
                <a:gd name="T10" fmla="*/ 140 w 461"/>
                <a:gd name="T11" fmla="*/ 196 h 807"/>
                <a:gd name="T12" fmla="*/ 109 w 461"/>
                <a:gd name="T13" fmla="*/ 22 h 807"/>
                <a:gd name="T14" fmla="*/ 268 w 461"/>
                <a:gd name="T15" fmla="*/ 22 h 807"/>
                <a:gd name="T16" fmla="*/ 297 w 461"/>
                <a:gd name="T17" fmla="*/ 22 h 807"/>
                <a:gd name="T18" fmla="*/ 268 w 461"/>
                <a:gd name="T19" fmla="*/ 196 h 807"/>
                <a:gd name="T20" fmla="*/ 192 w 461"/>
                <a:gd name="T21" fmla="*/ 196 h 807"/>
                <a:gd name="T22" fmla="*/ 192 w 461"/>
                <a:gd name="T23" fmla="*/ 196 h 807"/>
                <a:gd name="T24" fmla="*/ 162 w 461"/>
                <a:gd name="T25" fmla="*/ 22 h 807"/>
                <a:gd name="T26" fmla="*/ 192 w 461"/>
                <a:gd name="T27" fmla="*/ 196 h 807"/>
                <a:gd name="T28" fmla="*/ 216 w 461"/>
                <a:gd name="T29" fmla="*/ 22 h 807"/>
                <a:gd name="T30" fmla="*/ 245 w 461"/>
                <a:gd name="T31" fmla="*/ 22 h 807"/>
                <a:gd name="T32" fmla="*/ 216 w 461"/>
                <a:gd name="T33" fmla="*/ 196 h 807"/>
                <a:gd name="T34" fmla="*/ 377 w 461"/>
                <a:gd name="T35" fmla="*/ 196 h 807"/>
                <a:gd name="T36" fmla="*/ 377 w 461"/>
                <a:gd name="T37" fmla="*/ 196 h 807"/>
                <a:gd name="T38" fmla="*/ 374 w 461"/>
                <a:gd name="T39" fmla="*/ 11 h 807"/>
                <a:gd name="T40" fmla="*/ 363 w 461"/>
                <a:gd name="T41" fmla="*/ 0 h 807"/>
                <a:gd name="T42" fmla="*/ 98 w 461"/>
                <a:gd name="T43" fmla="*/ 0 h 807"/>
                <a:gd name="T44" fmla="*/ 85 w 461"/>
                <a:gd name="T45" fmla="*/ 11 h 807"/>
                <a:gd name="T46" fmla="*/ 85 w 461"/>
                <a:gd name="T47" fmla="*/ 196 h 807"/>
                <a:gd name="T48" fmla="*/ 83 w 461"/>
                <a:gd name="T49" fmla="*/ 196 h 807"/>
                <a:gd name="T50" fmla="*/ 0 w 461"/>
                <a:gd name="T51" fmla="*/ 280 h 807"/>
                <a:gd name="T52" fmla="*/ 0 w 461"/>
                <a:gd name="T53" fmla="*/ 322 h 807"/>
                <a:gd name="T54" fmla="*/ 23 w 461"/>
                <a:gd name="T55" fmla="*/ 322 h 807"/>
                <a:gd name="T56" fmla="*/ 23 w 461"/>
                <a:gd name="T57" fmla="*/ 280 h 807"/>
                <a:gd name="T58" fmla="*/ 83 w 461"/>
                <a:gd name="T59" fmla="*/ 220 h 807"/>
                <a:gd name="T60" fmla="*/ 98 w 461"/>
                <a:gd name="T61" fmla="*/ 220 h 807"/>
                <a:gd name="T62" fmla="*/ 377 w 461"/>
                <a:gd name="T63" fmla="*/ 220 h 807"/>
                <a:gd name="T64" fmla="*/ 437 w 461"/>
                <a:gd name="T65" fmla="*/ 280 h 807"/>
                <a:gd name="T66" fmla="*/ 437 w 461"/>
                <a:gd name="T67" fmla="*/ 722 h 807"/>
                <a:gd name="T68" fmla="*/ 377 w 461"/>
                <a:gd name="T69" fmla="*/ 782 h 807"/>
                <a:gd name="T70" fmla="*/ 83 w 461"/>
                <a:gd name="T71" fmla="*/ 782 h 807"/>
                <a:gd name="T72" fmla="*/ 71 w 461"/>
                <a:gd name="T73" fmla="*/ 793 h 807"/>
                <a:gd name="T74" fmla="*/ 83 w 461"/>
                <a:gd name="T75" fmla="*/ 806 h 807"/>
                <a:gd name="T76" fmla="*/ 377 w 461"/>
                <a:gd name="T77" fmla="*/ 806 h 807"/>
                <a:gd name="T78" fmla="*/ 460 w 461"/>
                <a:gd name="T79" fmla="*/ 722 h 807"/>
                <a:gd name="T80" fmla="*/ 460 w 461"/>
                <a:gd name="T81" fmla="*/ 280 h 8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61" h="807">
                  <a:moveTo>
                    <a:pt x="321" y="22"/>
                  </a:moveTo>
                  <a:lnTo>
                    <a:pt x="321" y="22"/>
                  </a:lnTo>
                  <a:lnTo>
                    <a:pt x="321" y="22"/>
                  </a:lnTo>
                  <a:lnTo>
                    <a:pt x="350" y="22"/>
                  </a:lnTo>
                  <a:lnTo>
                    <a:pt x="350" y="196"/>
                  </a:lnTo>
                  <a:lnTo>
                    <a:pt x="321" y="196"/>
                  </a:lnTo>
                  <a:lnTo>
                    <a:pt x="321" y="22"/>
                  </a:lnTo>
                  <a:close/>
                  <a:moveTo>
                    <a:pt x="109" y="22"/>
                  </a:moveTo>
                  <a:lnTo>
                    <a:pt x="109" y="22"/>
                  </a:lnTo>
                  <a:lnTo>
                    <a:pt x="109" y="22"/>
                  </a:lnTo>
                  <a:lnTo>
                    <a:pt x="140" y="22"/>
                  </a:lnTo>
                  <a:lnTo>
                    <a:pt x="140" y="196"/>
                  </a:lnTo>
                  <a:lnTo>
                    <a:pt x="109" y="196"/>
                  </a:lnTo>
                  <a:lnTo>
                    <a:pt x="109" y="22"/>
                  </a:lnTo>
                  <a:close/>
                  <a:moveTo>
                    <a:pt x="268" y="22"/>
                  </a:moveTo>
                  <a:lnTo>
                    <a:pt x="268" y="22"/>
                  </a:lnTo>
                  <a:lnTo>
                    <a:pt x="268" y="22"/>
                  </a:lnTo>
                  <a:lnTo>
                    <a:pt x="297" y="22"/>
                  </a:lnTo>
                  <a:lnTo>
                    <a:pt x="297" y="196"/>
                  </a:lnTo>
                  <a:lnTo>
                    <a:pt x="268" y="196"/>
                  </a:lnTo>
                  <a:lnTo>
                    <a:pt x="268" y="22"/>
                  </a:lnTo>
                  <a:close/>
                  <a:moveTo>
                    <a:pt x="192" y="196"/>
                  </a:moveTo>
                  <a:lnTo>
                    <a:pt x="192" y="196"/>
                  </a:lnTo>
                  <a:lnTo>
                    <a:pt x="192" y="196"/>
                  </a:lnTo>
                  <a:lnTo>
                    <a:pt x="162" y="196"/>
                  </a:lnTo>
                  <a:lnTo>
                    <a:pt x="162" y="22"/>
                  </a:lnTo>
                  <a:lnTo>
                    <a:pt x="192" y="22"/>
                  </a:lnTo>
                  <a:lnTo>
                    <a:pt x="192" y="196"/>
                  </a:lnTo>
                  <a:close/>
                  <a:moveTo>
                    <a:pt x="216" y="22"/>
                  </a:moveTo>
                  <a:lnTo>
                    <a:pt x="216" y="22"/>
                  </a:lnTo>
                  <a:lnTo>
                    <a:pt x="216" y="22"/>
                  </a:lnTo>
                  <a:lnTo>
                    <a:pt x="245" y="22"/>
                  </a:lnTo>
                  <a:lnTo>
                    <a:pt x="245" y="196"/>
                  </a:lnTo>
                  <a:lnTo>
                    <a:pt x="216" y="196"/>
                  </a:lnTo>
                  <a:lnTo>
                    <a:pt x="216" y="22"/>
                  </a:lnTo>
                  <a:close/>
                  <a:moveTo>
                    <a:pt x="377" y="196"/>
                  </a:moveTo>
                  <a:lnTo>
                    <a:pt x="377" y="196"/>
                  </a:lnTo>
                  <a:lnTo>
                    <a:pt x="377" y="196"/>
                  </a:lnTo>
                  <a:lnTo>
                    <a:pt x="374" y="196"/>
                  </a:lnTo>
                  <a:lnTo>
                    <a:pt x="374" y="11"/>
                  </a:lnTo>
                  <a:lnTo>
                    <a:pt x="374" y="11"/>
                  </a:lnTo>
                  <a:cubicBezTo>
                    <a:pt x="374" y="4"/>
                    <a:pt x="368" y="0"/>
                    <a:pt x="363" y="0"/>
                  </a:cubicBezTo>
                  <a:lnTo>
                    <a:pt x="363" y="0"/>
                  </a:lnTo>
                  <a:lnTo>
                    <a:pt x="98" y="0"/>
                  </a:lnTo>
                  <a:lnTo>
                    <a:pt x="98" y="0"/>
                  </a:lnTo>
                  <a:cubicBezTo>
                    <a:pt x="91" y="0"/>
                    <a:pt x="85" y="4"/>
                    <a:pt x="85" y="11"/>
                  </a:cubicBezTo>
                  <a:lnTo>
                    <a:pt x="85" y="11"/>
                  </a:lnTo>
                  <a:lnTo>
                    <a:pt x="85" y="196"/>
                  </a:lnTo>
                  <a:lnTo>
                    <a:pt x="83" y="196"/>
                  </a:lnTo>
                  <a:lnTo>
                    <a:pt x="83" y="196"/>
                  </a:lnTo>
                  <a:cubicBezTo>
                    <a:pt x="38" y="196"/>
                    <a:pt x="0" y="234"/>
                    <a:pt x="0" y="280"/>
                  </a:cubicBezTo>
                  <a:lnTo>
                    <a:pt x="0" y="280"/>
                  </a:lnTo>
                  <a:lnTo>
                    <a:pt x="0" y="322"/>
                  </a:lnTo>
                  <a:lnTo>
                    <a:pt x="0" y="322"/>
                  </a:lnTo>
                  <a:cubicBezTo>
                    <a:pt x="0" y="329"/>
                    <a:pt x="5" y="335"/>
                    <a:pt x="11" y="335"/>
                  </a:cubicBezTo>
                  <a:cubicBezTo>
                    <a:pt x="18" y="335"/>
                    <a:pt x="23" y="329"/>
                    <a:pt x="23" y="322"/>
                  </a:cubicBezTo>
                  <a:lnTo>
                    <a:pt x="23" y="322"/>
                  </a:lnTo>
                  <a:lnTo>
                    <a:pt x="23" y="280"/>
                  </a:lnTo>
                  <a:lnTo>
                    <a:pt x="23" y="280"/>
                  </a:lnTo>
                  <a:cubicBezTo>
                    <a:pt x="23" y="246"/>
                    <a:pt x="50" y="220"/>
                    <a:pt x="83" y="220"/>
                  </a:cubicBezTo>
                  <a:lnTo>
                    <a:pt x="83" y="220"/>
                  </a:lnTo>
                  <a:lnTo>
                    <a:pt x="98" y="220"/>
                  </a:lnTo>
                  <a:lnTo>
                    <a:pt x="363" y="220"/>
                  </a:lnTo>
                  <a:lnTo>
                    <a:pt x="377" y="220"/>
                  </a:lnTo>
                  <a:lnTo>
                    <a:pt x="377" y="220"/>
                  </a:lnTo>
                  <a:cubicBezTo>
                    <a:pt x="409" y="220"/>
                    <a:pt x="437" y="246"/>
                    <a:pt x="437" y="280"/>
                  </a:cubicBezTo>
                  <a:lnTo>
                    <a:pt x="437" y="280"/>
                  </a:lnTo>
                  <a:lnTo>
                    <a:pt x="437" y="722"/>
                  </a:lnTo>
                  <a:lnTo>
                    <a:pt x="437" y="722"/>
                  </a:lnTo>
                  <a:cubicBezTo>
                    <a:pt x="437" y="756"/>
                    <a:pt x="409" y="782"/>
                    <a:pt x="377" y="782"/>
                  </a:cubicBezTo>
                  <a:lnTo>
                    <a:pt x="377" y="782"/>
                  </a:lnTo>
                  <a:lnTo>
                    <a:pt x="83" y="782"/>
                  </a:lnTo>
                  <a:lnTo>
                    <a:pt x="83" y="782"/>
                  </a:lnTo>
                  <a:cubicBezTo>
                    <a:pt x="77" y="782"/>
                    <a:pt x="71" y="788"/>
                    <a:pt x="71" y="793"/>
                  </a:cubicBezTo>
                  <a:cubicBezTo>
                    <a:pt x="71" y="801"/>
                    <a:pt x="77" y="806"/>
                    <a:pt x="83" y="806"/>
                  </a:cubicBezTo>
                  <a:lnTo>
                    <a:pt x="83" y="806"/>
                  </a:lnTo>
                  <a:lnTo>
                    <a:pt x="377" y="806"/>
                  </a:lnTo>
                  <a:lnTo>
                    <a:pt x="377" y="806"/>
                  </a:lnTo>
                  <a:cubicBezTo>
                    <a:pt x="424" y="806"/>
                    <a:pt x="460" y="768"/>
                    <a:pt x="460" y="722"/>
                  </a:cubicBezTo>
                  <a:lnTo>
                    <a:pt x="460" y="722"/>
                  </a:lnTo>
                  <a:lnTo>
                    <a:pt x="460" y="280"/>
                  </a:lnTo>
                  <a:lnTo>
                    <a:pt x="460" y="280"/>
                  </a:lnTo>
                  <a:cubicBezTo>
                    <a:pt x="460" y="234"/>
                    <a:pt x="424" y="196"/>
                    <a:pt x="377" y="196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a-DK"/>
            </a:p>
          </p:txBody>
        </p:sp>
        <p:sp>
          <p:nvSpPr>
            <p:cNvPr id="147" name="Freeform 1212">
              <a:extLst>
                <a:ext uri="{FF2B5EF4-FFF2-40B4-BE49-F238E27FC236}">
                  <a16:creationId xmlns:a16="http://schemas.microsoft.com/office/drawing/2014/main" id="{07D3AFEE-FD0F-AC4E-8281-1CCC591B09C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559800" y="3716338"/>
              <a:ext cx="77788" cy="103187"/>
            </a:xfrm>
            <a:custGeom>
              <a:avLst/>
              <a:gdLst>
                <a:gd name="T0" fmla="*/ 125 w 216"/>
                <a:gd name="T1" fmla="*/ 264 h 287"/>
                <a:gd name="T2" fmla="*/ 125 w 216"/>
                <a:gd name="T3" fmla="*/ 264 h 287"/>
                <a:gd name="T4" fmla="*/ 125 w 216"/>
                <a:gd name="T5" fmla="*/ 264 h 287"/>
                <a:gd name="T6" fmla="*/ 125 w 216"/>
                <a:gd name="T7" fmla="*/ 264 h 287"/>
                <a:gd name="T8" fmla="*/ 114 w 216"/>
                <a:gd name="T9" fmla="*/ 275 h 287"/>
                <a:gd name="T10" fmla="*/ 125 w 216"/>
                <a:gd name="T11" fmla="*/ 286 h 287"/>
                <a:gd name="T12" fmla="*/ 125 w 216"/>
                <a:gd name="T13" fmla="*/ 286 h 287"/>
                <a:gd name="T14" fmla="*/ 202 w 216"/>
                <a:gd name="T15" fmla="*/ 286 h 287"/>
                <a:gd name="T16" fmla="*/ 202 w 216"/>
                <a:gd name="T17" fmla="*/ 286 h 287"/>
                <a:gd name="T18" fmla="*/ 215 w 216"/>
                <a:gd name="T19" fmla="*/ 275 h 287"/>
                <a:gd name="T20" fmla="*/ 215 w 216"/>
                <a:gd name="T21" fmla="*/ 275 h 287"/>
                <a:gd name="T22" fmla="*/ 215 w 216"/>
                <a:gd name="T23" fmla="*/ 15 h 287"/>
                <a:gd name="T24" fmla="*/ 215 w 216"/>
                <a:gd name="T25" fmla="*/ 15 h 287"/>
                <a:gd name="T26" fmla="*/ 202 w 216"/>
                <a:gd name="T27" fmla="*/ 3 h 287"/>
                <a:gd name="T28" fmla="*/ 202 w 216"/>
                <a:gd name="T29" fmla="*/ 3 h 287"/>
                <a:gd name="T30" fmla="*/ 13 w 216"/>
                <a:gd name="T31" fmla="*/ 0 h 287"/>
                <a:gd name="T32" fmla="*/ 13 w 216"/>
                <a:gd name="T33" fmla="*/ 0 h 287"/>
                <a:gd name="T34" fmla="*/ 0 w 216"/>
                <a:gd name="T35" fmla="*/ 11 h 287"/>
                <a:gd name="T36" fmla="*/ 13 w 216"/>
                <a:gd name="T37" fmla="*/ 24 h 287"/>
                <a:gd name="T38" fmla="*/ 13 w 216"/>
                <a:gd name="T39" fmla="*/ 24 h 287"/>
                <a:gd name="T40" fmla="*/ 191 w 216"/>
                <a:gd name="T41" fmla="*/ 27 h 287"/>
                <a:gd name="T42" fmla="*/ 191 w 216"/>
                <a:gd name="T43" fmla="*/ 264 h 287"/>
                <a:gd name="T44" fmla="*/ 125 w 216"/>
                <a:gd name="T45" fmla="*/ 264 h 2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16" h="287">
                  <a:moveTo>
                    <a:pt x="125" y="264"/>
                  </a:moveTo>
                  <a:lnTo>
                    <a:pt x="125" y="264"/>
                  </a:lnTo>
                  <a:lnTo>
                    <a:pt x="125" y="264"/>
                  </a:lnTo>
                  <a:lnTo>
                    <a:pt x="125" y="264"/>
                  </a:lnTo>
                  <a:cubicBezTo>
                    <a:pt x="120" y="264"/>
                    <a:pt x="114" y="268"/>
                    <a:pt x="114" y="275"/>
                  </a:cubicBezTo>
                  <a:cubicBezTo>
                    <a:pt x="114" y="282"/>
                    <a:pt x="120" y="286"/>
                    <a:pt x="125" y="286"/>
                  </a:cubicBezTo>
                  <a:lnTo>
                    <a:pt x="125" y="286"/>
                  </a:lnTo>
                  <a:lnTo>
                    <a:pt x="202" y="286"/>
                  </a:lnTo>
                  <a:lnTo>
                    <a:pt x="202" y="286"/>
                  </a:lnTo>
                  <a:cubicBezTo>
                    <a:pt x="209" y="286"/>
                    <a:pt x="215" y="282"/>
                    <a:pt x="215" y="275"/>
                  </a:cubicBezTo>
                  <a:lnTo>
                    <a:pt x="215" y="275"/>
                  </a:lnTo>
                  <a:lnTo>
                    <a:pt x="215" y="15"/>
                  </a:lnTo>
                  <a:lnTo>
                    <a:pt x="215" y="15"/>
                  </a:lnTo>
                  <a:cubicBezTo>
                    <a:pt x="215" y="9"/>
                    <a:pt x="209" y="3"/>
                    <a:pt x="202" y="3"/>
                  </a:cubicBezTo>
                  <a:lnTo>
                    <a:pt x="202" y="3"/>
                  </a:lnTo>
                  <a:lnTo>
                    <a:pt x="13" y="0"/>
                  </a:lnTo>
                  <a:lnTo>
                    <a:pt x="13" y="0"/>
                  </a:lnTo>
                  <a:cubicBezTo>
                    <a:pt x="6" y="0"/>
                    <a:pt x="2" y="6"/>
                    <a:pt x="0" y="11"/>
                  </a:cubicBezTo>
                  <a:cubicBezTo>
                    <a:pt x="0" y="19"/>
                    <a:pt x="6" y="24"/>
                    <a:pt x="13" y="24"/>
                  </a:cubicBezTo>
                  <a:lnTo>
                    <a:pt x="13" y="24"/>
                  </a:lnTo>
                  <a:lnTo>
                    <a:pt x="191" y="27"/>
                  </a:lnTo>
                  <a:lnTo>
                    <a:pt x="191" y="264"/>
                  </a:lnTo>
                  <a:lnTo>
                    <a:pt x="125" y="264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a-DK"/>
            </a:p>
          </p:txBody>
        </p:sp>
        <p:sp>
          <p:nvSpPr>
            <p:cNvPr id="148" name="Freeform 1213">
              <a:extLst>
                <a:ext uri="{FF2B5EF4-FFF2-40B4-BE49-F238E27FC236}">
                  <a16:creationId xmlns:a16="http://schemas.microsoft.com/office/drawing/2014/main" id="{9FAB9274-C645-754A-A133-4A3E7DC9D39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391525" y="3687763"/>
              <a:ext cx="219075" cy="182562"/>
            </a:xfrm>
            <a:custGeom>
              <a:avLst/>
              <a:gdLst>
                <a:gd name="T0" fmla="*/ 493 w 609"/>
                <a:gd name="T1" fmla="*/ 482 h 507"/>
                <a:gd name="T2" fmla="*/ 316 w 609"/>
                <a:gd name="T3" fmla="*/ 482 h 507"/>
                <a:gd name="T4" fmla="*/ 493 w 609"/>
                <a:gd name="T5" fmla="*/ 299 h 507"/>
                <a:gd name="T6" fmla="*/ 585 w 609"/>
                <a:gd name="T7" fmla="*/ 391 h 507"/>
                <a:gd name="T8" fmla="*/ 24 w 609"/>
                <a:gd name="T9" fmla="*/ 391 h 507"/>
                <a:gd name="T10" fmla="*/ 24 w 609"/>
                <a:gd name="T11" fmla="*/ 391 h 507"/>
                <a:gd name="T12" fmla="*/ 51 w 609"/>
                <a:gd name="T13" fmla="*/ 326 h 507"/>
                <a:gd name="T14" fmla="*/ 52 w 609"/>
                <a:gd name="T15" fmla="*/ 325 h 507"/>
                <a:gd name="T16" fmla="*/ 115 w 609"/>
                <a:gd name="T17" fmla="*/ 299 h 507"/>
                <a:gd name="T18" fmla="*/ 294 w 609"/>
                <a:gd name="T19" fmla="*/ 299 h 507"/>
                <a:gd name="T20" fmla="*/ 115 w 609"/>
                <a:gd name="T21" fmla="*/ 482 h 507"/>
                <a:gd name="T22" fmla="*/ 24 w 609"/>
                <a:gd name="T23" fmla="*/ 391 h 507"/>
                <a:gd name="T24" fmla="*/ 176 w 609"/>
                <a:gd name="T25" fmla="*/ 202 h 507"/>
                <a:gd name="T26" fmla="*/ 248 w 609"/>
                <a:gd name="T27" fmla="*/ 276 h 507"/>
                <a:gd name="T28" fmla="*/ 115 w 609"/>
                <a:gd name="T29" fmla="*/ 276 h 507"/>
                <a:gd name="T30" fmla="*/ 101 w 609"/>
                <a:gd name="T31" fmla="*/ 277 h 507"/>
                <a:gd name="T32" fmla="*/ 317 w 609"/>
                <a:gd name="T33" fmla="*/ 61 h 507"/>
                <a:gd name="T34" fmla="*/ 317 w 609"/>
                <a:gd name="T35" fmla="*/ 61 h 507"/>
                <a:gd name="T36" fmla="*/ 448 w 609"/>
                <a:gd name="T37" fmla="*/ 61 h 507"/>
                <a:gd name="T38" fmla="*/ 448 w 609"/>
                <a:gd name="T39" fmla="*/ 190 h 507"/>
                <a:gd name="T40" fmla="*/ 362 w 609"/>
                <a:gd name="T41" fmla="*/ 276 h 507"/>
                <a:gd name="T42" fmla="*/ 192 w 609"/>
                <a:gd name="T43" fmla="*/ 186 h 507"/>
                <a:gd name="T44" fmla="*/ 493 w 609"/>
                <a:gd name="T45" fmla="*/ 276 h 507"/>
                <a:gd name="T46" fmla="*/ 493 w 609"/>
                <a:gd name="T47" fmla="*/ 276 h 507"/>
                <a:gd name="T48" fmla="*/ 463 w 609"/>
                <a:gd name="T49" fmla="*/ 207 h 507"/>
                <a:gd name="T50" fmla="*/ 497 w 609"/>
                <a:gd name="T51" fmla="*/ 126 h 507"/>
                <a:gd name="T52" fmla="*/ 302 w 609"/>
                <a:gd name="T53" fmla="*/ 45 h 507"/>
                <a:gd name="T54" fmla="*/ 35 w 609"/>
                <a:gd name="T55" fmla="*/ 308 h 507"/>
                <a:gd name="T56" fmla="*/ 34 w 609"/>
                <a:gd name="T57" fmla="*/ 311 h 507"/>
                <a:gd name="T58" fmla="*/ 34 w 609"/>
                <a:gd name="T59" fmla="*/ 311 h 507"/>
                <a:gd name="T60" fmla="*/ 34 w 609"/>
                <a:gd name="T61" fmla="*/ 311 h 507"/>
                <a:gd name="T62" fmla="*/ 115 w 609"/>
                <a:gd name="T63" fmla="*/ 506 h 507"/>
                <a:gd name="T64" fmla="*/ 493 w 609"/>
                <a:gd name="T65" fmla="*/ 506 h 507"/>
                <a:gd name="T66" fmla="*/ 608 w 609"/>
                <a:gd name="T67" fmla="*/ 391 h 5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609" h="507">
                  <a:moveTo>
                    <a:pt x="493" y="482"/>
                  </a:moveTo>
                  <a:lnTo>
                    <a:pt x="493" y="482"/>
                  </a:lnTo>
                  <a:lnTo>
                    <a:pt x="493" y="482"/>
                  </a:lnTo>
                  <a:lnTo>
                    <a:pt x="316" y="482"/>
                  </a:lnTo>
                  <a:lnTo>
                    <a:pt x="316" y="299"/>
                  </a:lnTo>
                  <a:lnTo>
                    <a:pt x="493" y="299"/>
                  </a:lnTo>
                  <a:lnTo>
                    <a:pt x="493" y="299"/>
                  </a:lnTo>
                  <a:cubicBezTo>
                    <a:pt x="543" y="299"/>
                    <a:pt x="585" y="341"/>
                    <a:pt x="585" y="391"/>
                  </a:cubicBezTo>
                  <a:cubicBezTo>
                    <a:pt x="585" y="441"/>
                    <a:pt x="543" y="482"/>
                    <a:pt x="493" y="482"/>
                  </a:cubicBezTo>
                  <a:close/>
                  <a:moveTo>
                    <a:pt x="24" y="391"/>
                  </a:moveTo>
                  <a:lnTo>
                    <a:pt x="24" y="391"/>
                  </a:lnTo>
                  <a:lnTo>
                    <a:pt x="24" y="391"/>
                  </a:lnTo>
                  <a:lnTo>
                    <a:pt x="24" y="391"/>
                  </a:lnTo>
                  <a:cubicBezTo>
                    <a:pt x="24" y="366"/>
                    <a:pt x="34" y="343"/>
                    <a:pt x="51" y="326"/>
                  </a:cubicBezTo>
                  <a:lnTo>
                    <a:pt x="51" y="326"/>
                  </a:lnTo>
                  <a:lnTo>
                    <a:pt x="52" y="325"/>
                  </a:lnTo>
                  <a:lnTo>
                    <a:pt x="52" y="325"/>
                  </a:lnTo>
                  <a:cubicBezTo>
                    <a:pt x="69" y="310"/>
                    <a:pt x="92" y="299"/>
                    <a:pt x="115" y="299"/>
                  </a:cubicBezTo>
                  <a:lnTo>
                    <a:pt x="115" y="299"/>
                  </a:lnTo>
                  <a:lnTo>
                    <a:pt x="294" y="299"/>
                  </a:lnTo>
                  <a:lnTo>
                    <a:pt x="294" y="482"/>
                  </a:lnTo>
                  <a:lnTo>
                    <a:pt x="115" y="482"/>
                  </a:lnTo>
                  <a:lnTo>
                    <a:pt x="115" y="482"/>
                  </a:lnTo>
                  <a:cubicBezTo>
                    <a:pt x="65" y="482"/>
                    <a:pt x="24" y="441"/>
                    <a:pt x="24" y="391"/>
                  </a:cubicBezTo>
                  <a:close/>
                  <a:moveTo>
                    <a:pt x="176" y="202"/>
                  </a:moveTo>
                  <a:lnTo>
                    <a:pt x="176" y="202"/>
                  </a:lnTo>
                  <a:lnTo>
                    <a:pt x="176" y="202"/>
                  </a:lnTo>
                  <a:lnTo>
                    <a:pt x="248" y="276"/>
                  </a:lnTo>
                  <a:lnTo>
                    <a:pt x="115" y="276"/>
                  </a:lnTo>
                  <a:lnTo>
                    <a:pt x="115" y="276"/>
                  </a:lnTo>
                  <a:cubicBezTo>
                    <a:pt x="111" y="276"/>
                    <a:pt x="105" y="276"/>
                    <a:pt x="101" y="277"/>
                  </a:cubicBezTo>
                  <a:lnTo>
                    <a:pt x="101" y="277"/>
                  </a:lnTo>
                  <a:lnTo>
                    <a:pt x="176" y="202"/>
                  </a:lnTo>
                  <a:close/>
                  <a:moveTo>
                    <a:pt x="317" y="61"/>
                  </a:moveTo>
                  <a:lnTo>
                    <a:pt x="317" y="61"/>
                  </a:lnTo>
                  <a:lnTo>
                    <a:pt x="317" y="61"/>
                  </a:lnTo>
                  <a:lnTo>
                    <a:pt x="317" y="61"/>
                  </a:lnTo>
                  <a:cubicBezTo>
                    <a:pt x="354" y="25"/>
                    <a:pt x="411" y="25"/>
                    <a:pt x="448" y="61"/>
                  </a:cubicBezTo>
                  <a:cubicBezTo>
                    <a:pt x="465" y="78"/>
                    <a:pt x="474" y="100"/>
                    <a:pt x="474" y="126"/>
                  </a:cubicBezTo>
                  <a:cubicBezTo>
                    <a:pt x="474" y="150"/>
                    <a:pt x="465" y="174"/>
                    <a:pt x="448" y="190"/>
                  </a:cubicBezTo>
                  <a:lnTo>
                    <a:pt x="448" y="190"/>
                  </a:lnTo>
                  <a:lnTo>
                    <a:pt x="362" y="276"/>
                  </a:lnTo>
                  <a:lnTo>
                    <a:pt x="282" y="276"/>
                  </a:lnTo>
                  <a:lnTo>
                    <a:pt x="192" y="186"/>
                  </a:lnTo>
                  <a:lnTo>
                    <a:pt x="317" y="61"/>
                  </a:lnTo>
                  <a:close/>
                  <a:moveTo>
                    <a:pt x="493" y="276"/>
                  </a:moveTo>
                  <a:lnTo>
                    <a:pt x="493" y="276"/>
                  </a:lnTo>
                  <a:lnTo>
                    <a:pt x="493" y="276"/>
                  </a:lnTo>
                  <a:lnTo>
                    <a:pt x="394" y="276"/>
                  </a:lnTo>
                  <a:lnTo>
                    <a:pt x="463" y="207"/>
                  </a:lnTo>
                  <a:lnTo>
                    <a:pt x="463" y="207"/>
                  </a:lnTo>
                  <a:cubicBezTo>
                    <a:pt x="485" y="185"/>
                    <a:pt x="497" y="157"/>
                    <a:pt x="497" y="126"/>
                  </a:cubicBezTo>
                  <a:cubicBezTo>
                    <a:pt x="497" y="95"/>
                    <a:pt x="485" y="65"/>
                    <a:pt x="463" y="45"/>
                  </a:cubicBezTo>
                  <a:cubicBezTo>
                    <a:pt x="420" y="0"/>
                    <a:pt x="347" y="0"/>
                    <a:pt x="302" y="45"/>
                  </a:cubicBezTo>
                  <a:lnTo>
                    <a:pt x="302" y="45"/>
                  </a:lnTo>
                  <a:lnTo>
                    <a:pt x="35" y="308"/>
                  </a:lnTo>
                  <a:lnTo>
                    <a:pt x="35" y="308"/>
                  </a:lnTo>
                  <a:cubicBezTo>
                    <a:pt x="35" y="308"/>
                    <a:pt x="34" y="310"/>
                    <a:pt x="34" y="311"/>
                  </a:cubicBezTo>
                  <a:lnTo>
                    <a:pt x="34" y="311"/>
                  </a:lnTo>
                  <a:lnTo>
                    <a:pt x="34" y="311"/>
                  </a:lnTo>
                  <a:lnTo>
                    <a:pt x="34" y="311"/>
                  </a:lnTo>
                  <a:lnTo>
                    <a:pt x="34" y="311"/>
                  </a:lnTo>
                  <a:cubicBezTo>
                    <a:pt x="13" y="332"/>
                    <a:pt x="0" y="360"/>
                    <a:pt x="0" y="391"/>
                  </a:cubicBezTo>
                  <a:cubicBezTo>
                    <a:pt x="0" y="454"/>
                    <a:pt x="52" y="506"/>
                    <a:pt x="115" y="506"/>
                  </a:cubicBezTo>
                  <a:lnTo>
                    <a:pt x="115" y="506"/>
                  </a:lnTo>
                  <a:lnTo>
                    <a:pt x="493" y="506"/>
                  </a:lnTo>
                  <a:lnTo>
                    <a:pt x="493" y="506"/>
                  </a:lnTo>
                  <a:cubicBezTo>
                    <a:pt x="557" y="506"/>
                    <a:pt x="608" y="454"/>
                    <a:pt x="608" y="391"/>
                  </a:cubicBezTo>
                  <a:cubicBezTo>
                    <a:pt x="608" y="328"/>
                    <a:pt x="557" y="276"/>
                    <a:pt x="493" y="276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a-DK"/>
            </a:p>
          </p:txBody>
        </p:sp>
        <p:sp>
          <p:nvSpPr>
            <p:cNvPr id="149" name="Freeform 1214">
              <a:extLst>
                <a:ext uri="{FF2B5EF4-FFF2-40B4-BE49-F238E27FC236}">
                  <a16:creationId xmlns:a16="http://schemas.microsoft.com/office/drawing/2014/main" id="{6752678C-D9D2-024F-87FA-0EFF241229A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512175" y="3803650"/>
              <a:ext cx="80963" cy="26988"/>
            </a:xfrm>
            <a:custGeom>
              <a:avLst/>
              <a:gdLst>
                <a:gd name="T0" fmla="*/ 160 w 224"/>
                <a:gd name="T1" fmla="*/ 0 h 77"/>
                <a:gd name="T2" fmla="*/ 160 w 224"/>
                <a:gd name="T3" fmla="*/ 0 h 77"/>
                <a:gd name="T4" fmla="*/ 160 w 224"/>
                <a:gd name="T5" fmla="*/ 0 h 77"/>
                <a:gd name="T6" fmla="*/ 11 w 224"/>
                <a:gd name="T7" fmla="*/ 0 h 77"/>
                <a:gd name="T8" fmla="*/ 11 w 224"/>
                <a:gd name="T9" fmla="*/ 0 h 77"/>
                <a:gd name="T10" fmla="*/ 0 w 224"/>
                <a:gd name="T11" fmla="*/ 11 h 77"/>
                <a:gd name="T12" fmla="*/ 11 w 224"/>
                <a:gd name="T13" fmla="*/ 24 h 77"/>
                <a:gd name="T14" fmla="*/ 11 w 224"/>
                <a:gd name="T15" fmla="*/ 24 h 77"/>
                <a:gd name="T16" fmla="*/ 160 w 224"/>
                <a:gd name="T17" fmla="*/ 24 h 77"/>
                <a:gd name="T18" fmla="*/ 160 w 224"/>
                <a:gd name="T19" fmla="*/ 24 h 77"/>
                <a:gd name="T20" fmla="*/ 201 w 224"/>
                <a:gd name="T21" fmla="*/ 65 h 77"/>
                <a:gd name="T22" fmla="*/ 212 w 224"/>
                <a:gd name="T23" fmla="*/ 76 h 77"/>
                <a:gd name="T24" fmla="*/ 223 w 224"/>
                <a:gd name="T25" fmla="*/ 65 h 77"/>
                <a:gd name="T26" fmla="*/ 160 w 224"/>
                <a:gd name="T27" fmla="*/ 0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24" h="77">
                  <a:moveTo>
                    <a:pt x="160" y="0"/>
                  </a:moveTo>
                  <a:lnTo>
                    <a:pt x="160" y="0"/>
                  </a:lnTo>
                  <a:lnTo>
                    <a:pt x="160" y="0"/>
                  </a:lnTo>
                  <a:lnTo>
                    <a:pt x="11" y="0"/>
                  </a:lnTo>
                  <a:lnTo>
                    <a:pt x="11" y="0"/>
                  </a:lnTo>
                  <a:cubicBezTo>
                    <a:pt x="5" y="0"/>
                    <a:pt x="0" y="5"/>
                    <a:pt x="0" y="11"/>
                  </a:cubicBezTo>
                  <a:cubicBezTo>
                    <a:pt x="0" y="18"/>
                    <a:pt x="5" y="24"/>
                    <a:pt x="11" y="24"/>
                  </a:cubicBezTo>
                  <a:lnTo>
                    <a:pt x="11" y="24"/>
                  </a:lnTo>
                  <a:lnTo>
                    <a:pt x="160" y="24"/>
                  </a:lnTo>
                  <a:lnTo>
                    <a:pt x="160" y="24"/>
                  </a:lnTo>
                  <a:cubicBezTo>
                    <a:pt x="183" y="24"/>
                    <a:pt x="201" y="42"/>
                    <a:pt x="201" y="65"/>
                  </a:cubicBezTo>
                  <a:cubicBezTo>
                    <a:pt x="201" y="70"/>
                    <a:pt x="206" y="76"/>
                    <a:pt x="212" y="76"/>
                  </a:cubicBezTo>
                  <a:cubicBezTo>
                    <a:pt x="219" y="76"/>
                    <a:pt x="223" y="70"/>
                    <a:pt x="223" y="65"/>
                  </a:cubicBezTo>
                  <a:cubicBezTo>
                    <a:pt x="223" y="28"/>
                    <a:pt x="195" y="0"/>
                    <a:pt x="160" y="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a-DK"/>
            </a:p>
          </p:txBody>
        </p:sp>
        <p:sp>
          <p:nvSpPr>
            <p:cNvPr id="150" name="Freeform 1215">
              <a:extLst>
                <a:ext uri="{FF2B5EF4-FFF2-40B4-BE49-F238E27FC236}">
                  <a16:creationId xmlns:a16="http://schemas.microsoft.com/office/drawing/2014/main" id="{73D146C0-6953-0E41-9200-943E4A9A22A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472488" y="3705225"/>
              <a:ext cx="74612" cy="53975"/>
            </a:xfrm>
            <a:custGeom>
              <a:avLst/>
              <a:gdLst>
                <a:gd name="T0" fmla="*/ 5 w 207"/>
                <a:gd name="T1" fmla="*/ 148 h 151"/>
                <a:gd name="T2" fmla="*/ 5 w 207"/>
                <a:gd name="T3" fmla="*/ 148 h 151"/>
                <a:gd name="T4" fmla="*/ 5 w 207"/>
                <a:gd name="T5" fmla="*/ 148 h 151"/>
                <a:gd name="T6" fmla="*/ 5 w 207"/>
                <a:gd name="T7" fmla="*/ 148 h 151"/>
                <a:gd name="T8" fmla="*/ 13 w 207"/>
                <a:gd name="T9" fmla="*/ 150 h 151"/>
                <a:gd name="T10" fmla="*/ 20 w 207"/>
                <a:gd name="T11" fmla="*/ 148 h 151"/>
                <a:gd name="T12" fmla="*/ 20 w 207"/>
                <a:gd name="T13" fmla="*/ 148 h 151"/>
                <a:gd name="T14" fmla="*/ 126 w 207"/>
                <a:gd name="T15" fmla="*/ 42 h 151"/>
                <a:gd name="T16" fmla="*/ 126 w 207"/>
                <a:gd name="T17" fmla="*/ 42 h 151"/>
                <a:gd name="T18" fmla="*/ 183 w 207"/>
                <a:gd name="T19" fmla="*/ 42 h 151"/>
                <a:gd name="T20" fmla="*/ 200 w 207"/>
                <a:gd name="T21" fmla="*/ 42 h 151"/>
                <a:gd name="T22" fmla="*/ 200 w 207"/>
                <a:gd name="T23" fmla="*/ 26 h 151"/>
                <a:gd name="T24" fmla="*/ 109 w 207"/>
                <a:gd name="T25" fmla="*/ 26 h 151"/>
                <a:gd name="T26" fmla="*/ 109 w 207"/>
                <a:gd name="T27" fmla="*/ 26 h 151"/>
                <a:gd name="T28" fmla="*/ 5 w 207"/>
                <a:gd name="T29" fmla="*/ 131 h 151"/>
                <a:gd name="T30" fmla="*/ 5 w 207"/>
                <a:gd name="T31" fmla="*/ 131 h 151"/>
                <a:gd name="T32" fmla="*/ 5 w 207"/>
                <a:gd name="T33" fmla="*/ 148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07" h="151">
                  <a:moveTo>
                    <a:pt x="5" y="148"/>
                  </a:moveTo>
                  <a:lnTo>
                    <a:pt x="5" y="148"/>
                  </a:lnTo>
                  <a:lnTo>
                    <a:pt x="5" y="148"/>
                  </a:lnTo>
                  <a:lnTo>
                    <a:pt x="5" y="148"/>
                  </a:lnTo>
                  <a:cubicBezTo>
                    <a:pt x="6" y="149"/>
                    <a:pt x="9" y="150"/>
                    <a:pt x="13" y="150"/>
                  </a:cubicBezTo>
                  <a:cubicBezTo>
                    <a:pt x="16" y="150"/>
                    <a:pt x="19" y="149"/>
                    <a:pt x="20" y="148"/>
                  </a:cubicBezTo>
                  <a:lnTo>
                    <a:pt x="20" y="148"/>
                  </a:lnTo>
                  <a:lnTo>
                    <a:pt x="126" y="42"/>
                  </a:lnTo>
                  <a:lnTo>
                    <a:pt x="126" y="42"/>
                  </a:lnTo>
                  <a:cubicBezTo>
                    <a:pt x="142" y="27"/>
                    <a:pt x="168" y="27"/>
                    <a:pt x="183" y="42"/>
                  </a:cubicBezTo>
                  <a:cubicBezTo>
                    <a:pt x="189" y="46"/>
                    <a:pt x="196" y="46"/>
                    <a:pt x="200" y="42"/>
                  </a:cubicBezTo>
                  <a:cubicBezTo>
                    <a:pt x="206" y="38"/>
                    <a:pt x="206" y="31"/>
                    <a:pt x="200" y="26"/>
                  </a:cubicBezTo>
                  <a:cubicBezTo>
                    <a:pt x="174" y="0"/>
                    <a:pt x="134" y="0"/>
                    <a:pt x="109" y="26"/>
                  </a:cubicBezTo>
                  <a:lnTo>
                    <a:pt x="109" y="26"/>
                  </a:lnTo>
                  <a:lnTo>
                    <a:pt x="5" y="131"/>
                  </a:lnTo>
                  <a:lnTo>
                    <a:pt x="5" y="131"/>
                  </a:lnTo>
                  <a:cubicBezTo>
                    <a:pt x="0" y="135"/>
                    <a:pt x="0" y="142"/>
                    <a:pt x="5" y="148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a-DK"/>
            </a:p>
          </p:txBody>
        </p:sp>
      </p:grpSp>
      <p:grpSp>
        <p:nvGrpSpPr>
          <p:cNvPr id="151" name="Group 1391">
            <a:extLst>
              <a:ext uri="{FF2B5EF4-FFF2-40B4-BE49-F238E27FC236}">
                <a16:creationId xmlns:a16="http://schemas.microsoft.com/office/drawing/2014/main" id="{512DED03-06B1-5047-BDBD-712F60651499}"/>
              </a:ext>
            </a:extLst>
          </p:cNvPr>
          <p:cNvGrpSpPr/>
          <p:nvPr/>
        </p:nvGrpSpPr>
        <p:grpSpPr>
          <a:xfrm>
            <a:off x="4381202" y="3949236"/>
            <a:ext cx="292100" cy="290512"/>
            <a:chOff x="8391525" y="3579813"/>
            <a:chExt cx="292100" cy="290512"/>
          </a:xfrm>
          <a:solidFill>
            <a:schemeClr val="tx2"/>
          </a:solidFill>
        </p:grpSpPr>
        <p:sp>
          <p:nvSpPr>
            <p:cNvPr id="152" name="Freeform 1211">
              <a:extLst>
                <a:ext uri="{FF2B5EF4-FFF2-40B4-BE49-F238E27FC236}">
                  <a16:creationId xmlns:a16="http://schemas.microsoft.com/office/drawing/2014/main" id="{6435D141-8903-CD40-BF8D-DCF2603B750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516938" y="3579813"/>
              <a:ext cx="166687" cy="290512"/>
            </a:xfrm>
            <a:custGeom>
              <a:avLst/>
              <a:gdLst>
                <a:gd name="T0" fmla="*/ 321 w 461"/>
                <a:gd name="T1" fmla="*/ 22 h 807"/>
                <a:gd name="T2" fmla="*/ 350 w 461"/>
                <a:gd name="T3" fmla="*/ 22 h 807"/>
                <a:gd name="T4" fmla="*/ 321 w 461"/>
                <a:gd name="T5" fmla="*/ 196 h 807"/>
                <a:gd name="T6" fmla="*/ 109 w 461"/>
                <a:gd name="T7" fmla="*/ 22 h 807"/>
                <a:gd name="T8" fmla="*/ 109 w 461"/>
                <a:gd name="T9" fmla="*/ 22 h 807"/>
                <a:gd name="T10" fmla="*/ 140 w 461"/>
                <a:gd name="T11" fmla="*/ 196 h 807"/>
                <a:gd name="T12" fmla="*/ 109 w 461"/>
                <a:gd name="T13" fmla="*/ 22 h 807"/>
                <a:gd name="T14" fmla="*/ 268 w 461"/>
                <a:gd name="T15" fmla="*/ 22 h 807"/>
                <a:gd name="T16" fmla="*/ 297 w 461"/>
                <a:gd name="T17" fmla="*/ 22 h 807"/>
                <a:gd name="T18" fmla="*/ 268 w 461"/>
                <a:gd name="T19" fmla="*/ 196 h 807"/>
                <a:gd name="T20" fmla="*/ 192 w 461"/>
                <a:gd name="T21" fmla="*/ 196 h 807"/>
                <a:gd name="T22" fmla="*/ 192 w 461"/>
                <a:gd name="T23" fmla="*/ 196 h 807"/>
                <a:gd name="T24" fmla="*/ 162 w 461"/>
                <a:gd name="T25" fmla="*/ 22 h 807"/>
                <a:gd name="T26" fmla="*/ 192 w 461"/>
                <a:gd name="T27" fmla="*/ 196 h 807"/>
                <a:gd name="T28" fmla="*/ 216 w 461"/>
                <a:gd name="T29" fmla="*/ 22 h 807"/>
                <a:gd name="T30" fmla="*/ 245 w 461"/>
                <a:gd name="T31" fmla="*/ 22 h 807"/>
                <a:gd name="T32" fmla="*/ 216 w 461"/>
                <a:gd name="T33" fmla="*/ 196 h 807"/>
                <a:gd name="T34" fmla="*/ 377 w 461"/>
                <a:gd name="T35" fmla="*/ 196 h 807"/>
                <a:gd name="T36" fmla="*/ 377 w 461"/>
                <a:gd name="T37" fmla="*/ 196 h 807"/>
                <a:gd name="T38" fmla="*/ 374 w 461"/>
                <a:gd name="T39" fmla="*/ 11 h 807"/>
                <a:gd name="T40" fmla="*/ 363 w 461"/>
                <a:gd name="T41" fmla="*/ 0 h 807"/>
                <a:gd name="T42" fmla="*/ 98 w 461"/>
                <a:gd name="T43" fmla="*/ 0 h 807"/>
                <a:gd name="T44" fmla="*/ 85 w 461"/>
                <a:gd name="T45" fmla="*/ 11 h 807"/>
                <a:gd name="T46" fmla="*/ 85 w 461"/>
                <a:gd name="T47" fmla="*/ 196 h 807"/>
                <a:gd name="T48" fmla="*/ 83 w 461"/>
                <a:gd name="T49" fmla="*/ 196 h 807"/>
                <a:gd name="T50" fmla="*/ 0 w 461"/>
                <a:gd name="T51" fmla="*/ 280 h 807"/>
                <a:gd name="T52" fmla="*/ 0 w 461"/>
                <a:gd name="T53" fmla="*/ 322 h 807"/>
                <a:gd name="T54" fmla="*/ 23 w 461"/>
                <a:gd name="T55" fmla="*/ 322 h 807"/>
                <a:gd name="T56" fmla="*/ 23 w 461"/>
                <a:gd name="T57" fmla="*/ 280 h 807"/>
                <a:gd name="T58" fmla="*/ 83 w 461"/>
                <a:gd name="T59" fmla="*/ 220 h 807"/>
                <a:gd name="T60" fmla="*/ 98 w 461"/>
                <a:gd name="T61" fmla="*/ 220 h 807"/>
                <a:gd name="T62" fmla="*/ 377 w 461"/>
                <a:gd name="T63" fmla="*/ 220 h 807"/>
                <a:gd name="T64" fmla="*/ 437 w 461"/>
                <a:gd name="T65" fmla="*/ 280 h 807"/>
                <a:gd name="T66" fmla="*/ 437 w 461"/>
                <a:gd name="T67" fmla="*/ 722 h 807"/>
                <a:gd name="T68" fmla="*/ 377 w 461"/>
                <a:gd name="T69" fmla="*/ 782 h 807"/>
                <a:gd name="T70" fmla="*/ 83 w 461"/>
                <a:gd name="T71" fmla="*/ 782 h 807"/>
                <a:gd name="T72" fmla="*/ 71 w 461"/>
                <a:gd name="T73" fmla="*/ 793 h 807"/>
                <a:gd name="T74" fmla="*/ 83 w 461"/>
                <a:gd name="T75" fmla="*/ 806 h 807"/>
                <a:gd name="T76" fmla="*/ 377 w 461"/>
                <a:gd name="T77" fmla="*/ 806 h 807"/>
                <a:gd name="T78" fmla="*/ 460 w 461"/>
                <a:gd name="T79" fmla="*/ 722 h 807"/>
                <a:gd name="T80" fmla="*/ 460 w 461"/>
                <a:gd name="T81" fmla="*/ 280 h 8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61" h="807">
                  <a:moveTo>
                    <a:pt x="321" y="22"/>
                  </a:moveTo>
                  <a:lnTo>
                    <a:pt x="321" y="22"/>
                  </a:lnTo>
                  <a:lnTo>
                    <a:pt x="321" y="22"/>
                  </a:lnTo>
                  <a:lnTo>
                    <a:pt x="350" y="22"/>
                  </a:lnTo>
                  <a:lnTo>
                    <a:pt x="350" y="196"/>
                  </a:lnTo>
                  <a:lnTo>
                    <a:pt x="321" y="196"/>
                  </a:lnTo>
                  <a:lnTo>
                    <a:pt x="321" y="22"/>
                  </a:lnTo>
                  <a:close/>
                  <a:moveTo>
                    <a:pt x="109" y="22"/>
                  </a:moveTo>
                  <a:lnTo>
                    <a:pt x="109" y="22"/>
                  </a:lnTo>
                  <a:lnTo>
                    <a:pt x="109" y="22"/>
                  </a:lnTo>
                  <a:lnTo>
                    <a:pt x="140" y="22"/>
                  </a:lnTo>
                  <a:lnTo>
                    <a:pt x="140" y="196"/>
                  </a:lnTo>
                  <a:lnTo>
                    <a:pt x="109" y="196"/>
                  </a:lnTo>
                  <a:lnTo>
                    <a:pt x="109" y="22"/>
                  </a:lnTo>
                  <a:close/>
                  <a:moveTo>
                    <a:pt x="268" y="22"/>
                  </a:moveTo>
                  <a:lnTo>
                    <a:pt x="268" y="22"/>
                  </a:lnTo>
                  <a:lnTo>
                    <a:pt x="268" y="22"/>
                  </a:lnTo>
                  <a:lnTo>
                    <a:pt x="297" y="22"/>
                  </a:lnTo>
                  <a:lnTo>
                    <a:pt x="297" y="196"/>
                  </a:lnTo>
                  <a:lnTo>
                    <a:pt x="268" y="196"/>
                  </a:lnTo>
                  <a:lnTo>
                    <a:pt x="268" y="22"/>
                  </a:lnTo>
                  <a:close/>
                  <a:moveTo>
                    <a:pt x="192" y="196"/>
                  </a:moveTo>
                  <a:lnTo>
                    <a:pt x="192" y="196"/>
                  </a:lnTo>
                  <a:lnTo>
                    <a:pt x="192" y="196"/>
                  </a:lnTo>
                  <a:lnTo>
                    <a:pt x="162" y="196"/>
                  </a:lnTo>
                  <a:lnTo>
                    <a:pt x="162" y="22"/>
                  </a:lnTo>
                  <a:lnTo>
                    <a:pt x="192" y="22"/>
                  </a:lnTo>
                  <a:lnTo>
                    <a:pt x="192" y="196"/>
                  </a:lnTo>
                  <a:close/>
                  <a:moveTo>
                    <a:pt x="216" y="22"/>
                  </a:moveTo>
                  <a:lnTo>
                    <a:pt x="216" y="22"/>
                  </a:lnTo>
                  <a:lnTo>
                    <a:pt x="216" y="22"/>
                  </a:lnTo>
                  <a:lnTo>
                    <a:pt x="245" y="22"/>
                  </a:lnTo>
                  <a:lnTo>
                    <a:pt x="245" y="196"/>
                  </a:lnTo>
                  <a:lnTo>
                    <a:pt x="216" y="196"/>
                  </a:lnTo>
                  <a:lnTo>
                    <a:pt x="216" y="22"/>
                  </a:lnTo>
                  <a:close/>
                  <a:moveTo>
                    <a:pt x="377" y="196"/>
                  </a:moveTo>
                  <a:lnTo>
                    <a:pt x="377" y="196"/>
                  </a:lnTo>
                  <a:lnTo>
                    <a:pt x="377" y="196"/>
                  </a:lnTo>
                  <a:lnTo>
                    <a:pt x="374" y="196"/>
                  </a:lnTo>
                  <a:lnTo>
                    <a:pt x="374" y="11"/>
                  </a:lnTo>
                  <a:lnTo>
                    <a:pt x="374" y="11"/>
                  </a:lnTo>
                  <a:cubicBezTo>
                    <a:pt x="374" y="4"/>
                    <a:pt x="368" y="0"/>
                    <a:pt x="363" y="0"/>
                  </a:cubicBezTo>
                  <a:lnTo>
                    <a:pt x="363" y="0"/>
                  </a:lnTo>
                  <a:lnTo>
                    <a:pt x="98" y="0"/>
                  </a:lnTo>
                  <a:lnTo>
                    <a:pt x="98" y="0"/>
                  </a:lnTo>
                  <a:cubicBezTo>
                    <a:pt x="91" y="0"/>
                    <a:pt x="85" y="4"/>
                    <a:pt x="85" y="11"/>
                  </a:cubicBezTo>
                  <a:lnTo>
                    <a:pt x="85" y="11"/>
                  </a:lnTo>
                  <a:lnTo>
                    <a:pt x="85" y="196"/>
                  </a:lnTo>
                  <a:lnTo>
                    <a:pt x="83" y="196"/>
                  </a:lnTo>
                  <a:lnTo>
                    <a:pt x="83" y="196"/>
                  </a:lnTo>
                  <a:cubicBezTo>
                    <a:pt x="38" y="196"/>
                    <a:pt x="0" y="234"/>
                    <a:pt x="0" y="280"/>
                  </a:cubicBezTo>
                  <a:lnTo>
                    <a:pt x="0" y="280"/>
                  </a:lnTo>
                  <a:lnTo>
                    <a:pt x="0" y="322"/>
                  </a:lnTo>
                  <a:lnTo>
                    <a:pt x="0" y="322"/>
                  </a:lnTo>
                  <a:cubicBezTo>
                    <a:pt x="0" y="329"/>
                    <a:pt x="5" y="335"/>
                    <a:pt x="11" y="335"/>
                  </a:cubicBezTo>
                  <a:cubicBezTo>
                    <a:pt x="18" y="335"/>
                    <a:pt x="23" y="329"/>
                    <a:pt x="23" y="322"/>
                  </a:cubicBezTo>
                  <a:lnTo>
                    <a:pt x="23" y="322"/>
                  </a:lnTo>
                  <a:lnTo>
                    <a:pt x="23" y="280"/>
                  </a:lnTo>
                  <a:lnTo>
                    <a:pt x="23" y="280"/>
                  </a:lnTo>
                  <a:cubicBezTo>
                    <a:pt x="23" y="246"/>
                    <a:pt x="50" y="220"/>
                    <a:pt x="83" y="220"/>
                  </a:cubicBezTo>
                  <a:lnTo>
                    <a:pt x="83" y="220"/>
                  </a:lnTo>
                  <a:lnTo>
                    <a:pt x="98" y="220"/>
                  </a:lnTo>
                  <a:lnTo>
                    <a:pt x="363" y="220"/>
                  </a:lnTo>
                  <a:lnTo>
                    <a:pt x="377" y="220"/>
                  </a:lnTo>
                  <a:lnTo>
                    <a:pt x="377" y="220"/>
                  </a:lnTo>
                  <a:cubicBezTo>
                    <a:pt x="409" y="220"/>
                    <a:pt x="437" y="246"/>
                    <a:pt x="437" y="280"/>
                  </a:cubicBezTo>
                  <a:lnTo>
                    <a:pt x="437" y="280"/>
                  </a:lnTo>
                  <a:lnTo>
                    <a:pt x="437" y="722"/>
                  </a:lnTo>
                  <a:lnTo>
                    <a:pt x="437" y="722"/>
                  </a:lnTo>
                  <a:cubicBezTo>
                    <a:pt x="437" y="756"/>
                    <a:pt x="409" y="782"/>
                    <a:pt x="377" y="782"/>
                  </a:cubicBezTo>
                  <a:lnTo>
                    <a:pt x="377" y="782"/>
                  </a:lnTo>
                  <a:lnTo>
                    <a:pt x="83" y="782"/>
                  </a:lnTo>
                  <a:lnTo>
                    <a:pt x="83" y="782"/>
                  </a:lnTo>
                  <a:cubicBezTo>
                    <a:pt x="77" y="782"/>
                    <a:pt x="71" y="788"/>
                    <a:pt x="71" y="793"/>
                  </a:cubicBezTo>
                  <a:cubicBezTo>
                    <a:pt x="71" y="801"/>
                    <a:pt x="77" y="806"/>
                    <a:pt x="83" y="806"/>
                  </a:cubicBezTo>
                  <a:lnTo>
                    <a:pt x="83" y="806"/>
                  </a:lnTo>
                  <a:lnTo>
                    <a:pt x="377" y="806"/>
                  </a:lnTo>
                  <a:lnTo>
                    <a:pt x="377" y="806"/>
                  </a:lnTo>
                  <a:cubicBezTo>
                    <a:pt x="424" y="806"/>
                    <a:pt x="460" y="768"/>
                    <a:pt x="460" y="722"/>
                  </a:cubicBezTo>
                  <a:lnTo>
                    <a:pt x="460" y="722"/>
                  </a:lnTo>
                  <a:lnTo>
                    <a:pt x="460" y="280"/>
                  </a:lnTo>
                  <a:lnTo>
                    <a:pt x="460" y="280"/>
                  </a:lnTo>
                  <a:cubicBezTo>
                    <a:pt x="460" y="234"/>
                    <a:pt x="424" y="196"/>
                    <a:pt x="377" y="196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a-DK"/>
            </a:p>
          </p:txBody>
        </p:sp>
        <p:sp>
          <p:nvSpPr>
            <p:cNvPr id="153" name="Freeform 1212">
              <a:extLst>
                <a:ext uri="{FF2B5EF4-FFF2-40B4-BE49-F238E27FC236}">
                  <a16:creationId xmlns:a16="http://schemas.microsoft.com/office/drawing/2014/main" id="{07D3AFEE-FD0F-AC4E-8281-1CCC591B09C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559800" y="3716338"/>
              <a:ext cx="77788" cy="103187"/>
            </a:xfrm>
            <a:custGeom>
              <a:avLst/>
              <a:gdLst>
                <a:gd name="T0" fmla="*/ 125 w 216"/>
                <a:gd name="T1" fmla="*/ 264 h 287"/>
                <a:gd name="T2" fmla="*/ 125 w 216"/>
                <a:gd name="T3" fmla="*/ 264 h 287"/>
                <a:gd name="T4" fmla="*/ 125 w 216"/>
                <a:gd name="T5" fmla="*/ 264 h 287"/>
                <a:gd name="T6" fmla="*/ 125 w 216"/>
                <a:gd name="T7" fmla="*/ 264 h 287"/>
                <a:gd name="T8" fmla="*/ 114 w 216"/>
                <a:gd name="T9" fmla="*/ 275 h 287"/>
                <a:gd name="T10" fmla="*/ 125 w 216"/>
                <a:gd name="T11" fmla="*/ 286 h 287"/>
                <a:gd name="T12" fmla="*/ 125 w 216"/>
                <a:gd name="T13" fmla="*/ 286 h 287"/>
                <a:gd name="T14" fmla="*/ 202 w 216"/>
                <a:gd name="T15" fmla="*/ 286 h 287"/>
                <a:gd name="T16" fmla="*/ 202 w 216"/>
                <a:gd name="T17" fmla="*/ 286 h 287"/>
                <a:gd name="T18" fmla="*/ 215 w 216"/>
                <a:gd name="T19" fmla="*/ 275 h 287"/>
                <a:gd name="T20" fmla="*/ 215 w 216"/>
                <a:gd name="T21" fmla="*/ 275 h 287"/>
                <a:gd name="T22" fmla="*/ 215 w 216"/>
                <a:gd name="T23" fmla="*/ 15 h 287"/>
                <a:gd name="T24" fmla="*/ 215 w 216"/>
                <a:gd name="T25" fmla="*/ 15 h 287"/>
                <a:gd name="T26" fmla="*/ 202 w 216"/>
                <a:gd name="T27" fmla="*/ 3 h 287"/>
                <a:gd name="T28" fmla="*/ 202 w 216"/>
                <a:gd name="T29" fmla="*/ 3 h 287"/>
                <a:gd name="T30" fmla="*/ 13 w 216"/>
                <a:gd name="T31" fmla="*/ 0 h 287"/>
                <a:gd name="T32" fmla="*/ 13 w 216"/>
                <a:gd name="T33" fmla="*/ 0 h 287"/>
                <a:gd name="T34" fmla="*/ 0 w 216"/>
                <a:gd name="T35" fmla="*/ 11 h 287"/>
                <a:gd name="T36" fmla="*/ 13 w 216"/>
                <a:gd name="T37" fmla="*/ 24 h 287"/>
                <a:gd name="T38" fmla="*/ 13 w 216"/>
                <a:gd name="T39" fmla="*/ 24 h 287"/>
                <a:gd name="T40" fmla="*/ 191 w 216"/>
                <a:gd name="T41" fmla="*/ 27 h 287"/>
                <a:gd name="T42" fmla="*/ 191 w 216"/>
                <a:gd name="T43" fmla="*/ 264 h 287"/>
                <a:gd name="T44" fmla="*/ 125 w 216"/>
                <a:gd name="T45" fmla="*/ 264 h 2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16" h="287">
                  <a:moveTo>
                    <a:pt x="125" y="264"/>
                  </a:moveTo>
                  <a:lnTo>
                    <a:pt x="125" y="264"/>
                  </a:lnTo>
                  <a:lnTo>
                    <a:pt x="125" y="264"/>
                  </a:lnTo>
                  <a:lnTo>
                    <a:pt x="125" y="264"/>
                  </a:lnTo>
                  <a:cubicBezTo>
                    <a:pt x="120" y="264"/>
                    <a:pt x="114" y="268"/>
                    <a:pt x="114" y="275"/>
                  </a:cubicBezTo>
                  <a:cubicBezTo>
                    <a:pt x="114" y="282"/>
                    <a:pt x="120" y="286"/>
                    <a:pt x="125" y="286"/>
                  </a:cubicBezTo>
                  <a:lnTo>
                    <a:pt x="125" y="286"/>
                  </a:lnTo>
                  <a:lnTo>
                    <a:pt x="202" y="286"/>
                  </a:lnTo>
                  <a:lnTo>
                    <a:pt x="202" y="286"/>
                  </a:lnTo>
                  <a:cubicBezTo>
                    <a:pt x="209" y="286"/>
                    <a:pt x="215" y="282"/>
                    <a:pt x="215" y="275"/>
                  </a:cubicBezTo>
                  <a:lnTo>
                    <a:pt x="215" y="275"/>
                  </a:lnTo>
                  <a:lnTo>
                    <a:pt x="215" y="15"/>
                  </a:lnTo>
                  <a:lnTo>
                    <a:pt x="215" y="15"/>
                  </a:lnTo>
                  <a:cubicBezTo>
                    <a:pt x="215" y="9"/>
                    <a:pt x="209" y="3"/>
                    <a:pt x="202" y="3"/>
                  </a:cubicBezTo>
                  <a:lnTo>
                    <a:pt x="202" y="3"/>
                  </a:lnTo>
                  <a:lnTo>
                    <a:pt x="13" y="0"/>
                  </a:lnTo>
                  <a:lnTo>
                    <a:pt x="13" y="0"/>
                  </a:lnTo>
                  <a:cubicBezTo>
                    <a:pt x="6" y="0"/>
                    <a:pt x="2" y="6"/>
                    <a:pt x="0" y="11"/>
                  </a:cubicBezTo>
                  <a:cubicBezTo>
                    <a:pt x="0" y="19"/>
                    <a:pt x="6" y="24"/>
                    <a:pt x="13" y="24"/>
                  </a:cubicBezTo>
                  <a:lnTo>
                    <a:pt x="13" y="24"/>
                  </a:lnTo>
                  <a:lnTo>
                    <a:pt x="191" y="27"/>
                  </a:lnTo>
                  <a:lnTo>
                    <a:pt x="191" y="264"/>
                  </a:lnTo>
                  <a:lnTo>
                    <a:pt x="125" y="264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a-DK"/>
            </a:p>
          </p:txBody>
        </p:sp>
        <p:sp>
          <p:nvSpPr>
            <p:cNvPr id="154" name="Freeform 1213">
              <a:extLst>
                <a:ext uri="{FF2B5EF4-FFF2-40B4-BE49-F238E27FC236}">
                  <a16:creationId xmlns:a16="http://schemas.microsoft.com/office/drawing/2014/main" id="{9FAB9274-C645-754A-A133-4A3E7DC9D39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391525" y="3687763"/>
              <a:ext cx="219075" cy="182562"/>
            </a:xfrm>
            <a:custGeom>
              <a:avLst/>
              <a:gdLst>
                <a:gd name="T0" fmla="*/ 493 w 609"/>
                <a:gd name="T1" fmla="*/ 482 h 507"/>
                <a:gd name="T2" fmla="*/ 316 w 609"/>
                <a:gd name="T3" fmla="*/ 482 h 507"/>
                <a:gd name="T4" fmla="*/ 493 w 609"/>
                <a:gd name="T5" fmla="*/ 299 h 507"/>
                <a:gd name="T6" fmla="*/ 585 w 609"/>
                <a:gd name="T7" fmla="*/ 391 h 507"/>
                <a:gd name="T8" fmla="*/ 24 w 609"/>
                <a:gd name="T9" fmla="*/ 391 h 507"/>
                <a:gd name="T10" fmla="*/ 24 w 609"/>
                <a:gd name="T11" fmla="*/ 391 h 507"/>
                <a:gd name="T12" fmla="*/ 51 w 609"/>
                <a:gd name="T13" fmla="*/ 326 h 507"/>
                <a:gd name="T14" fmla="*/ 52 w 609"/>
                <a:gd name="T15" fmla="*/ 325 h 507"/>
                <a:gd name="T16" fmla="*/ 115 w 609"/>
                <a:gd name="T17" fmla="*/ 299 h 507"/>
                <a:gd name="T18" fmla="*/ 294 w 609"/>
                <a:gd name="T19" fmla="*/ 299 h 507"/>
                <a:gd name="T20" fmla="*/ 115 w 609"/>
                <a:gd name="T21" fmla="*/ 482 h 507"/>
                <a:gd name="T22" fmla="*/ 24 w 609"/>
                <a:gd name="T23" fmla="*/ 391 h 507"/>
                <a:gd name="T24" fmla="*/ 176 w 609"/>
                <a:gd name="T25" fmla="*/ 202 h 507"/>
                <a:gd name="T26" fmla="*/ 248 w 609"/>
                <a:gd name="T27" fmla="*/ 276 h 507"/>
                <a:gd name="T28" fmla="*/ 115 w 609"/>
                <a:gd name="T29" fmla="*/ 276 h 507"/>
                <a:gd name="T30" fmla="*/ 101 w 609"/>
                <a:gd name="T31" fmla="*/ 277 h 507"/>
                <a:gd name="T32" fmla="*/ 317 w 609"/>
                <a:gd name="T33" fmla="*/ 61 h 507"/>
                <a:gd name="T34" fmla="*/ 317 w 609"/>
                <a:gd name="T35" fmla="*/ 61 h 507"/>
                <a:gd name="T36" fmla="*/ 448 w 609"/>
                <a:gd name="T37" fmla="*/ 61 h 507"/>
                <a:gd name="T38" fmla="*/ 448 w 609"/>
                <a:gd name="T39" fmla="*/ 190 h 507"/>
                <a:gd name="T40" fmla="*/ 362 w 609"/>
                <a:gd name="T41" fmla="*/ 276 h 507"/>
                <a:gd name="T42" fmla="*/ 192 w 609"/>
                <a:gd name="T43" fmla="*/ 186 h 507"/>
                <a:gd name="T44" fmla="*/ 493 w 609"/>
                <a:gd name="T45" fmla="*/ 276 h 507"/>
                <a:gd name="T46" fmla="*/ 493 w 609"/>
                <a:gd name="T47" fmla="*/ 276 h 507"/>
                <a:gd name="T48" fmla="*/ 463 w 609"/>
                <a:gd name="T49" fmla="*/ 207 h 507"/>
                <a:gd name="T50" fmla="*/ 497 w 609"/>
                <a:gd name="T51" fmla="*/ 126 h 507"/>
                <a:gd name="T52" fmla="*/ 302 w 609"/>
                <a:gd name="T53" fmla="*/ 45 h 507"/>
                <a:gd name="T54" fmla="*/ 35 w 609"/>
                <a:gd name="T55" fmla="*/ 308 h 507"/>
                <a:gd name="T56" fmla="*/ 34 w 609"/>
                <a:gd name="T57" fmla="*/ 311 h 507"/>
                <a:gd name="T58" fmla="*/ 34 w 609"/>
                <a:gd name="T59" fmla="*/ 311 h 507"/>
                <a:gd name="T60" fmla="*/ 34 w 609"/>
                <a:gd name="T61" fmla="*/ 311 h 507"/>
                <a:gd name="T62" fmla="*/ 115 w 609"/>
                <a:gd name="T63" fmla="*/ 506 h 507"/>
                <a:gd name="T64" fmla="*/ 493 w 609"/>
                <a:gd name="T65" fmla="*/ 506 h 507"/>
                <a:gd name="T66" fmla="*/ 608 w 609"/>
                <a:gd name="T67" fmla="*/ 391 h 5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609" h="507">
                  <a:moveTo>
                    <a:pt x="493" y="482"/>
                  </a:moveTo>
                  <a:lnTo>
                    <a:pt x="493" y="482"/>
                  </a:lnTo>
                  <a:lnTo>
                    <a:pt x="493" y="482"/>
                  </a:lnTo>
                  <a:lnTo>
                    <a:pt x="316" y="482"/>
                  </a:lnTo>
                  <a:lnTo>
                    <a:pt x="316" y="299"/>
                  </a:lnTo>
                  <a:lnTo>
                    <a:pt x="493" y="299"/>
                  </a:lnTo>
                  <a:lnTo>
                    <a:pt x="493" y="299"/>
                  </a:lnTo>
                  <a:cubicBezTo>
                    <a:pt x="543" y="299"/>
                    <a:pt x="585" y="341"/>
                    <a:pt x="585" y="391"/>
                  </a:cubicBezTo>
                  <a:cubicBezTo>
                    <a:pt x="585" y="441"/>
                    <a:pt x="543" y="482"/>
                    <a:pt x="493" y="482"/>
                  </a:cubicBezTo>
                  <a:close/>
                  <a:moveTo>
                    <a:pt x="24" y="391"/>
                  </a:moveTo>
                  <a:lnTo>
                    <a:pt x="24" y="391"/>
                  </a:lnTo>
                  <a:lnTo>
                    <a:pt x="24" y="391"/>
                  </a:lnTo>
                  <a:lnTo>
                    <a:pt x="24" y="391"/>
                  </a:lnTo>
                  <a:cubicBezTo>
                    <a:pt x="24" y="366"/>
                    <a:pt x="34" y="343"/>
                    <a:pt x="51" y="326"/>
                  </a:cubicBezTo>
                  <a:lnTo>
                    <a:pt x="51" y="326"/>
                  </a:lnTo>
                  <a:lnTo>
                    <a:pt x="52" y="325"/>
                  </a:lnTo>
                  <a:lnTo>
                    <a:pt x="52" y="325"/>
                  </a:lnTo>
                  <a:cubicBezTo>
                    <a:pt x="69" y="310"/>
                    <a:pt x="92" y="299"/>
                    <a:pt x="115" y="299"/>
                  </a:cubicBezTo>
                  <a:lnTo>
                    <a:pt x="115" y="299"/>
                  </a:lnTo>
                  <a:lnTo>
                    <a:pt x="294" y="299"/>
                  </a:lnTo>
                  <a:lnTo>
                    <a:pt x="294" y="482"/>
                  </a:lnTo>
                  <a:lnTo>
                    <a:pt x="115" y="482"/>
                  </a:lnTo>
                  <a:lnTo>
                    <a:pt x="115" y="482"/>
                  </a:lnTo>
                  <a:cubicBezTo>
                    <a:pt x="65" y="482"/>
                    <a:pt x="24" y="441"/>
                    <a:pt x="24" y="391"/>
                  </a:cubicBezTo>
                  <a:close/>
                  <a:moveTo>
                    <a:pt x="176" y="202"/>
                  </a:moveTo>
                  <a:lnTo>
                    <a:pt x="176" y="202"/>
                  </a:lnTo>
                  <a:lnTo>
                    <a:pt x="176" y="202"/>
                  </a:lnTo>
                  <a:lnTo>
                    <a:pt x="248" y="276"/>
                  </a:lnTo>
                  <a:lnTo>
                    <a:pt x="115" y="276"/>
                  </a:lnTo>
                  <a:lnTo>
                    <a:pt x="115" y="276"/>
                  </a:lnTo>
                  <a:cubicBezTo>
                    <a:pt x="111" y="276"/>
                    <a:pt x="105" y="276"/>
                    <a:pt x="101" y="277"/>
                  </a:cubicBezTo>
                  <a:lnTo>
                    <a:pt x="101" y="277"/>
                  </a:lnTo>
                  <a:lnTo>
                    <a:pt x="176" y="202"/>
                  </a:lnTo>
                  <a:close/>
                  <a:moveTo>
                    <a:pt x="317" y="61"/>
                  </a:moveTo>
                  <a:lnTo>
                    <a:pt x="317" y="61"/>
                  </a:lnTo>
                  <a:lnTo>
                    <a:pt x="317" y="61"/>
                  </a:lnTo>
                  <a:lnTo>
                    <a:pt x="317" y="61"/>
                  </a:lnTo>
                  <a:cubicBezTo>
                    <a:pt x="354" y="25"/>
                    <a:pt x="411" y="25"/>
                    <a:pt x="448" y="61"/>
                  </a:cubicBezTo>
                  <a:cubicBezTo>
                    <a:pt x="465" y="78"/>
                    <a:pt x="474" y="100"/>
                    <a:pt x="474" y="126"/>
                  </a:cubicBezTo>
                  <a:cubicBezTo>
                    <a:pt x="474" y="150"/>
                    <a:pt x="465" y="174"/>
                    <a:pt x="448" y="190"/>
                  </a:cubicBezTo>
                  <a:lnTo>
                    <a:pt x="448" y="190"/>
                  </a:lnTo>
                  <a:lnTo>
                    <a:pt x="362" y="276"/>
                  </a:lnTo>
                  <a:lnTo>
                    <a:pt x="282" y="276"/>
                  </a:lnTo>
                  <a:lnTo>
                    <a:pt x="192" y="186"/>
                  </a:lnTo>
                  <a:lnTo>
                    <a:pt x="317" y="61"/>
                  </a:lnTo>
                  <a:close/>
                  <a:moveTo>
                    <a:pt x="493" y="276"/>
                  </a:moveTo>
                  <a:lnTo>
                    <a:pt x="493" y="276"/>
                  </a:lnTo>
                  <a:lnTo>
                    <a:pt x="493" y="276"/>
                  </a:lnTo>
                  <a:lnTo>
                    <a:pt x="394" y="276"/>
                  </a:lnTo>
                  <a:lnTo>
                    <a:pt x="463" y="207"/>
                  </a:lnTo>
                  <a:lnTo>
                    <a:pt x="463" y="207"/>
                  </a:lnTo>
                  <a:cubicBezTo>
                    <a:pt x="485" y="185"/>
                    <a:pt x="497" y="157"/>
                    <a:pt x="497" y="126"/>
                  </a:cubicBezTo>
                  <a:cubicBezTo>
                    <a:pt x="497" y="95"/>
                    <a:pt x="485" y="65"/>
                    <a:pt x="463" y="45"/>
                  </a:cubicBezTo>
                  <a:cubicBezTo>
                    <a:pt x="420" y="0"/>
                    <a:pt x="347" y="0"/>
                    <a:pt x="302" y="45"/>
                  </a:cubicBezTo>
                  <a:lnTo>
                    <a:pt x="302" y="45"/>
                  </a:lnTo>
                  <a:lnTo>
                    <a:pt x="35" y="308"/>
                  </a:lnTo>
                  <a:lnTo>
                    <a:pt x="35" y="308"/>
                  </a:lnTo>
                  <a:cubicBezTo>
                    <a:pt x="35" y="308"/>
                    <a:pt x="34" y="310"/>
                    <a:pt x="34" y="311"/>
                  </a:cubicBezTo>
                  <a:lnTo>
                    <a:pt x="34" y="311"/>
                  </a:lnTo>
                  <a:lnTo>
                    <a:pt x="34" y="311"/>
                  </a:lnTo>
                  <a:lnTo>
                    <a:pt x="34" y="311"/>
                  </a:lnTo>
                  <a:lnTo>
                    <a:pt x="34" y="311"/>
                  </a:lnTo>
                  <a:cubicBezTo>
                    <a:pt x="13" y="332"/>
                    <a:pt x="0" y="360"/>
                    <a:pt x="0" y="391"/>
                  </a:cubicBezTo>
                  <a:cubicBezTo>
                    <a:pt x="0" y="454"/>
                    <a:pt x="52" y="506"/>
                    <a:pt x="115" y="506"/>
                  </a:cubicBezTo>
                  <a:lnTo>
                    <a:pt x="115" y="506"/>
                  </a:lnTo>
                  <a:lnTo>
                    <a:pt x="493" y="506"/>
                  </a:lnTo>
                  <a:lnTo>
                    <a:pt x="493" y="506"/>
                  </a:lnTo>
                  <a:cubicBezTo>
                    <a:pt x="557" y="506"/>
                    <a:pt x="608" y="454"/>
                    <a:pt x="608" y="391"/>
                  </a:cubicBezTo>
                  <a:cubicBezTo>
                    <a:pt x="608" y="328"/>
                    <a:pt x="557" y="276"/>
                    <a:pt x="493" y="276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a-DK"/>
            </a:p>
          </p:txBody>
        </p:sp>
        <p:sp>
          <p:nvSpPr>
            <p:cNvPr id="155" name="Freeform 1214">
              <a:extLst>
                <a:ext uri="{FF2B5EF4-FFF2-40B4-BE49-F238E27FC236}">
                  <a16:creationId xmlns:a16="http://schemas.microsoft.com/office/drawing/2014/main" id="{6752678C-D9D2-024F-87FA-0EFF241229A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512175" y="3803650"/>
              <a:ext cx="80963" cy="26988"/>
            </a:xfrm>
            <a:custGeom>
              <a:avLst/>
              <a:gdLst>
                <a:gd name="T0" fmla="*/ 160 w 224"/>
                <a:gd name="T1" fmla="*/ 0 h 77"/>
                <a:gd name="T2" fmla="*/ 160 w 224"/>
                <a:gd name="T3" fmla="*/ 0 h 77"/>
                <a:gd name="T4" fmla="*/ 160 w 224"/>
                <a:gd name="T5" fmla="*/ 0 h 77"/>
                <a:gd name="T6" fmla="*/ 11 w 224"/>
                <a:gd name="T7" fmla="*/ 0 h 77"/>
                <a:gd name="T8" fmla="*/ 11 w 224"/>
                <a:gd name="T9" fmla="*/ 0 h 77"/>
                <a:gd name="T10" fmla="*/ 0 w 224"/>
                <a:gd name="T11" fmla="*/ 11 h 77"/>
                <a:gd name="T12" fmla="*/ 11 w 224"/>
                <a:gd name="T13" fmla="*/ 24 h 77"/>
                <a:gd name="T14" fmla="*/ 11 w 224"/>
                <a:gd name="T15" fmla="*/ 24 h 77"/>
                <a:gd name="T16" fmla="*/ 160 w 224"/>
                <a:gd name="T17" fmla="*/ 24 h 77"/>
                <a:gd name="T18" fmla="*/ 160 w 224"/>
                <a:gd name="T19" fmla="*/ 24 h 77"/>
                <a:gd name="T20" fmla="*/ 201 w 224"/>
                <a:gd name="T21" fmla="*/ 65 h 77"/>
                <a:gd name="T22" fmla="*/ 212 w 224"/>
                <a:gd name="T23" fmla="*/ 76 h 77"/>
                <a:gd name="T24" fmla="*/ 223 w 224"/>
                <a:gd name="T25" fmla="*/ 65 h 77"/>
                <a:gd name="T26" fmla="*/ 160 w 224"/>
                <a:gd name="T27" fmla="*/ 0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24" h="77">
                  <a:moveTo>
                    <a:pt x="160" y="0"/>
                  </a:moveTo>
                  <a:lnTo>
                    <a:pt x="160" y="0"/>
                  </a:lnTo>
                  <a:lnTo>
                    <a:pt x="160" y="0"/>
                  </a:lnTo>
                  <a:lnTo>
                    <a:pt x="11" y="0"/>
                  </a:lnTo>
                  <a:lnTo>
                    <a:pt x="11" y="0"/>
                  </a:lnTo>
                  <a:cubicBezTo>
                    <a:pt x="5" y="0"/>
                    <a:pt x="0" y="5"/>
                    <a:pt x="0" y="11"/>
                  </a:cubicBezTo>
                  <a:cubicBezTo>
                    <a:pt x="0" y="18"/>
                    <a:pt x="5" y="24"/>
                    <a:pt x="11" y="24"/>
                  </a:cubicBezTo>
                  <a:lnTo>
                    <a:pt x="11" y="24"/>
                  </a:lnTo>
                  <a:lnTo>
                    <a:pt x="160" y="24"/>
                  </a:lnTo>
                  <a:lnTo>
                    <a:pt x="160" y="24"/>
                  </a:lnTo>
                  <a:cubicBezTo>
                    <a:pt x="183" y="24"/>
                    <a:pt x="201" y="42"/>
                    <a:pt x="201" y="65"/>
                  </a:cubicBezTo>
                  <a:cubicBezTo>
                    <a:pt x="201" y="70"/>
                    <a:pt x="206" y="76"/>
                    <a:pt x="212" y="76"/>
                  </a:cubicBezTo>
                  <a:cubicBezTo>
                    <a:pt x="219" y="76"/>
                    <a:pt x="223" y="70"/>
                    <a:pt x="223" y="65"/>
                  </a:cubicBezTo>
                  <a:cubicBezTo>
                    <a:pt x="223" y="28"/>
                    <a:pt x="195" y="0"/>
                    <a:pt x="160" y="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a-DK"/>
            </a:p>
          </p:txBody>
        </p:sp>
        <p:sp>
          <p:nvSpPr>
            <p:cNvPr id="156" name="Freeform 1215">
              <a:extLst>
                <a:ext uri="{FF2B5EF4-FFF2-40B4-BE49-F238E27FC236}">
                  <a16:creationId xmlns:a16="http://schemas.microsoft.com/office/drawing/2014/main" id="{73D146C0-6953-0E41-9200-943E4A9A22A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472488" y="3705225"/>
              <a:ext cx="74612" cy="53975"/>
            </a:xfrm>
            <a:custGeom>
              <a:avLst/>
              <a:gdLst>
                <a:gd name="T0" fmla="*/ 5 w 207"/>
                <a:gd name="T1" fmla="*/ 148 h 151"/>
                <a:gd name="T2" fmla="*/ 5 w 207"/>
                <a:gd name="T3" fmla="*/ 148 h 151"/>
                <a:gd name="T4" fmla="*/ 5 w 207"/>
                <a:gd name="T5" fmla="*/ 148 h 151"/>
                <a:gd name="T6" fmla="*/ 5 w 207"/>
                <a:gd name="T7" fmla="*/ 148 h 151"/>
                <a:gd name="T8" fmla="*/ 13 w 207"/>
                <a:gd name="T9" fmla="*/ 150 h 151"/>
                <a:gd name="T10" fmla="*/ 20 w 207"/>
                <a:gd name="T11" fmla="*/ 148 h 151"/>
                <a:gd name="T12" fmla="*/ 20 w 207"/>
                <a:gd name="T13" fmla="*/ 148 h 151"/>
                <a:gd name="T14" fmla="*/ 126 w 207"/>
                <a:gd name="T15" fmla="*/ 42 h 151"/>
                <a:gd name="T16" fmla="*/ 126 w 207"/>
                <a:gd name="T17" fmla="*/ 42 h 151"/>
                <a:gd name="T18" fmla="*/ 183 w 207"/>
                <a:gd name="T19" fmla="*/ 42 h 151"/>
                <a:gd name="T20" fmla="*/ 200 w 207"/>
                <a:gd name="T21" fmla="*/ 42 h 151"/>
                <a:gd name="T22" fmla="*/ 200 w 207"/>
                <a:gd name="T23" fmla="*/ 26 h 151"/>
                <a:gd name="T24" fmla="*/ 109 w 207"/>
                <a:gd name="T25" fmla="*/ 26 h 151"/>
                <a:gd name="T26" fmla="*/ 109 w 207"/>
                <a:gd name="T27" fmla="*/ 26 h 151"/>
                <a:gd name="T28" fmla="*/ 5 w 207"/>
                <a:gd name="T29" fmla="*/ 131 h 151"/>
                <a:gd name="T30" fmla="*/ 5 w 207"/>
                <a:gd name="T31" fmla="*/ 131 h 151"/>
                <a:gd name="T32" fmla="*/ 5 w 207"/>
                <a:gd name="T33" fmla="*/ 148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07" h="151">
                  <a:moveTo>
                    <a:pt x="5" y="148"/>
                  </a:moveTo>
                  <a:lnTo>
                    <a:pt x="5" y="148"/>
                  </a:lnTo>
                  <a:lnTo>
                    <a:pt x="5" y="148"/>
                  </a:lnTo>
                  <a:lnTo>
                    <a:pt x="5" y="148"/>
                  </a:lnTo>
                  <a:cubicBezTo>
                    <a:pt x="6" y="149"/>
                    <a:pt x="9" y="150"/>
                    <a:pt x="13" y="150"/>
                  </a:cubicBezTo>
                  <a:cubicBezTo>
                    <a:pt x="16" y="150"/>
                    <a:pt x="19" y="149"/>
                    <a:pt x="20" y="148"/>
                  </a:cubicBezTo>
                  <a:lnTo>
                    <a:pt x="20" y="148"/>
                  </a:lnTo>
                  <a:lnTo>
                    <a:pt x="126" y="42"/>
                  </a:lnTo>
                  <a:lnTo>
                    <a:pt x="126" y="42"/>
                  </a:lnTo>
                  <a:cubicBezTo>
                    <a:pt x="142" y="27"/>
                    <a:pt x="168" y="27"/>
                    <a:pt x="183" y="42"/>
                  </a:cubicBezTo>
                  <a:cubicBezTo>
                    <a:pt x="189" y="46"/>
                    <a:pt x="196" y="46"/>
                    <a:pt x="200" y="42"/>
                  </a:cubicBezTo>
                  <a:cubicBezTo>
                    <a:pt x="206" y="38"/>
                    <a:pt x="206" y="31"/>
                    <a:pt x="200" y="26"/>
                  </a:cubicBezTo>
                  <a:cubicBezTo>
                    <a:pt x="174" y="0"/>
                    <a:pt x="134" y="0"/>
                    <a:pt x="109" y="26"/>
                  </a:cubicBezTo>
                  <a:lnTo>
                    <a:pt x="109" y="26"/>
                  </a:lnTo>
                  <a:lnTo>
                    <a:pt x="5" y="131"/>
                  </a:lnTo>
                  <a:lnTo>
                    <a:pt x="5" y="131"/>
                  </a:lnTo>
                  <a:cubicBezTo>
                    <a:pt x="0" y="135"/>
                    <a:pt x="0" y="142"/>
                    <a:pt x="5" y="148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a-DK"/>
            </a:p>
          </p:txBody>
        </p:sp>
      </p:grpSp>
      <p:grpSp>
        <p:nvGrpSpPr>
          <p:cNvPr id="157" name="Group 1391">
            <a:extLst>
              <a:ext uri="{FF2B5EF4-FFF2-40B4-BE49-F238E27FC236}">
                <a16:creationId xmlns:a16="http://schemas.microsoft.com/office/drawing/2014/main" id="{512DED03-06B1-5047-BDBD-712F60651499}"/>
              </a:ext>
            </a:extLst>
          </p:cNvPr>
          <p:cNvGrpSpPr/>
          <p:nvPr/>
        </p:nvGrpSpPr>
        <p:grpSpPr>
          <a:xfrm>
            <a:off x="5564072" y="3937941"/>
            <a:ext cx="292100" cy="290512"/>
            <a:chOff x="8391525" y="3579813"/>
            <a:chExt cx="292100" cy="290512"/>
          </a:xfrm>
          <a:solidFill>
            <a:schemeClr val="tx2"/>
          </a:solidFill>
        </p:grpSpPr>
        <p:sp>
          <p:nvSpPr>
            <p:cNvPr id="158" name="Freeform 1211">
              <a:extLst>
                <a:ext uri="{FF2B5EF4-FFF2-40B4-BE49-F238E27FC236}">
                  <a16:creationId xmlns:a16="http://schemas.microsoft.com/office/drawing/2014/main" id="{6435D141-8903-CD40-BF8D-DCF2603B750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516938" y="3579813"/>
              <a:ext cx="166687" cy="290512"/>
            </a:xfrm>
            <a:custGeom>
              <a:avLst/>
              <a:gdLst>
                <a:gd name="T0" fmla="*/ 321 w 461"/>
                <a:gd name="T1" fmla="*/ 22 h 807"/>
                <a:gd name="T2" fmla="*/ 350 w 461"/>
                <a:gd name="T3" fmla="*/ 22 h 807"/>
                <a:gd name="T4" fmla="*/ 321 w 461"/>
                <a:gd name="T5" fmla="*/ 196 h 807"/>
                <a:gd name="T6" fmla="*/ 109 w 461"/>
                <a:gd name="T7" fmla="*/ 22 h 807"/>
                <a:gd name="T8" fmla="*/ 109 w 461"/>
                <a:gd name="T9" fmla="*/ 22 h 807"/>
                <a:gd name="T10" fmla="*/ 140 w 461"/>
                <a:gd name="T11" fmla="*/ 196 h 807"/>
                <a:gd name="T12" fmla="*/ 109 w 461"/>
                <a:gd name="T13" fmla="*/ 22 h 807"/>
                <a:gd name="T14" fmla="*/ 268 w 461"/>
                <a:gd name="T15" fmla="*/ 22 h 807"/>
                <a:gd name="T16" fmla="*/ 297 w 461"/>
                <a:gd name="T17" fmla="*/ 22 h 807"/>
                <a:gd name="T18" fmla="*/ 268 w 461"/>
                <a:gd name="T19" fmla="*/ 196 h 807"/>
                <a:gd name="T20" fmla="*/ 192 w 461"/>
                <a:gd name="T21" fmla="*/ 196 h 807"/>
                <a:gd name="T22" fmla="*/ 192 w 461"/>
                <a:gd name="T23" fmla="*/ 196 h 807"/>
                <a:gd name="T24" fmla="*/ 162 w 461"/>
                <a:gd name="T25" fmla="*/ 22 h 807"/>
                <a:gd name="T26" fmla="*/ 192 w 461"/>
                <a:gd name="T27" fmla="*/ 196 h 807"/>
                <a:gd name="T28" fmla="*/ 216 w 461"/>
                <a:gd name="T29" fmla="*/ 22 h 807"/>
                <a:gd name="T30" fmla="*/ 245 w 461"/>
                <a:gd name="T31" fmla="*/ 22 h 807"/>
                <a:gd name="T32" fmla="*/ 216 w 461"/>
                <a:gd name="T33" fmla="*/ 196 h 807"/>
                <a:gd name="T34" fmla="*/ 377 w 461"/>
                <a:gd name="T35" fmla="*/ 196 h 807"/>
                <a:gd name="T36" fmla="*/ 377 w 461"/>
                <a:gd name="T37" fmla="*/ 196 h 807"/>
                <a:gd name="T38" fmla="*/ 374 w 461"/>
                <a:gd name="T39" fmla="*/ 11 h 807"/>
                <a:gd name="T40" fmla="*/ 363 w 461"/>
                <a:gd name="T41" fmla="*/ 0 h 807"/>
                <a:gd name="T42" fmla="*/ 98 w 461"/>
                <a:gd name="T43" fmla="*/ 0 h 807"/>
                <a:gd name="T44" fmla="*/ 85 w 461"/>
                <a:gd name="T45" fmla="*/ 11 h 807"/>
                <a:gd name="T46" fmla="*/ 85 w 461"/>
                <a:gd name="T47" fmla="*/ 196 h 807"/>
                <a:gd name="T48" fmla="*/ 83 w 461"/>
                <a:gd name="T49" fmla="*/ 196 h 807"/>
                <a:gd name="T50" fmla="*/ 0 w 461"/>
                <a:gd name="T51" fmla="*/ 280 h 807"/>
                <a:gd name="T52" fmla="*/ 0 w 461"/>
                <a:gd name="T53" fmla="*/ 322 h 807"/>
                <a:gd name="T54" fmla="*/ 23 w 461"/>
                <a:gd name="T55" fmla="*/ 322 h 807"/>
                <a:gd name="T56" fmla="*/ 23 w 461"/>
                <a:gd name="T57" fmla="*/ 280 h 807"/>
                <a:gd name="T58" fmla="*/ 83 w 461"/>
                <a:gd name="T59" fmla="*/ 220 h 807"/>
                <a:gd name="T60" fmla="*/ 98 w 461"/>
                <a:gd name="T61" fmla="*/ 220 h 807"/>
                <a:gd name="T62" fmla="*/ 377 w 461"/>
                <a:gd name="T63" fmla="*/ 220 h 807"/>
                <a:gd name="T64" fmla="*/ 437 w 461"/>
                <a:gd name="T65" fmla="*/ 280 h 807"/>
                <a:gd name="T66" fmla="*/ 437 w 461"/>
                <a:gd name="T67" fmla="*/ 722 h 807"/>
                <a:gd name="T68" fmla="*/ 377 w 461"/>
                <a:gd name="T69" fmla="*/ 782 h 807"/>
                <a:gd name="T70" fmla="*/ 83 w 461"/>
                <a:gd name="T71" fmla="*/ 782 h 807"/>
                <a:gd name="T72" fmla="*/ 71 w 461"/>
                <a:gd name="T73" fmla="*/ 793 h 807"/>
                <a:gd name="T74" fmla="*/ 83 w 461"/>
                <a:gd name="T75" fmla="*/ 806 h 807"/>
                <a:gd name="T76" fmla="*/ 377 w 461"/>
                <a:gd name="T77" fmla="*/ 806 h 807"/>
                <a:gd name="T78" fmla="*/ 460 w 461"/>
                <a:gd name="T79" fmla="*/ 722 h 807"/>
                <a:gd name="T80" fmla="*/ 460 w 461"/>
                <a:gd name="T81" fmla="*/ 280 h 8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61" h="807">
                  <a:moveTo>
                    <a:pt x="321" y="22"/>
                  </a:moveTo>
                  <a:lnTo>
                    <a:pt x="321" y="22"/>
                  </a:lnTo>
                  <a:lnTo>
                    <a:pt x="321" y="22"/>
                  </a:lnTo>
                  <a:lnTo>
                    <a:pt x="350" y="22"/>
                  </a:lnTo>
                  <a:lnTo>
                    <a:pt x="350" y="196"/>
                  </a:lnTo>
                  <a:lnTo>
                    <a:pt x="321" y="196"/>
                  </a:lnTo>
                  <a:lnTo>
                    <a:pt x="321" y="22"/>
                  </a:lnTo>
                  <a:close/>
                  <a:moveTo>
                    <a:pt x="109" y="22"/>
                  </a:moveTo>
                  <a:lnTo>
                    <a:pt x="109" y="22"/>
                  </a:lnTo>
                  <a:lnTo>
                    <a:pt x="109" y="22"/>
                  </a:lnTo>
                  <a:lnTo>
                    <a:pt x="140" y="22"/>
                  </a:lnTo>
                  <a:lnTo>
                    <a:pt x="140" y="196"/>
                  </a:lnTo>
                  <a:lnTo>
                    <a:pt x="109" y="196"/>
                  </a:lnTo>
                  <a:lnTo>
                    <a:pt x="109" y="22"/>
                  </a:lnTo>
                  <a:close/>
                  <a:moveTo>
                    <a:pt x="268" y="22"/>
                  </a:moveTo>
                  <a:lnTo>
                    <a:pt x="268" y="22"/>
                  </a:lnTo>
                  <a:lnTo>
                    <a:pt x="268" y="22"/>
                  </a:lnTo>
                  <a:lnTo>
                    <a:pt x="297" y="22"/>
                  </a:lnTo>
                  <a:lnTo>
                    <a:pt x="297" y="196"/>
                  </a:lnTo>
                  <a:lnTo>
                    <a:pt x="268" y="196"/>
                  </a:lnTo>
                  <a:lnTo>
                    <a:pt x="268" y="22"/>
                  </a:lnTo>
                  <a:close/>
                  <a:moveTo>
                    <a:pt x="192" y="196"/>
                  </a:moveTo>
                  <a:lnTo>
                    <a:pt x="192" y="196"/>
                  </a:lnTo>
                  <a:lnTo>
                    <a:pt x="192" y="196"/>
                  </a:lnTo>
                  <a:lnTo>
                    <a:pt x="162" y="196"/>
                  </a:lnTo>
                  <a:lnTo>
                    <a:pt x="162" y="22"/>
                  </a:lnTo>
                  <a:lnTo>
                    <a:pt x="192" y="22"/>
                  </a:lnTo>
                  <a:lnTo>
                    <a:pt x="192" y="196"/>
                  </a:lnTo>
                  <a:close/>
                  <a:moveTo>
                    <a:pt x="216" y="22"/>
                  </a:moveTo>
                  <a:lnTo>
                    <a:pt x="216" y="22"/>
                  </a:lnTo>
                  <a:lnTo>
                    <a:pt x="216" y="22"/>
                  </a:lnTo>
                  <a:lnTo>
                    <a:pt x="245" y="22"/>
                  </a:lnTo>
                  <a:lnTo>
                    <a:pt x="245" y="196"/>
                  </a:lnTo>
                  <a:lnTo>
                    <a:pt x="216" y="196"/>
                  </a:lnTo>
                  <a:lnTo>
                    <a:pt x="216" y="22"/>
                  </a:lnTo>
                  <a:close/>
                  <a:moveTo>
                    <a:pt x="377" y="196"/>
                  </a:moveTo>
                  <a:lnTo>
                    <a:pt x="377" y="196"/>
                  </a:lnTo>
                  <a:lnTo>
                    <a:pt x="377" y="196"/>
                  </a:lnTo>
                  <a:lnTo>
                    <a:pt x="374" y="196"/>
                  </a:lnTo>
                  <a:lnTo>
                    <a:pt x="374" y="11"/>
                  </a:lnTo>
                  <a:lnTo>
                    <a:pt x="374" y="11"/>
                  </a:lnTo>
                  <a:cubicBezTo>
                    <a:pt x="374" y="4"/>
                    <a:pt x="368" y="0"/>
                    <a:pt x="363" y="0"/>
                  </a:cubicBezTo>
                  <a:lnTo>
                    <a:pt x="363" y="0"/>
                  </a:lnTo>
                  <a:lnTo>
                    <a:pt x="98" y="0"/>
                  </a:lnTo>
                  <a:lnTo>
                    <a:pt x="98" y="0"/>
                  </a:lnTo>
                  <a:cubicBezTo>
                    <a:pt x="91" y="0"/>
                    <a:pt x="85" y="4"/>
                    <a:pt x="85" y="11"/>
                  </a:cubicBezTo>
                  <a:lnTo>
                    <a:pt x="85" y="11"/>
                  </a:lnTo>
                  <a:lnTo>
                    <a:pt x="85" y="196"/>
                  </a:lnTo>
                  <a:lnTo>
                    <a:pt x="83" y="196"/>
                  </a:lnTo>
                  <a:lnTo>
                    <a:pt x="83" y="196"/>
                  </a:lnTo>
                  <a:cubicBezTo>
                    <a:pt x="38" y="196"/>
                    <a:pt x="0" y="234"/>
                    <a:pt x="0" y="280"/>
                  </a:cubicBezTo>
                  <a:lnTo>
                    <a:pt x="0" y="280"/>
                  </a:lnTo>
                  <a:lnTo>
                    <a:pt x="0" y="322"/>
                  </a:lnTo>
                  <a:lnTo>
                    <a:pt x="0" y="322"/>
                  </a:lnTo>
                  <a:cubicBezTo>
                    <a:pt x="0" y="329"/>
                    <a:pt x="5" y="335"/>
                    <a:pt x="11" y="335"/>
                  </a:cubicBezTo>
                  <a:cubicBezTo>
                    <a:pt x="18" y="335"/>
                    <a:pt x="23" y="329"/>
                    <a:pt x="23" y="322"/>
                  </a:cubicBezTo>
                  <a:lnTo>
                    <a:pt x="23" y="322"/>
                  </a:lnTo>
                  <a:lnTo>
                    <a:pt x="23" y="280"/>
                  </a:lnTo>
                  <a:lnTo>
                    <a:pt x="23" y="280"/>
                  </a:lnTo>
                  <a:cubicBezTo>
                    <a:pt x="23" y="246"/>
                    <a:pt x="50" y="220"/>
                    <a:pt x="83" y="220"/>
                  </a:cubicBezTo>
                  <a:lnTo>
                    <a:pt x="83" y="220"/>
                  </a:lnTo>
                  <a:lnTo>
                    <a:pt x="98" y="220"/>
                  </a:lnTo>
                  <a:lnTo>
                    <a:pt x="363" y="220"/>
                  </a:lnTo>
                  <a:lnTo>
                    <a:pt x="377" y="220"/>
                  </a:lnTo>
                  <a:lnTo>
                    <a:pt x="377" y="220"/>
                  </a:lnTo>
                  <a:cubicBezTo>
                    <a:pt x="409" y="220"/>
                    <a:pt x="437" y="246"/>
                    <a:pt x="437" y="280"/>
                  </a:cubicBezTo>
                  <a:lnTo>
                    <a:pt x="437" y="280"/>
                  </a:lnTo>
                  <a:lnTo>
                    <a:pt x="437" y="722"/>
                  </a:lnTo>
                  <a:lnTo>
                    <a:pt x="437" y="722"/>
                  </a:lnTo>
                  <a:cubicBezTo>
                    <a:pt x="437" y="756"/>
                    <a:pt x="409" y="782"/>
                    <a:pt x="377" y="782"/>
                  </a:cubicBezTo>
                  <a:lnTo>
                    <a:pt x="377" y="782"/>
                  </a:lnTo>
                  <a:lnTo>
                    <a:pt x="83" y="782"/>
                  </a:lnTo>
                  <a:lnTo>
                    <a:pt x="83" y="782"/>
                  </a:lnTo>
                  <a:cubicBezTo>
                    <a:pt x="77" y="782"/>
                    <a:pt x="71" y="788"/>
                    <a:pt x="71" y="793"/>
                  </a:cubicBezTo>
                  <a:cubicBezTo>
                    <a:pt x="71" y="801"/>
                    <a:pt x="77" y="806"/>
                    <a:pt x="83" y="806"/>
                  </a:cubicBezTo>
                  <a:lnTo>
                    <a:pt x="83" y="806"/>
                  </a:lnTo>
                  <a:lnTo>
                    <a:pt x="377" y="806"/>
                  </a:lnTo>
                  <a:lnTo>
                    <a:pt x="377" y="806"/>
                  </a:lnTo>
                  <a:cubicBezTo>
                    <a:pt x="424" y="806"/>
                    <a:pt x="460" y="768"/>
                    <a:pt x="460" y="722"/>
                  </a:cubicBezTo>
                  <a:lnTo>
                    <a:pt x="460" y="722"/>
                  </a:lnTo>
                  <a:lnTo>
                    <a:pt x="460" y="280"/>
                  </a:lnTo>
                  <a:lnTo>
                    <a:pt x="460" y="280"/>
                  </a:lnTo>
                  <a:cubicBezTo>
                    <a:pt x="460" y="234"/>
                    <a:pt x="424" y="196"/>
                    <a:pt x="377" y="196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a-DK"/>
            </a:p>
          </p:txBody>
        </p:sp>
        <p:sp>
          <p:nvSpPr>
            <p:cNvPr id="159" name="Freeform 1212">
              <a:extLst>
                <a:ext uri="{FF2B5EF4-FFF2-40B4-BE49-F238E27FC236}">
                  <a16:creationId xmlns:a16="http://schemas.microsoft.com/office/drawing/2014/main" id="{07D3AFEE-FD0F-AC4E-8281-1CCC591B09C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559800" y="3716338"/>
              <a:ext cx="77788" cy="103187"/>
            </a:xfrm>
            <a:custGeom>
              <a:avLst/>
              <a:gdLst>
                <a:gd name="T0" fmla="*/ 125 w 216"/>
                <a:gd name="T1" fmla="*/ 264 h 287"/>
                <a:gd name="T2" fmla="*/ 125 w 216"/>
                <a:gd name="T3" fmla="*/ 264 h 287"/>
                <a:gd name="T4" fmla="*/ 125 w 216"/>
                <a:gd name="T5" fmla="*/ 264 h 287"/>
                <a:gd name="T6" fmla="*/ 125 w 216"/>
                <a:gd name="T7" fmla="*/ 264 h 287"/>
                <a:gd name="T8" fmla="*/ 114 w 216"/>
                <a:gd name="T9" fmla="*/ 275 h 287"/>
                <a:gd name="T10" fmla="*/ 125 w 216"/>
                <a:gd name="T11" fmla="*/ 286 h 287"/>
                <a:gd name="T12" fmla="*/ 125 w 216"/>
                <a:gd name="T13" fmla="*/ 286 h 287"/>
                <a:gd name="T14" fmla="*/ 202 w 216"/>
                <a:gd name="T15" fmla="*/ 286 h 287"/>
                <a:gd name="T16" fmla="*/ 202 w 216"/>
                <a:gd name="T17" fmla="*/ 286 h 287"/>
                <a:gd name="T18" fmla="*/ 215 w 216"/>
                <a:gd name="T19" fmla="*/ 275 h 287"/>
                <a:gd name="T20" fmla="*/ 215 w 216"/>
                <a:gd name="T21" fmla="*/ 275 h 287"/>
                <a:gd name="T22" fmla="*/ 215 w 216"/>
                <a:gd name="T23" fmla="*/ 15 h 287"/>
                <a:gd name="T24" fmla="*/ 215 w 216"/>
                <a:gd name="T25" fmla="*/ 15 h 287"/>
                <a:gd name="T26" fmla="*/ 202 w 216"/>
                <a:gd name="T27" fmla="*/ 3 h 287"/>
                <a:gd name="T28" fmla="*/ 202 w 216"/>
                <a:gd name="T29" fmla="*/ 3 h 287"/>
                <a:gd name="T30" fmla="*/ 13 w 216"/>
                <a:gd name="T31" fmla="*/ 0 h 287"/>
                <a:gd name="T32" fmla="*/ 13 w 216"/>
                <a:gd name="T33" fmla="*/ 0 h 287"/>
                <a:gd name="T34" fmla="*/ 0 w 216"/>
                <a:gd name="T35" fmla="*/ 11 h 287"/>
                <a:gd name="T36" fmla="*/ 13 w 216"/>
                <a:gd name="T37" fmla="*/ 24 h 287"/>
                <a:gd name="T38" fmla="*/ 13 w 216"/>
                <a:gd name="T39" fmla="*/ 24 h 287"/>
                <a:gd name="T40" fmla="*/ 191 w 216"/>
                <a:gd name="T41" fmla="*/ 27 h 287"/>
                <a:gd name="T42" fmla="*/ 191 w 216"/>
                <a:gd name="T43" fmla="*/ 264 h 287"/>
                <a:gd name="T44" fmla="*/ 125 w 216"/>
                <a:gd name="T45" fmla="*/ 264 h 2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16" h="287">
                  <a:moveTo>
                    <a:pt x="125" y="264"/>
                  </a:moveTo>
                  <a:lnTo>
                    <a:pt x="125" y="264"/>
                  </a:lnTo>
                  <a:lnTo>
                    <a:pt x="125" y="264"/>
                  </a:lnTo>
                  <a:lnTo>
                    <a:pt x="125" y="264"/>
                  </a:lnTo>
                  <a:cubicBezTo>
                    <a:pt x="120" y="264"/>
                    <a:pt x="114" y="268"/>
                    <a:pt x="114" y="275"/>
                  </a:cubicBezTo>
                  <a:cubicBezTo>
                    <a:pt x="114" y="282"/>
                    <a:pt x="120" y="286"/>
                    <a:pt x="125" y="286"/>
                  </a:cubicBezTo>
                  <a:lnTo>
                    <a:pt x="125" y="286"/>
                  </a:lnTo>
                  <a:lnTo>
                    <a:pt x="202" y="286"/>
                  </a:lnTo>
                  <a:lnTo>
                    <a:pt x="202" y="286"/>
                  </a:lnTo>
                  <a:cubicBezTo>
                    <a:pt x="209" y="286"/>
                    <a:pt x="215" y="282"/>
                    <a:pt x="215" y="275"/>
                  </a:cubicBezTo>
                  <a:lnTo>
                    <a:pt x="215" y="275"/>
                  </a:lnTo>
                  <a:lnTo>
                    <a:pt x="215" y="15"/>
                  </a:lnTo>
                  <a:lnTo>
                    <a:pt x="215" y="15"/>
                  </a:lnTo>
                  <a:cubicBezTo>
                    <a:pt x="215" y="9"/>
                    <a:pt x="209" y="3"/>
                    <a:pt x="202" y="3"/>
                  </a:cubicBezTo>
                  <a:lnTo>
                    <a:pt x="202" y="3"/>
                  </a:lnTo>
                  <a:lnTo>
                    <a:pt x="13" y="0"/>
                  </a:lnTo>
                  <a:lnTo>
                    <a:pt x="13" y="0"/>
                  </a:lnTo>
                  <a:cubicBezTo>
                    <a:pt x="6" y="0"/>
                    <a:pt x="2" y="6"/>
                    <a:pt x="0" y="11"/>
                  </a:cubicBezTo>
                  <a:cubicBezTo>
                    <a:pt x="0" y="19"/>
                    <a:pt x="6" y="24"/>
                    <a:pt x="13" y="24"/>
                  </a:cubicBezTo>
                  <a:lnTo>
                    <a:pt x="13" y="24"/>
                  </a:lnTo>
                  <a:lnTo>
                    <a:pt x="191" y="27"/>
                  </a:lnTo>
                  <a:lnTo>
                    <a:pt x="191" y="264"/>
                  </a:lnTo>
                  <a:lnTo>
                    <a:pt x="125" y="264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a-DK"/>
            </a:p>
          </p:txBody>
        </p:sp>
        <p:sp>
          <p:nvSpPr>
            <p:cNvPr id="160" name="Freeform 1213">
              <a:extLst>
                <a:ext uri="{FF2B5EF4-FFF2-40B4-BE49-F238E27FC236}">
                  <a16:creationId xmlns:a16="http://schemas.microsoft.com/office/drawing/2014/main" id="{9FAB9274-C645-754A-A133-4A3E7DC9D39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391525" y="3687763"/>
              <a:ext cx="219075" cy="182562"/>
            </a:xfrm>
            <a:custGeom>
              <a:avLst/>
              <a:gdLst>
                <a:gd name="T0" fmla="*/ 493 w 609"/>
                <a:gd name="T1" fmla="*/ 482 h 507"/>
                <a:gd name="T2" fmla="*/ 316 w 609"/>
                <a:gd name="T3" fmla="*/ 482 h 507"/>
                <a:gd name="T4" fmla="*/ 493 w 609"/>
                <a:gd name="T5" fmla="*/ 299 h 507"/>
                <a:gd name="T6" fmla="*/ 585 w 609"/>
                <a:gd name="T7" fmla="*/ 391 h 507"/>
                <a:gd name="T8" fmla="*/ 24 w 609"/>
                <a:gd name="T9" fmla="*/ 391 h 507"/>
                <a:gd name="T10" fmla="*/ 24 w 609"/>
                <a:gd name="T11" fmla="*/ 391 h 507"/>
                <a:gd name="T12" fmla="*/ 51 w 609"/>
                <a:gd name="T13" fmla="*/ 326 h 507"/>
                <a:gd name="T14" fmla="*/ 52 w 609"/>
                <a:gd name="T15" fmla="*/ 325 h 507"/>
                <a:gd name="T16" fmla="*/ 115 w 609"/>
                <a:gd name="T17" fmla="*/ 299 h 507"/>
                <a:gd name="T18" fmla="*/ 294 w 609"/>
                <a:gd name="T19" fmla="*/ 299 h 507"/>
                <a:gd name="T20" fmla="*/ 115 w 609"/>
                <a:gd name="T21" fmla="*/ 482 h 507"/>
                <a:gd name="T22" fmla="*/ 24 w 609"/>
                <a:gd name="T23" fmla="*/ 391 h 507"/>
                <a:gd name="T24" fmla="*/ 176 w 609"/>
                <a:gd name="T25" fmla="*/ 202 h 507"/>
                <a:gd name="T26" fmla="*/ 248 w 609"/>
                <a:gd name="T27" fmla="*/ 276 h 507"/>
                <a:gd name="T28" fmla="*/ 115 w 609"/>
                <a:gd name="T29" fmla="*/ 276 h 507"/>
                <a:gd name="T30" fmla="*/ 101 w 609"/>
                <a:gd name="T31" fmla="*/ 277 h 507"/>
                <a:gd name="T32" fmla="*/ 317 w 609"/>
                <a:gd name="T33" fmla="*/ 61 h 507"/>
                <a:gd name="T34" fmla="*/ 317 w 609"/>
                <a:gd name="T35" fmla="*/ 61 h 507"/>
                <a:gd name="T36" fmla="*/ 448 w 609"/>
                <a:gd name="T37" fmla="*/ 61 h 507"/>
                <a:gd name="T38" fmla="*/ 448 w 609"/>
                <a:gd name="T39" fmla="*/ 190 h 507"/>
                <a:gd name="T40" fmla="*/ 362 w 609"/>
                <a:gd name="T41" fmla="*/ 276 h 507"/>
                <a:gd name="T42" fmla="*/ 192 w 609"/>
                <a:gd name="T43" fmla="*/ 186 h 507"/>
                <a:gd name="T44" fmla="*/ 493 w 609"/>
                <a:gd name="T45" fmla="*/ 276 h 507"/>
                <a:gd name="T46" fmla="*/ 493 w 609"/>
                <a:gd name="T47" fmla="*/ 276 h 507"/>
                <a:gd name="T48" fmla="*/ 463 w 609"/>
                <a:gd name="T49" fmla="*/ 207 h 507"/>
                <a:gd name="T50" fmla="*/ 497 w 609"/>
                <a:gd name="T51" fmla="*/ 126 h 507"/>
                <a:gd name="T52" fmla="*/ 302 w 609"/>
                <a:gd name="T53" fmla="*/ 45 h 507"/>
                <a:gd name="T54" fmla="*/ 35 w 609"/>
                <a:gd name="T55" fmla="*/ 308 h 507"/>
                <a:gd name="T56" fmla="*/ 34 w 609"/>
                <a:gd name="T57" fmla="*/ 311 h 507"/>
                <a:gd name="T58" fmla="*/ 34 w 609"/>
                <a:gd name="T59" fmla="*/ 311 h 507"/>
                <a:gd name="T60" fmla="*/ 34 w 609"/>
                <a:gd name="T61" fmla="*/ 311 h 507"/>
                <a:gd name="T62" fmla="*/ 115 w 609"/>
                <a:gd name="T63" fmla="*/ 506 h 507"/>
                <a:gd name="T64" fmla="*/ 493 w 609"/>
                <a:gd name="T65" fmla="*/ 506 h 507"/>
                <a:gd name="T66" fmla="*/ 608 w 609"/>
                <a:gd name="T67" fmla="*/ 391 h 5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609" h="507">
                  <a:moveTo>
                    <a:pt x="493" y="482"/>
                  </a:moveTo>
                  <a:lnTo>
                    <a:pt x="493" y="482"/>
                  </a:lnTo>
                  <a:lnTo>
                    <a:pt x="493" y="482"/>
                  </a:lnTo>
                  <a:lnTo>
                    <a:pt x="316" y="482"/>
                  </a:lnTo>
                  <a:lnTo>
                    <a:pt x="316" y="299"/>
                  </a:lnTo>
                  <a:lnTo>
                    <a:pt x="493" y="299"/>
                  </a:lnTo>
                  <a:lnTo>
                    <a:pt x="493" y="299"/>
                  </a:lnTo>
                  <a:cubicBezTo>
                    <a:pt x="543" y="299"/>
                    <a:pt x="585" y="341"/>
                    <a:pt x="585" y="391"/>
                  </a:cubicBezTo>
                  <a:cubicBezTo>
                    <a:pt x="585" y="441"/>
                    <a:pt x="543" y="482"/>
                    <a:pt x="493" y="482"/>
                  </a:cubicBezTo>
                  <a:close/>
                  <a:moveTo>
                    <a:pt x="24" y="391"/>
                  </a:moveTo>
                  <a:lnTo>
                    <a:pt x="24" y="391"/>
                  </a:lnTo>
                  <a:lnTo>
                    <a:pt x="24" y="391"/>
                  </a:lnTo>
                  <a:lnTo>
                    <a:pt x="24" y="391"/>
                  </a:lnTo>
                  <a:cubicBezTo>
                    <a:pt x="24" y="366"/>
                    <a:pt x="34" y="343"/>
                    <a:pt x="51" y="326"/>
                  </a:cubicBezTo>
                  <a:lnTo>
                    <a:pt x="51" y="326"/>
                  </a:lnTo>
                  <a:lnTo>
                    <a:pt x="52" y="325"/>
                  </a:lnTo>
                  <a:lnTo>
                    <a:pt x="52" y="325"/>
                  </a:lnTo>
                  <a:cubicBezTo>
                    <a:pt x="69" y="310"/>
                    <a:pt x="92" y="299"/>
                    <a:pt x="115" y="299"/>
                  </a:cubicBezTo>
                  <a:lnTo>
                    <a:pt x="115" y="299"/>
                  </a:lnTo>
                  <a:lnTo>
                    <a:pt x="294" y="299"/>
                  </a:lnTo>
                  <a:lnTo>
                    <a:pt x="294" y="482"/>
                  </a:lnTo>
                  <a:lnTo>
                    <a:pt x="115" y="482"/>
                  </a:lnTo>
                  <a:lnTo>
                    <a:pt x="115" y="482"/>
                  </a:lnTo>
                  <a:cubicBezTo>
                    <a:pt x="65" y="482"/>
                    <a:pt x="24" y="441"/>
                    <a:pt x="24" y="391"/>
                  </a:cubicBezTo>
                  <a:close/>
                  <a:moveTo>
                    <a:pt x="176" y="202"/>
                  </a:moveTo>
                  <a:lnTo>
                    <a:pt x="176" y="202"/>
                  </a:lnTo>
                  <a:lnTo>
                    <a:pt x="176" y="202"/>
                  </a:lnTo>
                  <a:lnTo>
                    <a:pt x="248" y="276"/>
                  </a:lnTo>
                  <a:lnTo>
                    <a:pt x="115" y="276"/>
                  </a:lnTo>
                  <a:lnTo>
                    <a:pt x="115" y="276"/>
                  </a:lnTo>
                  <a:cubicBezTo>
                    <a:pt x="111" y="276"/>
                    <a:pt x="105" y="276"/>
                    <a:pt x="101" y="277"/>
                  </a:cubicBezTo>
                  <a:lnTo>
                    <a:pt x="101" y="277"/>
                  </a:lnTo>
                  <a:lnTo>
                    <a:pt x="176" y="202"/>
                  </a:lnTo>
                  <a:close/>
                  <a:moveTo>
                    <a:pt x="317" y="61"/>
                  </a:moveTo>
                  <a:lnTo>
                    <a:pt x="317" y="61"/>
                  </a:lnTo>
                  <a:lnTo>
                    <a:pt x="317" y="61"/>
                  </a:lnTo>
                  <a:lnTo>
                    <a:pt x="317" y="61"/>
                  </a:lnTo>
                  <a:cubicBezTo>
                    <a:pt x="354" y="25"/>
                    <a:pt x="411" y="25"/>
                    <a:pt x="448" y="61"/>
                  </a:cubicBezTo>
                  <a:cubicBezTo>
                    <a:pt x="465" y="78"/>
                    <a:pt x="474" y="100"/>
                    <a:pt x="474" y="126"/>
                  </a:cubicBezTo>
                  <a:cubicBezTo>
                    <a:pt x="474" y="150"/>
                    <a:pt x="465" y="174"/>
                    <a:pt x="448" y="190"/>
                  </a:cubicBezTo>
                  <a:lnTo>
                    <a:pt x="448" y="190"/>
                  </a:lnTo>
                  <a:lnTo>
                    <a:pt x="362" y="276"/>
                  </a:lnTo>
                  <a:lnTo>
                    <a:pt x="282" y="276"/>
                  </a:lnTo>
                  <a:lnTo>
                    <a:pt x="192" y="186"/>
                  </a:lnTo>
                  <a:lnTo>
                    <a:pt x="317" y="61"/>
                  </a:lnTo>
                  <a:close/>
                  <a:moveTo>
                    <a:pt x="493" y="276"/>
                  </a:moveTo>
                  <a:lnTo>
                    <a:pt x="493" y="276"/>
                  </a:lnTo>
                  <a:lnTo>
                    <a:pt x="493" y="276"/>
                  </a:lnTo>
                  <a:lnTo>
                    <a:pt x="394" y="276"/>
                  </a:lnTo>
                  <a:lnTo>
                    <a:pt x="463" y="207"/>
                  </a:lnTo>
                  <a:lnTo>
                    <a:pt x="463" y="207"/>
                  </a:lnTo>
                  <a:cubicBezTo>
                    <a:pt x="485" y="185"/>
                    <a:pt x="497" y="157"/>
                    <a:pt x="497" y="126"/>
                  </a:cubicBezTo>
                  <a:cubicBezTo>
                    <a:pt x="497" y="95"/>
                    <a:pt x="485" y="65"/>
                    <a:pt x="463" y="45"/>
                  </a:cubicBezTo>
                  <a:cubicBezTo>
                    <a:pt x="420" y="0"/>
                    <a:pt x="347" y="0"/>
                    <a:pt x="302" y="45"/>
                  </a:cubicBezTo>
                  <a:lnTo>
                    <a:pt x="302" y="45"/>
                  </a:lnTo>
                  <a:lnTo>
                    <a:pt x="35" y="308"/>
                  </a:lnTo>
                  <a:lnTo>
                    <a:pt x="35" y="308"/>
                  </a:lnTo>
                  <a:cubicBezTo>
                    <a:pt x="35" y="308"/>
                    <a:pt x="34" y="310"/>
                    <a:pt x="34" y="311"/>
                  </a:cubicBezTo>
                  <a:lnTo>
                    <a:pt x="34" y="311"/>
                  </a:lnTo>
                  <a:lnTo>
                    <a:pt x="34" y="311"/>
                  </a:lnTo>
                  <a:lnTo>
                    <a:pt x="34" y="311"/>
                  </a:lnTo>
                  <a:lnTo>
                    <a:pt x="34" y="311"/>
                  </a:lnTo>
                  <a:cubicBezTo>
                    <a:pt x="13" y="332"/>
                    <a:pt x="0" y="360"/>
                    <a:pt x="0" y="391"/>
                  </a:cubicBezTo>
                  <a:cubicBezTo>
                    <a:pt x="0" y="454"/>
                    <a:pt x="52" y="506"/>
                    <a:pt x="115" y="506"/>
                  </a:cubicBezTo>
                  <a:lnTo>
                    <a:pt x="115" y="506"/>
                  </a:lnTo>
                  <a:lnTo>
                    <a:pt x="493" y="506"/>
                  </a:lnTo>
                  <a:lnTo>
                    <a:pt x="493" y="506"/>
                  </a:lnTo>
                  <a:cubicBezTo>
                    <a:pt x="557" y="506"/>
                    <a:pt x="608" y="454"/>
                    <a:pt x="608" y="391"/>
                  </a:cubicBezTo>
                  <a:cubicBezTo>
                    <a:pt x="608" y="328"/>
                    <a:pt x="557" y="276"/>
                    <a:pt x="493" y="276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a-DK"/>
            </a:p>
          </p:txBody>
        </p:sp>
        <p:sp>
          <p:nvSpPr>
            <p:cNvPr id="161" name="Freeform 1214">
              <a:extLst>
                <a:ext uri="{FF2B5EF4-FFF2-40B4-BE49-F238E27FC236}">
                  <a16:creationId xmlns:a16="http://schemas.microsoft.com/office/drawing/2014/main" id="{6752678C-D9D2-024F-87FA-0EFF241229A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512175" y="3803650"/>
              <a:ext cx="80963" cy="26988"/>
            </a:xfrm>
            <a:custGeom>
              <a:avLst/>
              <a:gdLst>
                <a:gd name="T0" fmla="*/ 160 w 224"/>
                <a:gd name="T1" fmla="*/ 0 h 77"/>
                <a:gd name="T2" fmla="*/ 160 w 224"/>
                <a:gd name="T3" fmla="*/ 0 h 77"/>
                <a:gd name="T4" fmla="*/ 160 w 224"/>
                <a:gd name="T5" fmla="*/ 0 h 77"/>
                <a:gd name="T6" fmla="*/ 11 w 224"/>
                <a:gd name="T7" fmla="*/ 0 h 77"/>
                <a:gd name="T8" fmla="*/ 11 w 224"/>
                <a:gd name="T9" fmla="*/ 0 h 77"/>
                <a:gd name="T10" fmla="*/ 0 w 224"/>
                <a:gd name="T11" fmla="*/ 11 h 77"/>
                <a:gd name="T12" fmla="*/ 11 w 224"/>
                <a:gd name="T13" fmla="*/ 24 h 77"/>
                <a:gd name="T14" fmla="*/ 11 w 224"/>
                <a:gd name="T15" fmla="*/ 24 h 77"/>
                <a:gd name="T16" fmla="*/ 160 w 224"/>
                <a:gd name="T17" fmla="*/ 24 h 77"/>
                <a:gd name="T18" fmla="*/ 160 w 224"/>
                <a:gd name="T19" fmla="*/ 24 h 77"/>
                <a:gd name="T20" fmla="*/ 201 w 224"/>
                <a:gd name="T21" fmla="*/ 65 h 77"/>
                <a:gd name="T22" fmla="*/ 212 w 224"/>
                <a:gd name="T23" fmla="*/ 76 h 77"/>
                <a:gd name="T24" fmla="*/ 223 w 224"/>
                <a:gd name="T25" fmla="*/ 65 h 77"/>
                <a:gd name="T26" fmla="*/ 160 w 224"/>
                <a:gd name="T27" fmla="*/ 0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24" h="77">
                  <a:moveTo>
                    <a:pt x="160" y="0"/>
                  </a:moveTo>
                  <a:lnTo>
                    <a:pt x="160" y="0"/>
                  </a:lnTo>
                  <a:lnTo>
                    <a:pt x="160" y="0"/>
                  </a:lnTo>
                  <a:lnTo>
                    <a:pt x="11" y="0"/>
                  </a:lnTo>
                  <a:lnTo>
                    <a:pt x="11" y="0"/>
                  </a:lnTo>
                  <a:cubicBezTo>
                    <a:pt x="5" y="0"/>
                    <a:pt x="0" y="5"/>
                    <a:pt x="0" y="11"/>
                  </a:cubicBezTo>
                  <a:cubicBezTo>
                    <a:pt x="0" y="18"/>
                    <a:pt x="5" y="24"/>
                    <a:pt x="11" y="24"/>
                  </a:cubicBezTo>
                  <a:lnTo>
                    <a:pt x="11" y="24"/>
                  </a:lnTo>
                  <a:lnTo>
                    <a:pt x="160" y="24"/>
                  </a:lnTo>
                  <a:lnTo>
                    <a:pt x="160" y="24"/>
                  </a:lnTo>
                  <a:cubicBezTo>
                    <a:pt x="183" y="24"/>
                    <a:pt x="201" y="42"/>
                    <a:pt x="201" y="65"/>
                  </a:cubicBezTo>
                  <a:cubicBezTo>
                    <a:pt x="201" y="70"/>
                    <a:pt x="206" y="76"/>
                    <a:pt x="212" y="76"/>
                  </a:cubicBezTo>
                  <a:cubicBezTo>
                    <a:pt x="219" y="76"/>
                    <a:pt x="223" y="70"/>
                    <a:pt x="223" y="65"/>
                  </a:cubicBezTo>
                  <a:cubicBezTo>
                    <a:pt x="223" y="28"/>
                    <a:pt x="195" y="0"/>
                    <a:pt x="160" y="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a-DK"/>
            </a:p>
          </p:txBody>
        </p:sp>
        <p:sp>
          <p:nvSpPr>
            <p:cNvPr id="162" name="Freeform 1215">
              <a:extLst>
                <a:ext uri="{FF2B5EF4-FFF2-40B4-BE49-F238E27FC236}">
                  <a16:creationId xmlns:a16="http://schemas.microsoft.com/office/drawing/2014/main" id="{73D146C0-6953-0E41-9200-943E4A9A22A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472488" y="3705225"/>
              <a:ext cx="74612" cy="53975"/>
            </a:xfrm>
            <a:custGeom>
              <a:avLst/>
              <a:gdLst>
                <a:gd name="T0" fmla="*/ 5 w 207"/>
                <a:gd name="T1" fmla="*/ 148 h 151"/>
                <a:gd name="T2" fmla="*/ 5 w 207"/>
                <a:gd name="T3" fmla="*/ 148 h 151"/>
                <a:gd name="T4" fmla="*/ 5 w 207"/>
                <a:gd name="T5" fmla="*/ 148 h 151"/>
                <a:gd name="T6" fmla="*/ 5 w 207"/>
                <a:gd name="T7" fmla="*/ 148 h 151"/>
                <a:gd name="T8" fmla="*/ 13 w 207"/>
                <a:gd name="T9" fmla="*/ 150 h 151"/>
                <a:gd name="T10" fmla="*/ 20 w 207"/>
                <a:gd name="T11" fmla="*/ 148 h 151"/>
                <a:gd name="T12" fmla="*/ 20 w 207"/>
                <a:gd name="T13" fmla="*/ 148 h 151"/>
                <a:gd name="T14" fmla="*/ 126 w 207"/>
                <a:gd name="T15" fmla="*/ 42 h 151"/>
                <a:gd name="T16" fmla="*/ 126 w 207"/>
                <a:gd name="T17" fmla="*/ 42 h 151"/>
                <a:gd name="T18" fmla="*/ 183 w 207"/>
                <a:gd name="T19" fmla="*/ 42 h 151"/>
                <a:gd name="T20" fmla="*/ 200 w 207"/>
                <a:gd name="T21" fmla="*/ 42 h 151"/>
                <a:gd name="T22" fmla="*/ 200 w 207"/>
                <a:gd name="T23" fmla="*/ 26 h 151"/>
                <a:gd name="T24" fmla="*/ 109 w 207"/>
                <a:gd name="T25" fmla="*/ 26 h 151"/>
                <a:gd name="T26" fmla="*/ 109 w 207"/>
                <a:gd name="T27" fmla="*/ 26 h 151"/>
                <a:gd name="T28" fmla="*/ 5 w 207"/>
                <a:gd name="T29" fmla="*/ 131 h 151"/>
                <a:gd name="T30" fmla="*/ 5 w 207"/>
                <a:gd name="T31" fmla="*/ 131 h 151"/>
                <a:gd name="T32" fmla="*/ 5 w 207"/>
                <a:gd name="T33" fmla="*/ 148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07" h="151">
                  <a:moveTo>
                    <a:pt x="5" y="148"/>
                  </a:moveTo>
                  <a:lnTo>
                    <a:pt x="5" y="148"/>
                  </a:lnTo>
                  <a:lnTo>
                    <a:pt x="5" y="148"/>
                  </a:lnTo>
                  <a:lnTo>
                    <a:pt x="5" y="148"/>
                  </a:lnTo>
                  <a:cubicBezTo>
                    <a:pt x="6" y="149"/>
                    <a:pt x="9" y="150"/>
                    <a:pt x="13" y="150"/>
                  </a:cubicBezTo>
                  <a:cubicBezTo>
                    <a:pt x="16" y="150"/>
                    <a:pt x="19" y="149"/>
                    <a:pt x="20" y="148"/>
                  </a:cubicBezTo>
                  <a:lnTo>
                    <a:pt x="20" y="148"/>
                  </a:lnTo>
                  <a:lnTo>
                    <a:pt x="126" y="42"/>
                  </a:lnTo>
                  <a:lnTo>
                    <a:pt x="126" y="42"/>
                  </a:lnTo>
                  <a:cubicBezTo>
                    <a:pt x="142" y="27"/>
                    <a:pt x="168" y="27"/>
                    <a:pt x="183" y="42"/>
                  </a:cubicBezTo>
                  <a:cubicBezTo>
                    <a:pt x="189" y="46"/>
                    <a:pt x="196" y="46"/>
                    <a:pt x="200" y="42"/>
                  </a:cubicBezTo>
                  <a:cubicBezTo>
                    <a:pt x="206" y="38"/>
                    <a:pt x="206" y="31"/>
                    <a:pt x="200" y="26"/>
                  </a:cubicBezTo>
                  <a:cubicBezTo>
                    <a:pt x="174" y="0"/>
                    <a:pt x="134" y="0"/>
                    <a:pt x="109" y="26"/>
                  </a:cubicBezTo>
                  <a:lnTo>
                    <a:pt x="109" y="26"/>
                  </a:lnTo>
                  <a:lnTo>
                    <a:pt x="5" y="131"/>
                  </a:lnTo>
                  <a:lnTo>
                    <a:pt x="5" y="131"/>
                  </a:lnTo>
                  <a:cubicBezTo>
                    <a:pt x="0" y="135"/>
                    <a:pt x="0" y="142"/>
                    <a:pt x="5" y="148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a-DK"/>
            </a:p>
          </p:txBody>
        </p:sp>
      </p:grpSp>
      <p:grpSp>
        <p:nvGrpSpPr>
          <p:cNvPr id="163" name="Group 1391">
            <a:extLst>
              <a:ext uri="{FF2B5EF4-FFF2-40B4-BE49-F238E27FC236}">
                <a16:creationId xmlns:a16="http://schemas.microsoft.com/office/drawing/2014/main" id="{512DED03-06B1-5047-BDBD-712F60651499}"/>
              </a:ext>
            </a:extLst>
          </p:cNvPr>
          <p:cNvGrpSpPr/>
          <p:nvPr/>
        </p:nvGrpSpPr>
        <p:grpSpPr>
          <a:xfrm>
            <a:off x="4995765" y="3942093"/>
            <a:ext cx="292100" cy="290512"/>
            <a:chOff x="8391525" y="3579813"/>
            <a:chExt cx="292100" cy="290512"/>
          </a:xfrm>
          <a:solidFill>
            <a:schemeClr val="tx2"/>
          </a:solidFill>
        </p:grpSpPr>
        <p:sp>
          <p:nvSpPr>
            <p:cNvPr id="164" name="Freeform 1211">
              <a:extLst>
                <a:ext uri="{FF2B5EF4-FFF2-40B4-BE49-F238E27FC236}">
                  <a16:creationId xmlns:a16="http://schemas.microsoft.com/office/drawing/2014/main" id="{6435D141-8903-CD40-BF8D-DCF2603B750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516938" y="3579813"/>
              <a:ext cx="166687" cy="290512"/>
            </a:xfrm>
            <a:custGeom>
              <a:avLst/>
              <a:gdLst>
                <a:gd name="T0" fmla="*/ 321 w 461"/>
                <a:gd name="T1" fmla="*/ 22 h 807"/>
                <a:gd name="T2" fmla="*/ 350 w 461"/>
                <a:gd name="T3" fmla="*/ 22 h 807"/>
                <a:gd name="T4" fmla="*/ 321 w 461"/>
                <a:gd name="T5" fmla="*/ 196 h 807"/>
                <a:gd name="T6" fmla="*/ 109 w 461"/>
                <a:gd name="T7" fmla="*/ 22 h 807"/>
                <a:gd name="T8" fmla="*/ 109 w 461"/>
                <a:gd name="T9" fmla="*/ 22 h 807"/>
                <a:gd name="T10" fmla="*/ 140 w 461"/>
                <a:gd name="T11" fmla="*/ 196 h 807"/>
                <a:gd name="T12" fmla="*/ 109 w 461"/>
                <a:gd name="T13" fmla="*/ 22 h 807"/>
                <a:gd name="T14" fmla="*/ 268 w 461"/>
                <a:gd name="T15" fmla="*/ 22 h 807"/>
                <a:gd name="T16" fmla="*/ 297 w 461"/>
                <a:gd name="T17" fmla="*/ 22 h 807"/>
                <a:gd name="T18" fmla="*/ 268 w 461"/>
                <a:gd name="T19" fmla="*/ 196 h 807"/>
                <a:gd name="T20" fmla="*/ 192 w 461"/>
                <a:gd name="T21" fmla="*/ 196 h 807"/>
                <a:gd name="T22" fmla="*/ 192 w 461"/>
                <a:gd name="T23" fmla="*/ 196 h 807"/>
                <a:gd name="T24" fmla="*/ 162 w 461"/>
                <a:gd name="T25" fmla="*/ 22 h 807"/>
                <a:gd name="T26" fmla="*/ 192 w 461"/>
                <a:gd name="T27" fmla="*/ 196 h 807"/>
                <a:gd name="T28" fmla="*/ 216 w 461"/>
                <a:gd name="T29" fmla="*/ 22 h 807"/>
                <a:gd name="T30" fmla="*/ 245 w 461"/>
                <a:gd name="T31" fmla="*/ 22 h 807"/>
                <a:gd name="T32" fmla="*/ 216 w 461"/>
                <a:gd name="T33" fmla="*/ 196 h 807"/>
                <a:gd name="T34" fmla="*/ 377 w 461"/>
                <a:gd name="T35" fmla="*/ 196 h 807"/>
                <a:gd name="T36" fmla="*/ 377 w 461"/>
                <a:gd name="T37" fmla="*/ 196 h 807"/>
                <a:gd name="T38" fmla="*/ 374 w 461"/>
                <a:gd name="T39" fmla="*/ 11 h 807"/>
                <a:gd name="T40" fmla="*/ 363 w 461"/>
                <a:gd name="T41" fmla="*/ 0 h 807"/>
                <a:gd name="T42" fmla="*/ 98 w 461"/>
                <a:gd name="T43" fmla="*/ 0 h 807"/>
                <a:gd name="T44" fmla="*/ 85 w 461"/>
                <a:gd name="T45" fmla="*/ 11 h 807"/>
                <a:gd name="T46" fmla="*/ 85 w 461"/>
                <a:gd name="T47" fmla="*/ 196 h 807"/>
                <a:gd name="T48" fmla="*/ 83 w 461"/>
                <a:gd name="T49" fmla="*/ 196 h 807"/>
                <a:gd name="T50" fmla="*/ 0 w 461"/>
                <a:gd name="T51" fmla="*/ 280 h 807"/>
                <a:gd name="T52" fmla="*/ 0 w 461"/>
                <a:gd name="T53" fmla="*/ 322 h 807"/>
                <a:gd name="T54" fmla="*/ 23 w 461"/>
                <a:gd name="T55" fmla="*/ 322 h 807"/>
                <a:gd name="T56" fmla="*/ 23 w 461"/>
                <a:gd name="T57" fmla="*/ 280 h 807"/>
                <a:gd name="T58" fmla="*/ 83 w 461"/>
                <a:gd name="T59" fmla="*/ 220 h 807"/>
                <a:gd name="T60" fmla="*/ 98 w 461"/>
                <a:gd name="T61" fmla="*/ 220 h 807"/>
                <a:gd name="T62" fmla="*/ 377 w 461"/>
                <a:gd name="T63" fmla="*/ 220 h 807"/>
                <a:gd name="T64" fmla="*/ 437 w 461"/>
                <a:gd name="T65" fmla="*/ 280 h 807"/>
                <a:gd name="T66" fmla="*/ 437 w 461"/>
                <a:gd name="T67" fmla="*/ 722 h 807"/>
                <a:gd name="T68" fmla="*/ 377 w 461"/>
                <a:gd name="T69" fmla="*/ 782 h 807"/>
                <a:gd name="T70" fmla="*/ 83 w 461"/>
                <a:gd name="T71" fmla="*/ 782 h 807"/>
                <a:gd name="T72" fmla="*/ 71 w 461"/>
                <a:gd name="T73" fmla="*/ 793 h 807"/>
                <a:gd name="T74" fmla="*/ 83 w 461"/>
                <a:gd name="T75" fmla="*/ 806 h 807"/>
                <a:gd name="T76" fmla="*/ 377 w 461"/>
                <a:gd name="T77" fmla="*/ 806 h 807"/>
                <a:gd name="T78" fmla="*/ 460 w 461"/>
                <a:gd name="T79" fmla="*/ 722 h 807"/>
                <a:gd name="T80" fmla="*/ 460 w 461"/>
                <a:gd name="T81" fmla="*/ 280 h 8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61" h="807">
                  <a:moveTo>
                    <a:pt x="321" y="22"/>
                  </a:moveTo>
                  <a:lnTo>
                    <a:pt x="321" y="22"/>
                  </a:lnTo>
                  <a:lnTo>
                    <a:pt x="321" y="22"/>
                  </a:lnTo>
                  <a:lnTo>
                    <a:pt x="350" y="22"/>
                  </a:lnTo>
                  <a:lnTo>
                    <a:pt x="350" y="196"/>
                  </a:lnTo>
                  <a:lnTo>
                    <a:pt x="321" y="196"/>
                  </a:lnTo>
                  <a:lnTo>
                    <a:pt x="321" y="22"/>
                  </a:lnTo>
                  <a:close/>
                  <a:moveTo>
                    <a:pt x="109" y="22"/>
                  </a:moveTo>
                  <a:lnTo>
                    <a:pt x="109" y="22"/>
                  </a:lnTo>
                  <a:lnTo>
                    <a:pt x="109" y="22"/>
                  </a:lnTo>
                  <a:lnTo>
                    <a:pt x="140" y="22"/>
                  </a:lnTo>
                  <a:lnTo>
                    <a:pt x="140" y="196"/>
                  </a:lnTo>
                  <a:lnTo>
                    <a:pt x="109" y="196"/>
                  </a:lnTo>
                  <a:lnTo>
                    <a:pt x="109" y="22"/>
                  </a:lnTo>
                  <a:close/>
                  <a:moveTo>
                    <a:pt x="268" y="22"/>
                  </a:moveTo>
                  <a:lnTo>
                    <a:pt x="268" y="22"/>
                  </a:lnTo>
                  <a:lnTo>
                    <a:pt x="268" y="22"/>
                  </a:lnTo>
                  <a:lnTo>
                    <a:pt x="297" y="22"/>
                  </a:lnTo>
                  <a:lnTo>
                    <a:pt x="297" y="196"/>
                  </a:lnTo>
                  <a:lnTo>
                    <a:pt x="268" y="196"/>
                  </a:lnTo>
                  <a:lnTo>
                    <a:pt x="268" y="22"/>
                  </a:lnTo>
                  <a:close/>
                  <a:moveTo>
                    <a:pt x="192" y="196"/>
                  </a:moveTo>
                  <a:lnTo>
                    <a:pt x="192" y="196"/>
                  </a:lnTo>
                  <a:lnTo>
                    <a:pt x="192" y="196"/>
                  </a:lnTo>
                  <a:lnTo>
                    <a:pt x="162" y="196"/>
                  </a:lnTo>
                  <a:lnTo>
                    <a:pt x="162" y="22"/>
                  </a:lnTo>
                  <a:lnTo>
                    <a:pt x="192" y="22"/>
                  </a:lnTo>
                  <a:lnTo>
                    <a:pt x="192" y="196"/>
                  </a:lnTo>
                  <a:close/>
                  <a:moveTo>
                    <a:pt x="216" y="22"/>
                  </a:moveTo>
                  <a:lnTo>
                    <a:pt x="216" y="22"/>
                  </a:lnTo>
                  <a:lnTo>
                    <a:pt x="216" y="22"/>
                  </a:lnTo>
                  <a:lnTo>
                    <a:pt x="245" y="22"/>
                  </a:lnTo>
                  <a:lnTo>
                    <a:pt x="245" y="196"/>
                  </a:lnTo>
                  <a:lnTo>
                    <a:pt x="216" y="196"/>
                  </a:lnTo>
                  <a:lnTo>
                    <a:pt x="216" y="22"/>
                  </a:lnTo>
                  <a:close/>
                  <a:moveTo>
                    <a:pt x="377" y="196"/>
                  </a:moveTo>
                  <a:lnTo>
                    <a:pt x="377" y="196"/>
                  </a:lnTo>
                  <a:lnTo>
                    <a:pt x="377" y="196"/>
                  </a:lnTo>
                  <a:lnTo>
                    <a:pt x="374" y="196"/>
                  </a:lnTo>
                  <a:lnTo>
                    <a:pt x="374" y="11"/>
                  </a:lnTo>
                  <a:lnTo>
                    <a:pt x="374" y="11"/>
                  </a:lnTo>
                  <a:cubicBezTo>
                    <a:pt x="374" y="4"/>
                    <a:pt x="368" y="0"/>
                    <a:pt x="363" y="0"/>
                  </a:cubicBezTo>
                  <a:lnTo>
                    <a:pt x="363" y="0"/>
                  </a:lnTo>
                  <a:lnTo>
                    <a:pt x="98" y="0"/>
                  </a:lnTo>
                  <a:lnTo>
                    <a:pt x="98" y="0"/>
                  </a:lnTo>
                  <a:cubicBezTo>
                    <a:pt x="91" y="0"/>
                    <a:pt x="85" y="4"/>
                    <a:pt x="85" y="11"/>
                  </a:cubicBezTo>
                  <a:lnTo>
                    <a:pt x="85" y="11"/>
                  </a:lnTo>
                  <a:lnTo>
                    <a:pt x="85" y="196"/>
                  </a:lnTo>
                  <a:lnTo>
                    <a:pt x="83" y="196"/>
                  </a:lnTo>
                  <a:lnTo>
                    <a:pt x="83" y="196"/>
                  </a:lnTo>
                  <a:cubicBezTo>
                    <a:pt x="38" y="196"/>
                    <a:pt x="0" y="234"/>
                    <a:pt x="0" y="280"/>
                  </a:cubicBezTo>
                  <a:lnTo>
                    <a:pt x="0" y="280"/>
                  </a:lnTo>
                  <a:lnTo>
                    <a:pt x="0" y="322"/>
                  </a:lnTo>
                  <a:lnTo>
                    <a:pt x="0" y="322"/>
                  </a:lnTo>
                  <a:cubicBezTo>
                    <a:pt x="0" y="329"/>
                    <a:pt x="5" y="335"/>
                    <a:pt x="11" y="335"/>
                  </a:cubicBezTo>
                  <a:cubicBezTo>
                    <a:pt x="18" y="335"/>
                    <a:pt x="23" y="329"/>
                    <a:pt x="23" y="322"/>
                  </a:cubicBezTo>
                  <a:lnTo>
                    <a:pt x="23" y="322"/>
                  </a:lnTo>
                  <a:lnTo>
                    <a:pt x="23" y="280"/>
                  </a:lnTo>
                  <a:lnTo>
                    <a:pt x="23" y="280"/>
                  </a:lnTo>
                  <a:cubicBezTo>
                    <a:pt x="23" y="246"/>
                    <a:pt x="50" y="220"/>
                    <a:pt x="83" y="220"/>
                  </a:cubicBezTo>
                  <a:lnTo>
                    <a:pt x="83" y="220"/>
                  </a:lnTo>
                  <a:lnTo>
                    <a:pt x="98" y="220"/>
                  </a:lnTo>
                  <a:lnTo>
                    <a:pt x="363" y="220"/>
                  </a:lnTo>
                  <a:lnTo>
                    <a:pt x="377" y="220"/>
                  </a:lnTo>
                  <a:lnTo>
                    <a:pt x="377" y="220"/>
                  </a:lnTo>
                  <a:cubicBezTo>
                    <a:pt x="409" y="220"/>
                    <a:pt x="437" y="246"/>
                    <a:pt x="437" y="280"/>
                  </a:cubicBezTo>
                  <a:lnTo>
                    <a:pt x="437" y="280"/>
                  </a:lnTo>
                  <a:lnTo>
                    <a:pt x="437" y="722"/>
                  </a:lnTo>
                  <a:lnTo>
                    <a:pt x="437" y="722"/>
                  </a:lnTo>
                  <a:cubicBezTo>
                    <a:pt x="437" y="756"/>
                    <a:pt x="409" y="782"/>
                    <a:pt x="377" y="782"/>
                  </a:cubicBezTo>
                  <a:lnTo>
                    <a:pt x="377" y="782"/>
                  </a:lnTo>
                  <a:lnTo>
                    <a:pt x="83" y="782"/>
                  </a:lnTo>
                  <a:lnTo>
                    <a:pt x="83" y="782"/>
                  </a:lnTo>
                  <a:cubicBezTo>
                    <a:pt x="77" y="782"/>
                    <a:pt x="71" y="788"/>
                    <a:pt x="71" y="793"/>
                  </a:cubicBezTo>
                  <a:cubicBezTo>
                    <a:pt x="71" y="801"/>
                    <a:pt x="77" y="806"/>
                    <a:pt x="83" y="806"/>
                  </a:cubicBezTo>
                  <a:lnTo>
                    <a:pt x="83" y="806"/>
                  </a:lnTo>
                  <a:lnTo>
                    <a:pt x="377" y="806"/>
                  </a:lnTo>
                  <a:lnTo>
                    <a:pt x="377" y="806"/>
                  </a:lnTo>
                  <a:cubicBezTo>
                    <a:pt x="424" y="806"/>
                    <a:pt x="460" y="768"/>
                    <a:pt x="460" y="722"/>
                  </a:cubicBezTo>
                  <a:lnTo>
                    <a:pt x="460" y="722"/>
                  </a:lnTo>
                  <a:lnTo>
                    <a:pt x="460" y="280"/>
                  </a:lnTo>
                  <a:lnTo>
                    <a:pt x="460" y="280"/>
                  </a:lnTo>
                  <a:cubicBezTo>
                    <a:pt x="460" y="234"/>
                    <a:pt x="424" y="196"/>
                    <a:pt x="377" y="196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a-DK"/>
            </a:p>
          </p:txBody>
        </p:sp>
        <p:sp>
          <p:nvSpPr>
            <p:cNvPr id="165" name="Freeform 1212">
              <a:extLst>
                <a:ext uri="{FF2B5EF4-FFF2-40B4-BE49-F238E27FC236}">
                  <a16:creationId xmlns:a16="http://schemas.microsoft.com/office/drawing/2014/main" id="{07D3AFEE-FD0F-AC4E-8281-1CCC591B09C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559800" y="3716338"/>
              <a:ext cx="77788" cy="103187"/>
            </a:xfrm>
            <a:custGeom>
              <a:avLst/>
              <a:gdLst>
                <a:gd name="T0" fmla="*/ 125 w 216"/>
                <a:gd name="T1" fmla="*/ 264 h 287"/>
                <a:gd name="T2" fmla="*/ 125 w 216"/>
                <a:gd name="T3" fmla="*/ 264 h 287"/>
                <a:gd name="T4" fmla="*/ 125 w 216"/>
                <a:gd name="T5" fmla="*/ 264 h 287"/>
                <a:gd name="T6" fmla="*/ 125 w 216"/>
                <a:gd name="T7" fmla="*/ 264 h 287"/>
                <a:gd name="T8" fmla="*/ 114 w 216"/>
                <a:gd name="T9" fmla="*/ 275 h 287"/>
                <a:gd name="T10" fmla="*/ 125 w 216"/>
                <a:gd name="T11" fmla="*/ 286 h 287"/>
                <a:gd name="T12" fmla="*/ 125 w 216"/>
                <a:gd name="T13" fmla="*/ 286 h 287"/>
                <a:gd name="T14" fmla="*/ 202 w 216"/>
                <a:gd name="T15" fmla="*/ 286 h 287"/>
                <a:gd name="T16" fmla="*/ 202 w 216"/>
                <a:gd name="T17" fmla="*/ 286 h 287"/>
                <a:gd name="T18" fmla="*/ 215 w 216"/>
                <a:gd name="T19" fmla="*/ 275 h 287"/>
                <a:gd name="T20" fmla="*/ 215 w 216"/>
                <a:gd name="T21" fmla="*/ 275 h 287"/>
                <a:gd name="T22" fmla="*/ 215 w 216"/>
                <a:gd name="T23" fmla="*/ 15 h 287"/>
                <a:gd name="T24" fmla="*/ 215 w 216"/>
                <a:gd name="T25" fmla="*/ 15 h 287"/>
                <a:gd name="T26" fmla="*/ 202 w 216"/>
                <a:gd name="T27" fmla="*/ 3 h 287"/>
                <a:gd name="T28" fmla="*/ 202 w 216"/>
                <a:gd name="T29" fmla="*/ 3 h 287"/>
                <a:gd name="T30" fmla="*/ 13 w 216"/>
                <a:gd name="T31" fmla="*/ 0 h 287"/>
                <a:gd name="T32" fmla="*/ 13 w 216"/>
                <a:gd name="T33" fmla="*/ 0 h 287"/>
                <a:gd name="T34" fmla="*/ 0 w 216"/>
                <a:gd name="T35" fmla="*/ 11 h 287"/>
                <a:gd name="T36" fmla="*/ 13 w 216"/>
                <a:gd name="T37" fmla="*/ 24 h 287"/>
                <a:gd name="T38" fmla="*/ 13 w 216"/>
                <a:gd name="T39" fmla="*/ 24 h 287"/>
                <a:gd name="T40" fmla="*/ 191 w 216"/>
                <a:gd name="T41" fmla="*/ 27 h 287"/>
                <a:gd name="T42" fmla="*/ 191 w 216"/>
                <a:gd name="T43" fmla="*/ 264 h 287"/>
                <a:gd name="T44" fmla="*/ 125 w 216"/>
                <a:gd name="T45" fmla="*/ 264 h 2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16" h="287">
                  <a:moveTo>
                    <a:pt x="125" y="264"/>
                  </a:moveTo>
                  <a:lnTo>
                    <a:pt x="125" y="264"/>
                  </a:lnTo>
                  <a:lnTo>
                    <a:pt x="125" y="264"/>
                  </a:lnTo>
                  <a:lnTo>
                    <a:pt x="125" y="264"/>
                  </a:lnTo>
                  <a:cubicBezTo>
                    <a:pt x="120" y="264"/>
                    <a:pt x="114" y="268"/>
                    <a:pt x="114" y="275"/>
                  </a:cubicBezTo>
                  <a:cubicBezTo>
                    <a:pt x="114" y="282"/>
                    <a:pt x="120" y="286"/>
                    <a:pt x="125" y="286"/>
                  </a:cubicBezTo>
                  <a:lnTo>
                    <a:pt x="125" y="286"/>
                  </a:lnTo>
                  <a:lnTo>
                    <a:pt x="202" y="286"/>
                  </a:lnTo>
                  <a:lnTo>
                    <a:pt x="202" y="286"/>
                  </a:lnTo>
                  <a:cubicBezTo>
                    <a:pt x="209" y="286"/>
                    <a:pt x="215" y="282"/>
                    <a:pt x="215" y="275"/>
                  </a:cubicBezTo>
                  <a:lnTo>
                    <a:pt x="215" y="275"/>
                  </a:lnTo>
                  <a:lnTo>
                    <a:pt x="215" y="15"/>
                  </a:lnTo>
                  <a:lnTo>
                    <a:pt x="215" y="15"/>
                  </a:lnTo>
                  <a:cubicBezTo>
                    <a:pt x="215" y="9"/>
                    <a:pt x="209" y="3"/>
                    <a:pt x="202" y="3"/>
                  </a:cubicBezTo>
                  <a:lnTo>
                    <a:pt x="202" y="3"/>
                  </a:lnTo>
                  <a:lnTo>
                    <a:pt x="13" y="0"/>
                  </a:lnTo>
                  <a:lnTo>
                    <a:pt x="13" y="0"/>
                  </a:lnTo>
                  <a:cubicBezTo>
                    <a:pt x="6" y="0"/>
                    <a:pt x="2" y="6"/>
                    <a:pt x="0" y="11"/>
                  </a:cubicBezTo>
                  <a:cubicBezTo>
                    <a:pt x="0" y="19"/>
                    <a:pt x="6" y="24"/>
                    <a:pt x="13" y="24"/>
                  </a:cubicBezTo>
                  <a:lnTo>
                    <a:pt x="13" y="24"/>
                  </a:lnTo>
                  <a:lnTo>
                    <a:pt x="191" y="27"/>
                  </a:lnTo>
                  <a:lnTo>
                    <a:pt x="191" y="264"/>
                  </a:lnTo>
                  <a:lnTo>
                    <a:pt x="125" y="264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a-DK"/>
            </a:p>
          </p:txBody>
        </p:sp>
        <p:sp>
          <p:nvSpPr>
            <p:cNvPr id="166" name="Freeform 1213">
              <a:extLst>
                <a:ext uri="{FF2B5EF4-FFF2-40B4-BE49-F238E27FC236}">
                  <a16:creationId xmlns:a16="http://schemas.microsoft.com/office/drawing/2014/main" id="{9FAB9274-C645-754A-A133-4A3E7DC9D39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391525" y="3687763"/>
              <a:ext cx="219075" cy="182562"/>
            </a:xfrm>
            <a:custGeom>
              <a:avLst/>
              <a:gdLst>
                <a:gd name="T0" fmla="*/ 493 w 609"/>
                <a:gd name="T1" fmla="*/ 482 h 507"/>
                <a:gd name="T2" fmla="*/ 316 w 609"/>
                <a:gd name="T3" fmla="*/ 482 h 507"/>
                <a:gd name="T4" fmla="*/ 493 w 609"/>
                <a:gd name="T5" fmla="*/ 299 h 507"/>
                <a:gd name="T6" fmla="*/ 585 w 609"/>
                <a:gd name="T7" fmla="*/ 391 h 507"/>
                <a:gd name="T8" fmla="*/ 24 w 609"/>
                <a:gd name="T9" fmla="*/ 391 h 507"/>
                <a:gd name="T10" fmla="*/ 24 w 609"/>
                <a:gd name="T11" fmla="*/ 391 h 507"/>
                <a:gd name="T12" fmla="*/ 51 w 609"/>
                <a:gd name="T13" fmla="*/ 326 h 507"/>
                <a:gd name="T14" fmla="*/ 52 w 609"/>
                <a:gd name="T15" fmla="*/ 325 h 507"/>
                <a:gd name="T16" fmla="*/ 115 w 609"/>
                <a:gd name="T17" fmla="*/ 299 h 507"/>
                <a:gd name="T18" fmla="*/ 294 w 609"/>
                <a:gd name="T19" fmla="*/ 299 h 507"/>
                <a:gd name="T20" fmla="*/ 115 w 609"/>
                <a:gd name="T21" fmla="*/ 482 h 507"/>
                <a:gd name="T22" fmla="*/ 24 w 609"/>
                <a:gd name="T23" fmla="*/ 391 h 507"/>
                <a:gd name="T24" fmla="*/ 176 w 609"/>
                <a:gd name="T25" fmla="*/ 202 h 507"/>
                <a:gd name="T26" fmla="*/ 248 w 609"/>
                <a:gd name="T27" fmla="*/ 276 h 507"/>
                <a:gd name="T28" fmla="*/ 115 w 609"/>
                <a:gd name="T29" fmla="*/ 276 h 507"/>
                <a:gd name="T30" fmla="*/ 101 w 609"/>
                <a:gd name="T31" fmla="*/ 277 h 507"/>
                <a:gd name="T32" fmla="*/ 317 w 609"/>
                <a:gd name="T33" fmla="*/ 61 h 507"/>
                <a:gd name="T34" fmla="*/ 317 w 609"/>
                <a:gd name="T35" fmla="*/ 61 h 507"/>
                <a:gd name="T36" fmla="*/ 448 w 609"/>
                <a:gd name="T37" fmla="*/ 61 h 507"/>
                <a:gd name="T38" fmla="*/ 448 w 609"/>
                <a:gd name="T39" fmla="*/ 190 h 507"/>
                <a:gd name="T40" fmla="*/ 362 w 609"/>
                <a:gd name="T41" fmla="*/ 276 h 507"/>
                <a:gd name="T42" fmla="*/ 192 w 609"/>
                <a:gd name="T43" fmla="*/ 186 h 507"/>
                <a:gd name="T44" fmla="*/ 493 w 609"/>
                <a:gd name="T45" fmla="*/ 276 h 507"/>
                <a:gd name="T46" fmla="*/ 493 w 609"/>
                <a:gd name="T47" fmla="*/ 276 h 507"/>
                <a:gd name="T48" fmla="*/ 463 w 609"/>
                <a:gd name="T49" fmla="*/ 207 h 507"/>
                <a:gd name="T50" fmla="*/ 497 w 609"/>
                <a:gd name="T51" fmla="*/ 126 h 507"/>
                <a:gd name="T52" fmla="*/ 302 w 609"/>
                <a:gd name="T53" fmla="*/ 45 h 507"/>
                <a:gd name="T54" fmla="*/ 35 w 609"/>
                <a:gd name="T55" fmla="*/ 308 h 507"/>
                <a:gd name="T56" fmla="*/ 34 w 609"/>
                <a:gd name="T57" fmla="*/ 311 h 507"/>
                <a:gd name="T58" fmla="*/ 34 w 609"/>
                <a:gd name="T59" fmla="*/ 311 h 507"/>
                <a:gd name="T60" fmla="*/ 34 w 609"/>
                <a:gd name="T61" fmla="*/ 311 h 507"/>
                <a:gd name="T62" fmla="*/ 115 w 609"/>
                <a:gd name="T63" fmla="*/ 506 h 507"/>
                <a:gd name="T64" fmla="*/ 493 w 609"/>
                <a:gd name="T65" fmla="*/ 506 h 507"/>
                <a:gd name="T66" fmla="*/ 608 w 609"/>
                <a:gd name="T67" fmla="*/ 391 h 5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609" h="507">
                  <a:moveTo>
                    <a:pt x="493" y="482"/>
                  </a:moveTo>
                  <a:lnTo>
                    <a:pt x="493" y="482"/>
                  </a:lnTo>
                  <a:lnTo>
                    <a:pt x="493" y="482"/>
                  </a:lnTo>
                  <a:lnTo>
                    <a:pt x="316" y="482"/>
                  </a:lnTo>
                  <a:lnTo>
                    <a:pt x="316" y="299"/>
                  </a:lnTo>
                  <a:lnTo>
                    <a:pt x="493" y="299"/>
                  </a:lnTo>
                  <a:lnTo>
                    <a:pt x="493" y="299"/>
                  </a:lnTo>
                  <a:cubicBezTo>
                    <a:pt x="543" y="299"/>
                    <a:pt x="585" y="341"/>
                    <a:pt x="585" y="391"/>
                  </a:cubicBezTo>
                  <a:cubicBezTo>
                    <a:pt x="585" y="441"/>
                    <a:pt x="543" y="482"/>
                    <a:pt x="493" y="482"/>
                  </a:cubicBezTo>
                  <a:close/>
                  <a:moveTo>
                    <a:pt x="24" y="391"/>
                  </a:moveTo>
                  <a:lnTo>
                    <a:pt x="24" y="391"/>
                  </a:lnTo>
                  <a:lnTo>
                    <a:pt x="24" y="391"/>
                  </a:lnTo>
                  <a:lnTo>
                    <a:pt x="24" y="391"/>
                  </a:lnTo>
                  <a:cubicBezTo>
                    <a:pt x="24" y="366"/>
                    <a:pt x="34" y="343"/>
                    <a:pt x="51" y="326"/>
                  </a:cubicBezTo>
                  <a:lnTo>
                    <a:pt x="51" y="326"/>
                  </a:lnTo>
                  <a:lnTo>
                    <a:pt x="52" y="325"/>
                  </a:lnTo>
                  <a:lnTo>
                    <a:pt x="52" y="325"/>
                  </a:lnTo>
                  <a:cubicBezTo>
                    <a:pt x="69" y="310"/>
                    <a:pt x="92" y="299"/>
                    <a:pt x="115" y="299"/>
                  </a:cubicBezTo>
                  <a:lnTo>
                    <a:pt x="115" y="299"/>
                  </a:lnTo>
                  <a:lnTo>
                    <a:pt x="294" y="299"/>
                  </a:lnTo>
                  <a:lnTo>
                    <a:pt x="294" y="482"/>
                  </a:lnTo>
                  <a:lnTo>
                    <a:pt x="115" y="482"/>
                  </a:lnTo>
                  <a:lnTo>
                    <a:pt x="115" y="482"/>
                  </a:lnTo>
                  <a:cubicBezTo>
                    <a:pt x="65" y="482"/>
                    <a:pt x="24" y="441"/>
                    <a:pt x="24" y="391"/>
                  </a:cubicBezTo>
                  <a:close/>
                  <a:moveTo>
                    <a:pt x="176" y="202"/>
                  </a:moveTo>
                  <a:lnTo>
                    <a:pt x="176" y="202"/>
                  </a:lnTo>
                  <a:lnTo>
                    <a:pt x="176" y="202"/>
                  </a:lnTo>
                  <a:lnTo>
                    <a:pt x="248" y="276"/>
                  </a:lnTo>
                  <a:lnTo>
                    <a:pt x="115" y="276"/>
                  </a:lnTo>
                  <a:lnTo>
                    <a:pt x="115" y="276"/>
                  </a:lnTo>
                  <a:cubicBezTo>
                    <a:pt x="111" y="276"/>
                    <a:pt x="105" y="276"/>
                    <a:pt x="101" y="277"/>
                  </a:cubicBezTo>
                  <a:lnTo>
                    <a:pt x="101" y="277"/>
                  </a:lnTo>
                  <a:lnTo>
                    <a:pt x="176" y="202"/>
                  </a:lnTo>
                  <a:close/>
                  <a:moveTo>
                    <a:pt x="317" y="61"/>
                  </a:moveTo>
                  <a:lnTo>
                    <a:pt x="317" y="61"/>
                  </a:lnTo>
                  <a:lnTo>
                    <a:pt x="317" y="61"/>
                  </a:lnTo>
                  <a:lnTo>
                    <a:pt x="317" y="61"/>
                  </a:lnTo>
                  <a:cubicBezTo>
                    <a:pt x="354" y="25"/>
                    <a:pt x="411" y="25"/>
                    <a:pt x="448" y="61"/>
                  </a:cubicBezTo>
                  <a:cubicBezTo>
                    <a:pt x="465" y="78"/>
                    <a:pt x="474" y="100"/>
                    <a:pt x="474" y="126"/>
                  </a:cubicBezTo>
                  <a:cubicBezTo>
                    <a:pt x="474" y="150"/>
                    <a:pt x="465" y="174"/>
                    <a:pt x="448" y="190"/>
                  </a:cubicBezTo>
                  <a:lnTo>
                    <a:pt x="448" y="190"/>
                  </a:lnTo>
                  <a:lnTo>
                    <a:pt x="362" y="276"/>
                  </a:lnTo>
                  <a:lnTo>
                    <a:pt x="282" y="276"/>
                  </a:lnTo>
                  <a:lnTo>
                    <a:pt x="192" y="186"/>
                  </a:lnTo>
                  <a:lnTo>
                    <a:pt x="317" y="61"/>
                  </a:lnTo>
                  <a:close/>
                  <a:moveTo>
                    <a:pt x="493" y="276"/>
                  </a:moveTo>
                  <a:lnTo>
                    <a:pt x="493" y="276"/>
                  </a:lnTo>
                  <a:lnTo>
                    <a:pt x="493" y="276"/>
                  </a:lnTo>
                  <a:lnTo>
                    <a:pt x="394" y="276"/>
                  </a:lnTo>
                  <a:lnTo>
                    <a:pt x="463" y="207"/>
                  </a:lnTo>
                  <a:lnTo>
                    <a:pt x="463" y="207"/>
                  </a:lnTo>
                  <a:cubicBezTo>
                    <a:pt x="485" y="185"/>
                    <a:pt x="497" y="157"/>
                    <a:pt x="497" y="126"/>
                  </a:cubicBezTo>
                  <a:cubicBezTo>
                    <a:pt x="497" y="95"/>
                    <a:pt x="485" y="65"/>
                    <a:pt x="463" y="45"/>
                  </a:cubicBezTo>
                  <a:cubicBezTo>
                    <a:pt x="420" y="0"/>
                    <a:pt x="347" y="0"/>
                    <a:pt x="302" y="45"/>
                  </a:cubicBezTo>
                  <a:lnTo>
                    <a:pt x="302" y="45"/>
                  </a:lnTo>
                  <a:lnTo>
                    <a:pt x="35" y="308"/>
                  </a:lnTo>
                  <a:lnTo>
                    <a:pt x="35" y="308"/>
                  </a:lnTo>
                  <a:cubicBezTo>
                    <a:pt x="35" y="308"/>
                    <a:pt x="34" y="310"/>
                    <a:pt x="34" y="311"/>
                  </a:cubicBezTo>
                  <a:lnTo>
                    <a:pt x="34" y="311"/>
                  </a:lnTo>
                  <a:lnTo>
                    <a:pt x="34" y="311"/>
                  </a:lnTo>
                  <a:lnTo>
                    <a:pt x="34" y="311"/>
                  </a:lnTo>
                  <a:lnTo>
                    <a:pt x="34" y="311"/>
                  </a:lnTo>
                  <a:cubicBezTo>
                    <a:pt x="13" y="332"/>
                    <a:pt x="0" y="360"/>
                    <a:pt x="0" y="391"/>
                  </a:cubicBezTo>
                  <a:cubicBezTo>
                    <a:pt x="0" y="454"/>
                    <a:pt x="52" y="506"/>
                    <a:pt x="115" y="506"/>
                  </a:cubicBezTo>
                  <a:lnTo>
                    <a:pt x="115" y="506"/>
                  </a:lnTo>
                  <a:lnTo>
                    <a:pt x="493" y="506"/>
                  </a:lnTo>
                  <a:lnTo>
                    <a:pt x="493" y="506"/>
                  </a:lnTo>
                  <a:cubicBezTo>
                    <a:pt x="557" y="506"/>
                    <a:pt x="608" y="454"/>
                    <a:pt x="608" y="391"/>
                  </a:cubicBezTo>
                  <a:cubicBezTo>
                    <a:pt x="608" y="328"/>
                    <a:pt x="557" y="276"/>
                    <a:pt x="493" y="276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a-DK"/>
            </a:p>
          </p:txBody>
        </p:sp>
        <p:sp>
          <p:nvSpPr>
            <p:cNvPr id="167" name="Freeform 1214">
              <a:extLst>
                <a:ext uri="{FF2B5EF4-FFF2-40B4-BE49-F238E27FC236}">
                  <a16:creationId xmlns:a16="http://schemas.microsoft.com/office/drawing/2014/main" id="{6752678C-D9D2-024F-87FA-0EFF241229A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512175" y="3803650"/>
              <a:ext cx="80963" cy="26988"/>
            </a:xfrm>
            <a:custGeom>
              <a:avLst/>
              <a:gdLst>
                <a:gd name="T0" fmla="*/ 160 w 224"/>
                <a:gd name="T1" fmla="*/ 0 h 77"/>
                <a:gd name="T2" fmla="*/ 160 w 224"/>
                <a:gd name="T3" fmla="*/ 0 h 77"/>
                <a:gd name="T4" fmla="*/ 160 w 224"/>
                <a:gd name="T5" fmla="*/ 0 h 77"/>
                <a:gd name="T6" fmla="*/ 11 w 224"/>
                <a:gd name="T7" fmla="*/ 0 h 77"/>
                <a:gd name="T8" fmla="*/ 11 w 224"/>
                <a:gd name="T9" fmla="*/ 0 h 77"/>
                <a:gd name="T10" fmla="*/ 0 w 224"/>
                <a:gd name="T11" fmla="*/ 11 h 77"/>
                <a:gd name="T12" fmla="*/ 11 w 224"/>
                <a:gd name="T13" fmla="*/ 24 h 77"/>
                <a:gd name="T14" fmla="*/ 11 w 224"/>
                <a:gd name="T15" fmla="*/ 24 h 77"/>
                <a:gd name="T16" fmla="*/ 160 w 224"/>
                <a:gd name="T17" fmla="*/ 24 h 77"/>
                <a:gd name="T18" fmla="*/ 160 w 224"/>
                <a:gd name="T19" fmla="*/ 24 h 77"/>
                <a:gd name="T20" fmla="*/ 201 w 224"/>
                <a:gd name="T21" fmla="*/ 65 h 77"/>
                <a:gd name="T22" fmla="*/ 212 w 224"/>
                <a:gd name="T23" fmla="*/ 76 h 77"/>
                <a:gd name="T24" fmla="*/ 223 w 224"/>
                <a:gd name="T25" fmla="*/ 65 h 77"/>
                <a:gd name="T26" fmla="*/ 160 w 224"/>
                <a:gd name="T27" fmla="*/ 0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24" h="77">
                  <a:moveTo>
                    <a:pt x="160" y="0"/>
                  </a:moveTo>
                  <a:lnTo>
                    <a:pt x="160" y="0"/>
                  </a:lnTo>
                  <a:lnTo>
                    <a:pt x="160" y="0"/>
                  </a:lnTo>
                  <a:lnTo>
                    <a:pt x="11" y="0"/>
                  </a:lnTo>
                  <a:lnTo>
                    <a:pt x="11" y="0"/>
                  </a:lnTo>
                  <a:cubicBezTo>
                    <a:pt x="5" y="0"/>
                    <a:pt x="0" y="5"/>
                    <a:pt x="0" y="11"/>
                  </a:cubicBezTo>
                  <a:cubicBezTo>
                    <a:pt x="0" y="18"/>
                    <a:pt x="5" y="24"/>
                    <a:pt x="11" y="24"/>
                  </a:cubicBezTo>
                  <a:lnTo>
                    <a:pt x="11" y="24"/>
                  </a:lnTo>
                  <a:lnTo>
                    <a:pt x="160" y="24"/>
                  </a:lnTo>
                  <a:lnTo>
                    <a:pt x="160" y="24"/>
                  </a:lnTo>
                  <a:cubicBezTo>
                    <a:pt x="183" y="24"/>
                    <a:pt x="201" y="42"/>
                    <a:pt x="201" y="65"/>
                  </a:cubicBezTo>
                  <a:cubicBezTo>
                    <a:pt x="201" y="70"/>
                    <a:pt x="206" y="76"/>
                    <a:pt x="212" y="76"/>
                  </a:cubicBezTo>
                  <a:cubicBezTo>
                    <a:pt x="219" y="76"/>
                    <a:pt x="223" y="70"/>
                    <a:pt x="223" y="65"/>
                  </a:cubicBezTo>
                  <a:cubicBezTo>
                    <a:pt x="223" y="28"/>
                    <a:pt x="195" y="0"/>
                    <a:pt x="160" y="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a-DK"/>
            </a:p>
          </p:txBody>
        </p:sp>
        <p:sp>
          <p:nvSpPr>
            <p:cNvPr id="168" name="Freeform 1215">
              <a:extLst>
                <a:ext uri="{FF2B5EF4-FFF2-40B4-BE49-F238E27FC236}">
                  <a16:creationId xmlns:a16="http://schemas.microsoft.com/office/drawing/2014/main" id="{73D146C0-6953-0E41-9200-943E4A9A22A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472488" y="3705225"/>
              <a:ext cx="74612" cy="53975"/>
            </a:xfrm>
            <a:custGeom>
              <a:avLst/>
              <a:gdLst>
                <a:gd name="T0" fmla="*/ 5 w 207"/>
                <a:gd name="T1" fmla="*/ 148 h 151"/>
                <a:gd name="T2" fmla="*/ 5 w 207"/>
                <a:gd name="T3" fmla="*/ 148 h 151"/>
                <a:gd name="T4" fmla="*/ 5 w 207"/>
                <a:gd name="T5" fmla="*/ 148 h 151"/>
                <a:gd name="T6" fmla="*/ 5 w 207"/>
                <a:gd name="T7" fmla="*/ 148 h 151"/>
                <a:gd name="T8" fmla="*/ 13 w 207"/>
                <a:gd name="T9" fmla="*/ 150 h 151"/>
                <a:gd name="T10" fmla="*/ 20 w 207"/>
                <a:gd name="T11" fmla="*/ 148 h 151"/>
                <a:gd name="T12" fmla="*/ 20 w 207"/>
                <a:gd name="T13" fmla="*/ 148 h 151"/>
                <a:gd name="T14" fmla="*/ 126 w 207"/>
                <a:gd name="T15" fmla="*/ 42 h 151"/>
                <a:gd name="T16" fmla="*/ 126 w 207"/>
                <a:gd name="T17" fmla="*/ 42 h 151"/>
                <a:gd name="T18" fmla="*/ 183 w 207"/>
                <a:gd name="T19" fmla="*/ 42 h 151"/>
                <a:gd name="T20" fmla="*/ 200 w 207"/>
                <a:gd name="T21" fmla="*/ 42 h 151"/>
                <a:gd name="T22" fmla="*/ 200 w 207"/>
                <a:gd name="T23" fmla="*/ 26 h 151"/>
                <a:gd name="T24" fmla="*/ 109 w 207"/>
                <a:gd name="T25" fmla="*/ 26 h 151"/>
                <a:gd name="T26" fmla="*/ 109 w 207"/>
                <a:gd name="T27" fmla="*/ 26 h 151"/>
                <a:gd name="T28" fmla="*/ 5 w 207"/>
                <a:gd name="T29" fmla="*/ 131 h 151"/>
                <a:gd name="T30" fmla="*/ 5 w 207"/>
                <a:gd name="T31" fmla="*/ 131 h 151"/>
                <a:gd name="T32" fmla="*/ 5 w 207"/>
                <a:gd name="T33" fmla="*/ 148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07" h="151">
                  <a:moveTo>
                    <a:pt x="5" y="148"/>
                  </a:moveTo>
                  <a:lnTo>
                    <a:pt x="5" y="148"/>
                  </a:lnTo>
                  <a:lnTo>
                    <a:pt x="5" y="148"/>
                  </a:lnTo>
                  <a:lnTo>
                    <a:pt x="5" y="148"/>
                  </a:lnTo>
                  <a:cubicBezTo>
                    <a:pt x="6" y="149"/>
                    <a:pt x="9" y="150"/>
                    <a:pt x="13" y="150"/>
                  </a:cubicBezTo>
                  <a:cubicBezTo>
                    <a:pt x="16" y="150"/>
                    <a:pt x="19" y="149"/>
                    <a:pt x="20" y="148"/>
                  </a:cubicBezTo>
                  <a:lnTo>
                    <a:pt x="20" y="148"/>
                  </a:lnTo>
                  <a:lnTo>
                    <a:pt x="126" y="42"/>
                  </a:lnTo>
                  <a:lnTo>
                    <a:pt x="126" y="42"/>
                  </a:lnTo>
                  <a:cubicBezTo>
                    <a:pt x="142" y="27"/>
                    <a:pt x="168" y="27"/>
                    <a:pt x="183" y="42"/>
                  </a:cubicBezTo>
                  <a:cubicBezTo>
                    <a:pt x="189" y="46"/>
                    <a:pt x="196" y="46"/>
                    <a:pt x="200" y="42"/>
                  </a:cubicBezTo>
                  <a:cubicBezTo>
                    <a:pt x="206" y="38"/>
                    <a:pt x="206" y="31"/>
                    <a:pt x="200" y="26"/>
                  </a:cubicBezTo>
                  <a:cubicBezTo>
                    <a:pt x="174" y="0"/>
                    <a:pt x="134" y="0"/>
                    <a:pt x="109" y="26"/>
                  </a:cubicBezTo>
                  <a:lnTo>
                    <a:pt x="109" y="26"/>
                  </a:lnTo>
                  <a:lnTo>
                    <a:pt x="5" y="131"/>
                  </a:lnTo>
                  <a:lnTo>
                    <a:pt x="5" y="131"/>
                  </a:lnTo>
                  <a:cubicBezTo>
                    <a:pt x="0" y="135"/>
                    <a:pt x="0" y="142"/>
                    <a:pt x="5" y="148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a-DK"/>
            </a:p>
          </p:txBody>
        </p:sp>
      </p:grpSp>
      <p:grpSp>
        <p:nvGrpSpPr>
          <p:cNvPr id="169" name="Group 1391">
            <a:extLst>
              <a:ext uri="{FF2B5EF4-FFF2-40B4-BE49-F238E27FC236}">
                <a16:creationId xmlns:a16="http://schemas.microsoft.com/office/drawing/2014/main" id="{512DED03-06B1-5047-BDBD-712F60651499}"/>
              </a:ext>
            </a:extLst>
          </p:cNvPr>
          <p:cNvGrpSpPr/>
          <p:nvPr/>
        </p:nvGrpSpPr>
        <p:grpSpPr>
          <a:xfrm>
            <a:off x="6278053" y="3945603"/>
            <a:ext cx="292100" cy="290512"/>
            <a:chOff x="8391525" y="3579813"/>
            <a:chExt cx="292100" cy="290512"/>
          </a:xfrm>
          <a:solidFill>
            <a:schemeClr val="tx2"/>
          </a:solidFill>
        </p:grpSpPr>
        <p:sp>
          <p:nvSpPr>
            <p:cNvPr id="170" name="Freeform 1211">
              <a:extLst>
                <a:ext uri="{FF2B5EF4-FFF2-40B4-BE49-F238E27FC236}">
                  <a16:creationId xmlns:a16="http://schemas.microsoft.com/office/drawing/2014/main" id="{6435D141-8903-CD40-BF8D-DCF2603B750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516938" y="3579813"/>
              <a:ext cx="166687" cy="290512"/>
            </a:xfrm>
            <a:custGeom>
              <a:avLst/>
              <a:gdLst>
                <a:gd name="T0" fmla="*/ 321 w 461"/>
                <a:gd name="T1" fmla="*/ 22 h 807"/>
                <a:gd name="T2" fmla="*/ 350 w 461"/>
                <a:gd name="T3" fmla="*/ 22 h 807"/>
                <a:gd name="T4" fmla="*/ 321 w 461"/>
                <a:gd name="T5" fmla="*/ 196 h 807"/>
                <a:gd name="T6" fmla="*/ 109 w 461"/>
                <a:gd name="T7" fmla="*/ 22 h 807"/>
                <a:gd name="T8" fmla="*/ 109 w 461"/>
                <a:gd name="T9" fmla="*/ 22 h 807"/>
                <a:gd name="T10" fmla="*/ 140 w 461"/>
                <a:gd name="T11" fmla="*/ 196 h 807"/>
                <a:gd name="T12" fmla="*/ 109 w 461"/>
                <a:gd name="T13" fmla="*/ 22 h 807"/>
                <a:gd name="T14" fmla="*/ 268 w 461"/>
                <a:gd name="T15" fmla="*/ 22 h 807"/>
                <a:gd name="T16" fmla="*/ 297 w 461"/>
                <a:gd name="T17" fmla="*/ 22 h 807"/>
                <a:gd name="T18" fmla="*/ 268 w 461"/>
                <a:gd name="T19" fmla="*/ 196 h 807"/>
                <a:gd name="T20" fmla="*/ 192 w 461"/>
                <a:gd name="T21" fmla="*/ 196 h 807"/>
                <a:gd name="T22" fmla="*/ 192 w 461"/>
                <a:gd name="T23" fmla="*/ 196 h 807"/>
                <a:gd name="T24" fmla="*/ 162 w 461"/>
                <a:gd name="T25" fmla="*/ 22 h 807"/>
                <a:gd name="T26" fmla="*/ 192 w 461"/>
                <a:gd name="T27" fmla="*/ 196 h 807"/>
                <a:gd name="T28" fmla="*/ 216 w 461"/>
                <a:gd name="T29" fmla="*/ 22 h 807"/>
                <a:gd name="T30" fmla="*/ 245 w 461"/>
                <a:gd name="T31" fmla="*/ 22 h 807"/>
                <a:gd name="T32" fmla="*/ 216 w 461"/>
                <a:gd name="T33" fmla="*/ 196 h 807"/>
                <a:gd name="T34" fmla="*/ 377 w 461"/>
                <a:gd name="T35" fmla="*/ 196 h 807"/>
                <a:gd name="T36" fmla="*/ 377 w 461"/>
                <a:gd name="T37" fmla="*/ 196 h 807"/>
                <a:gd name="T38" fmla="*/ 374 w 461"/>
                <a:gd name="T39" fmla="*/ 11 h 807"/>
                <a:gd name="T40" fmla="*/ 363 w 461"/>
                <a:gd name="T41" fmla="*/ 0 h 807"/>
                <a:gd name="T42" fmla="*/ 98 w 461"/>
                <a:gd name="T43" fmla="*/ 0 h 807"/>
                <a:gd name="T44" fmla="*/ 85 w 461"/>
                <a:gd name="T45" fmla="*/ 11 h 807"/>
                <a:gd name="T46" fmla="*/ 85 w 461"/>
                <a:gd name="T47" fmla="*/ 196 h 807"/>
                <a:gd name="T48" fmla="*/ 83 w 461"/>
                <a:gd name="T49" fmla="*/ 196 h 807"/>
                <a:gd name="T50" fmla="*/ 0 w 461"/>
                <a:gd name="T51" fmla="*/ 280 h 807"/>
                <a:gd name="T52" fmla="*/ 0 w 461"/>
                <a:gd name="T53" fmla="*/ 322 h 807"/>
                <a:gd name="T54" fmla="*/ 23 w 461"/>
                <a:gd name="T55" fmla="*/ 322 h 807"/>
                <a:gd name="T56" fmla="*/ 23 w 461"/>
                <a:gd name="T57" fmla="*/ 280 h 807"/>
                <a:gd name="T58" fmla="*/ 83 w 461"/>
                <a:gd name="T59" fmla="*/ 220 h 807"/>
                <a:gd name="T60" fmla="*/ 98 w 461"/>
                <a:gd name="T61" fmla="*/ 220 h 807"/>
                <a:gd name="T62" fmla="*/ 377 w 461"/>
                <a:gd name="T63" fmla="*/ 220 h 807"/>
                <a:gd name="T64" fmla="*/ 437 w 461"/>
                <a:gd name="T65" fmla="*/ 280 h 807"/>
                <a:gd name="T66" fmla="*/ 437 w 461"/>
                <a:gd name="T67" fmla="*/ 722 h 807"/>
                <a:gd name="T68" fmla="*/ 377 w 461"/>
                <a:gd name="T69" fmla="*/ 782 h 807"/>
                <a:gd name="T70" fmla="*/ 83 w 461"/>
                <a:gd name="T71" fmla="*/ 782 h 807"/>
                <a:gd name="T72" fmla="*/ 71 w 461"/>
                <a:gd name="T73" fmla="*/ 793 h 807"/>
                <a:gd name="T74" fmla="*/ 83 w 461"/>
                <a:gd name="T75" fmla="*/ 806 h 807"/>
                <a:gd name="T76" fmla="*/ 377 w 461"/>
                <a:gd name="T77" fmla="*/ 806 h 807"/>
                <a:gd name="T78" fmla="*/ 460 w 461"/>
                <a:gd name="T79" fmla="*/ 722 h 807"/>
                <a:gd name="T80" fmla="*/ 460 w 461"/>
                <a:gd name="T81" fmla="*/ 280 h 8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61" h="807">
                  <a:moveTo>
                    <a:pt x="321" y="22"/>
                  </a:moveTo>
                  <a:lnTo>
                    <a:pt x="321" y="22"/>
                  </a:lnTo>
                  <a:lnTo>
                    <a:pt x="321" y="22"/>
                  </a:lnTo>
                  <a:lnTo>
                    <a:pt x="350" y="22"/>
                  </a:lnTo>
                  <a:lnTo>
                    <a:pt x="350" y="196"/>
                  </a:lnTo>
                  <a:lnTo>
                    <a:pt x="321" y="196"/>
                  </a:lnTo>
                  <a:lnTo>
                    <a:pt x="321" y="22"/>
                  </a:lnTo>
                  <a:close/>
                  <a:moveTo>
                    <a:pt x="109" y="22"/>
                  </a:moveTo>
                  <a:lnTo>
                    <a:pt x="109" y="22"/>
                  </a:lnTo>
                  <a:lnTo>
                    <a:pt x="109" y="22"/>
                  </a:lnTo>
                  <a:lnTo>
                    <a:pt x="140" y="22"/>
                  </a:lnTo>
                  <a:lnTo>
                    <a:pt x="140" y="196"/>
                  </a:lnTo>
                  <a:lnTo>
                    <a:pt x="109" y="196"/>
                  </a:lnTo>
                  <a:lnTo>
                    <a:pt x="109" y="22"/>
                  </a:lnTo>
                  <a:close/>
                  <a:moveTo>
                    <a:pt x="268" y="22"/>
                  </a:moveTo>
                  <a:lnTo>
                    <a:pt x="268" y="22"/>
                  </a:lnTo>
                  <a:lnTo>
                    <a:pt x="268" y="22"/>
                  </a:lnTo>
                  <a:lnTo>
                    <a:pt x="297" y="22"/>
                  </a:lnTo>
                  <a:lnTo>
                    <a:pt x="297" y="196"/>
                  </a:lnTo>
                  <a:lnTo>
                    <a:pt x="268" y="196"/>
                  </a:lnTo>
                  <a:lnTo>
                    <a:pt x="268" y="22"/>
                  </a:lnTo>
                  <a:close/>
                  <a:moveTo>
                    <a:pt x="192" y="196"/>
                  </a:moveTo>
                  <a:lnTo>
                    <a:pt x="192" y="196"/>
                  </a:lnTo>
                  <a:lnTo>
                    <a:pt x="192" y="196"/>
                  </a:lnTo>
                  <a:lnTo>
                    <a:pt x="162" y="196"/>
                  </a:lnTo>
                  <a:lnTo>
                    <a:pt x="162" y="22"/>
                  </a:lnTo>
                  <a:lnTo>
                    <a:pt x="192" y="22"/>
                  </a:lnTo>
                  <a:lnTo>
                    <a:pt x="192" y="196"/>
                  </a:lnTo>
                  <a:close/>
                  <a:moveTo>
                    <a:pt x="216" y="22"/>
                  </a:moveTo>
                  <a:lnTo>
                    <a:pt x="216" y="22"/>
                  </a:lnTo>
                  <a:lnTo>
                    <a:pt x="216" y="22"/>
                  </a:lnTo>
                  <a:lnTo>
                    <a:pt x="245" y="22"/>
                  </a:lnTo>
                  <a:lnTo>
                    <a:pt x="245" y="196"/>
                  </a:lnTo>
                  <a:lnTo>
                    <a:pt x="216" y="196"/>
                  </a:lnTo>
                  <a:lnTo>
                    <a:pt x="216" y="22"/>
                  </a:lnTo>
                  <a:close/>
                  <a:moveTo>
                    <a:pt x="377" y="196"/>
                  </a:moveTo>
                  <a:lnTo>
                    <a:pt x="377" y="196"/>
                  </a:lnTo>
                  <a:lnTo>
                    <a:pt x="377" y="196"/>
                  </a:lnTo>
                  <a:lnTo>
                    <a:pt x="374" y="196"/>
                  </a:lnTo>
                  <a:lnTo>
                    <a:pt x="374" y="11"/>
                  </a:lnTo>
                  <a:lnTo>
                    <a:pt x="374" y="11"/>
                  </a:lnTo>
                  <a:cubicBezTo>
                    <a:pt x="374" y="4"/>
                    <a:pt x="368" y="0"/>
                    <a:pt x="363" y="0"/>
                  </a:cubicBezTo>
                  <a:lnTo>
                    <a:pt x="363" y="0"/>
                  </a:lnTo>
                  <a:lnTo>
                    <a:pt x="98" y="0"/>
                  </a:lnTo>
                  <a:lnTo>
                    <a:pt x="98" y="0"/>
                  </a:lnTo>
                  <a:cubicBezTo>
                    <a:pt x="91" y="0"/>
                    <a:pt x="85" y="4"/>
                    <a:pt x="85" y="11"/>
                  </a:cubicBezTo>
                  <a:lnTo>
                    <a:pt x="85" y="11"/>
                  </a:lnTo>
                  <a:lnTo>
                    <a:pt x="85" y="196"/>
                  </a:lnTo>
                  <a:lnTo>
                    <a:pt x="83" y="196"/>
                  </a:lnTo>
                  <a:lnTo>
                    <a:pt x="83" y="196"/>
                  </a:lnTo>
                  <a:cubicBezTo>
                    <a:pt x="38" y="196"/>
                    <a:pt x="0" y="234"/>
                    <a:pt x="0" y="280"/>
                  </a:cubicBezTo>
                  <a:lnTo>
                    <a:pt x="0" y="280"/>
                  </a:lnTo>
                  <a:lnTo>
                    <a:pt x="0" y="322"/>
                  </a:lnTo>
                  <a:lnTo>
                    <a:pt x="0" y="322"/>
                  </a:lnTo>
                  <a:cubicBezTo>
                    <a:pt x="0" y="329"/>
                    <a:pt x="5" y="335"/>
                    <a:pt x="11" y="335"/>
                  </a:cubicBezTo>
                  <a:cubicBezTo>
                    <a:pt x="18" y="335"/>
                    <a:pt x="23" y="329"/>
                    <a:pt x="23" y="322"/>
                  </a:cubicBezTo>
                  <a:lnTo>
                    <a:pt x="23" y="322"/>
                  </a:lnTo>
                  <a:lnTo>
                    <a:pt x="23" y="280"/>
                  </a:lnTo>
                  <a:lnTo>
                    <a:pt x="23" y="280"/>
                  </a:lnTo>
                  <a:cubicBezTo>
                    <a:pt x="23" y="246"/>
                    <a:pt x="50" y="220"/>
                    <a:pt x="83" y="220"/>
                  </a:cubicBezTo>
                  <a:lnTo>
                    <a:pt x="83" y="220"/>
                  </a:lnTo>
                  <a:lnTo>
                    <a:pt x="98" y="220"/>
                  </a:lnTo>
                  <a:lnTo>
                    <a:pt x="363" y="220"/>
                  </a:lnTo>
                  <a:lnTo>
                    <a:pt x="377" y="220"/>
                  </a:lnTo>
                  <a:lnTo>
                    <a:pt x="377" y="220"/>
                  </a:lnTo>
                  <a:cubicBezTo>
                    <a:pt x="409" y="220"/>
                    <a:pt x="437" y="246"/>
                    <a:pt x="437" y="280"/>
                  </a:cubicBezTo>
                  <a:lnTo>
                    <a:pt x="437" y="280"/>
                  </a:lnTo>
                  <a:lnTo>
                    <a:pt x="437" y="722"/>
                  </a:lnTo>
                  <a:lnTo>
                    <a:pt x="437" y="722"/>
                  </a:lnTo>
                  <a:cubicBezTo>
                    <a:pt x="437" y="756"/>
                    <a:pt x="409" y="782"/>
                    <a:pt x="377" y="782"/>
                  </a:cubicBezTo>
                  <a:lnTo>
                    <a:pt x="377" y="782"/>
                  </a:lnTo>
                  <a:lnTo>
                    <a:pt x="83" y="782"/>
                  </a:lnTo>
                  <a:lnTo>
                    <a:pt x="83" y="782"/>
                  </a:lnTo>
                  <a:cubicBezTo>
                    <a:pt x="77" y="782"/>
                    <a:pt x="71" y="788"/>
                    <a:pt x="71" y="793"/>
                  </a:cubicBezTo>
                  <a:cubicBezTo>
                    <a:pt x="71" y="801"/>
                    <a:pt x="77" y="806"/>
                    <a:pt x="83" y="806"/>
                  </a:cubicBezTo>
                  <a:lnTo>
                    <a:pt x="83" y="806"/>
                  </a:lnTo>
                  <a:lnTo>
                    <a:pt x="377" y="806"/>
                  </a:lnTo>
                  <a:lnTo>
                    <a:pt x="377" y="806"/>
                  </a:lnTo>
                  <a:cubicBezTo>
                    <a:pt x="424" y="806"/>
                    <a:pt x="460" y="768"/>
                    <a:pt x="460" y="722"/>
                  </a:cubicBezTo>
                  <a:lnTo>
                    <a:pt x="460" y="722"/>
                  </a:lnTo>
                  <a:lnTo>
                    <a:pt x="460" y="280"/>
                  </a:lnTo>
                  <a:lnTo>
                    <a:pt x="460" y="280"/>
                  </a:lnTo>
                  <a:cubicBezTo>
                    <a:pt x="460" y="234"/>
                    <a:pt x="424" y="196"/>
                    <a:pt x="377" y="196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a-DK"/>
            </a:p>
          </p:txBody>
        </p:sp>
        <p:sp>
          <p:nvSpPr>
            <p:cNvPr id="171" name="Freeform 1212">
              <a:extLst>
                <a:ext uri="{FF2B5EF4-FFF2-40B4-BE49-F238E27FC236}">
                  <a16:creationId xmlns:a16="http://schemas.microsoft.com/office/drawing/2014/main" id="{07D3AFEE-FD0F-AC4E-8281-1CCC591B09C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559800" y="3716338"/>
              <a:ext cx="77788" cy="103187"/>
            </a:xfrm>
            <a:custGeom>
              <a:avLst/>
              <a:gdLst>
                <a:gd name="T0" fmla="*/ 125 w 216"/>
                <a:gd name="T1" fmla="*/ 264 h 287"/>
                <a:gd name="T2" fmla="*/ 125 w 216"/>
                <a:gd name="T3" fmla="*/ 264 h 287"/>
                <a:gd name="T4" fmla="*/ 125 w 216"/>
                <a:gd name="T5" fmla="*/ 264 h 287"/>
                <a:gd name="T6" fmla="*/ 125 w 216"/>
                <a:gd name="T7" fmla="*/ 264 h 287"/>
                <a:gd name="T8" fmla="*/ 114 w 216"/>
                <a:gd name="T9" fmla="*/ 275 h 287"/>
                <a:gd name="T10" fmla="*/ 125 w 216"/>
                <a:gd name="T11" fmla="*/ 286 h 287"/>
                <a:gd name="T12" fmla="*/ 125 w 216"/>
                <a:gd name="T13" fmla="*/ 286 h 287"/>
                <a:gd name="T14" fmla="*/ 202 w 216"/>
                <a:gd name="T15" fmla="*/ 286 h 287"/>
                <a:gd name="T16" fmla="*/ 202 w 216"/>
                <a:gd name="T17" fmla="*/ 286 h 287"/>
                <a:gd name="T18" fmla="*/ 215 w 216"/>
                <a:gd name="T19" fmla="*/ 275 h 287"/>
                <a:gd name="T20" fmla="*/ 215 w 216"/>
                <a:gd name="T21" fmla="*/ 275 h 287"/>
                <a:gd name="T22" fmla="*/ 215 w 216"/>
                <a:gd name="T23" fmla="*/ 15 h 287"/>
                <a:gd name="T24" fmla="*/ 215 w 216"/>
                <a:gd name="T25" fmla="*/ 15 h 287"/>
                <a:gd name="T26" fmla="*/ 202 w 216"/>
                <a:gd name="T27" fmla="*/ 3 h 287"/>
                <a:gd name="T28" fmla="*/ 202 w 216"/>
                <a:gd name="T29" fmla="*/ 3 h 287"/>
                <a:gd name="T30" fmla="*/ 13 w 216"/>
                <a:gd name="T31" fmla="*/ 0 h 287"/>
                <a:gd name="T32" fmla="*/ 13 w 216"/>
                <a:gd name="T33" fmla="*/ 0 h 287"/>
                <a:gd name="T34" fmla="*/ 0 w 216"/>
                <a:gd name="T35" fmla="*/ 11 h 287"/>
                <a:gd name="T36" fmla="*/ 13 w 216"/>
                <a:gd name="T37" fmla="*/ 24 h 287"/>
                <a:gd name="T38" fmla="*/ 13 w 216"/>
                <a:gd name="T39" fmla="*/ 24 h 287"/>
                <a:gd name="T40" fmla="*/ 191 w 216"/>
                <a:gd name="T41" fmla="*/ 27 h 287"/>
                <a:gd name="T42" fmla="*/ 191 w 216"/>
                <a:gd name="T43" fmla="*/ 264 h 287"/>
                <a:gd name="T44" fmla="*/ 125 w 216"/>
                <a:gd name="T45" fmla="*/ 264 h 2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16" h="287">
                  <a:moveTo>
                    <a:pt x="125" y="264"/>
                  </a:moveTo>
                  <a:lnTo>
                    <a:pt x="125" y="264"/>
                  </a:lnTo>
                  <a:lnTo>
                    <a:pt x="125" y="264"/>
                  </a:lnTo>
                  <a:lnTo>
                    <a:pt x="125" y="264"/>
                  </a:lnTo>
                  <a:cubicBezTo>
                    <a:pt x="120" y="264"/>
                    <a:pt x="114" y="268"/>
                    <a:pt x="114" y="275"/>
                  </a:cubicBezTo>
                  <a:cubicBezTo>
                    <a:pt x="114" y="282"/>
                    <a:pt x="120" y="286"/>
                    <a:pt x="125" y="286"/>
                  </a:cubicBezTo>
                  <a:lnTo>
                    <a:pt x="125" y="286"/>
                  </a:lnTo>
                  <a:lnTo>
                    <a:pt x="202" y="286"/>
                  </a:lnTo>
                  <a:lnTo>
                    <a:pt x="202" y="286"/>
                  </a:lnTo>
                  <a:cubicBezTo>
                    <a:pt x="209" y="286"/>
                    <a:pt x="215" y="282"/>
                    <a:pt x="215" y="275"/>
                  </a:cubicBezTo>
                  <a:lnTo>
                    <a:pt x="215" y="275"/>
                  </a:lnTo>
                  <a:lnTo>
                    <a:pt x="215" y="15"/>
                  </a:lnTo>
                  <a:lnTo>
                    <a:pt x="215" y="15"/>
                  </a:lnTo>
                  <a:cubicBezTo>
                    <a:pt x="215" y="9"/>
                    <a:pt x="209" y="3"/>
                    <a:pt x="202" y="3"/>
                  </a:cubicBezTo>
                  <a:lnTo>
                    <a:pt x="202" y="3"/>
                  </a:lnTo>
                  <a:lnTo>
                    <a:pt x="13" y="0"/>
                  </a:lnTo>
                  <a:lnTo>
                    <a:pt x="13" y="0"/>
                  </a:lnTo>
                  <a:cubicBezTo>
                    <a:pt x="6" y="0"/>
                    <a:pt x="2" y="6"/>
                    <a:pt x="0" y="11"/>
                  </a:cubicBezTo>
                  <a:cubicBezTo>
                    <a:pt x="0" y="19"/>
                    <a:pt x="6" y="24"/>
                    <a:pt x="13" y="24"/>
                  </a:cubicBezTo>
                  <a:lnTo>
                    <a:pt x="13" y="24"/>
                  </a:lnTo>
                  <a:lnTo>
                    <a:pt x="191" y="27"/>
                  </a:lnTo>
                  <a:lnTo>
                    <a:pt x="191" y="264"/>
                  </a:lnTo>
                  <a:lnTo>
                    <a:pt x="125" y="264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a-DK"/>
            </a:p>
          </p:txBody>
        </p:sp>
        <p:sp>
          <p:nvSpPr>
            <p:cNvPr id="172" name="Freeform 1213">
              <a:extLst>
                <a:ext uri="{FF2B5EF4-FFF2-40B4-BE49-F238E27FC236}">
                  <a16:creationId xmlns:a16="http://schemas.microsoft.com/office/drawing/2014/main" id="{9FAB9274-C645-754A-A133-4A3E7DC9D39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391525" y="3687763"/>
              <a:ext cx="219075" cy="182562"/>
            </a:xfrm>
            <a:custGeom>
              <a:avLst/>
              <a:gdLst>
                <a:gd name="T0" fmla="*/ 493 w 609"/>
                <a:gd name="T1" fmla="*/ 482 h 507"/>
                <a:gd name="T2" fmla="*/ 316 w 609"/>
                <a:gd name="T3" fmla="*/ 482 h 507"/>
                <a:gd name="T4" fmla="*/ 493 w 609"/>
                <a:gd name="T5" fmla="*/ 299 h 507"/>
                <a:gd name="T6" fmla="*/ 585 w 609"/>
                <a:gd name="T7" fmla="*/ 391 h 507"/>
                <a:gd name="T8" fmla="*/ 24 w 609"/>
                <a:gd name="T9" fmla="*/ 391 h 507"/>
                <a:gd name="T10" fmla="*/ 24 w 609"/>
                <a:gd name="T11" fmla="*/ 391 h 507"/>
                <a:gd name="T12" fmla="*/ 51 w 609"/>
                <a:gd name="T13" fmla="*/ 326 h 507"/>
                <a:gd name="T14" fmla="*/ 52 w 609"/>
                <a:gd name="T15" fmla="*/ 325 h 507"/>
                <a:gd name="T16" fmla="*/ 115 w 609"/>
                <a:gd name="T17" fmla="*/ 299 h 507"/>
                <a:gd name="T18" fmla="*/ 294 w 609"/>
                <a:gd name="T19" fmla="*/ 299 h 507"/>
                <a:gd name="T20" fmla="*/ 115 w 609"/>
                <a:gd name="T21" fmla="*/ 482 h 507"/>
                <a:gd name="T22" fmla="*/ 24 w 609"/>
                <a:gd name="T23" fmla="*/ 391 h 507"/>
                <a:gd name="T24" fmla="*/ 176 w 609"/>
                <a:gd name="T25" fmla="*/ 202 h 507"/>
                <a:gd name="T26" fmla="*/ 248 w 609"/>
                <a:gd name="T27" fmla="*/ 276 h 507"/>
                <a:gd name="T28" fmla="*/ 115 w 609"/>
                <a:gd name="T29" fmla="*/ 276 h 507"/>
                <a:gd name="T30" fmla="*/ 101 w 609"/>
                <a:gd name="T31" fmla="*/ 277 h 507"/>
                <a:gd name="T32" fmla="*/ 317 w 609"/>
                <a:gd name="T33" fmla="*/ 61 h 507"/>
                <a:gd name="T34" fmla="*/ 317 w 609"/>
                <a:gd name="T35" fmla="*/ 61 h 507"/>
                <a:gd name="T36" fmla="*/ 448 w 609"/>
                <a:gd name="T37" fmla="*/ 61 h 507"/>
                <a:gd name="T38" fmla="*/ 448 w 609"/>
                <a:gd name="T39" fmla="*/ 190 h 507"/>
                <a:gd name="T40" fmla="*/ 362 w 609"/>
                <a:gd name="T41" fmla="*/ 276 h 507"/>
                <a:gd name="T42" fmla="*/ 192 w 609"/>
                <a:gd name="T43" fmla="*/ 186 h 507"/>
                <a:gd name="T44" fmla="*/ 493 w 609"/>
                <a:gd name="T45" fmla="*/ 276 h 507"/>
                <a:gd name="T46" fmla="*/ 493 w 609"/>
                <a:gd name="T47" fmla="*/ 276 h 507"/>
                <a:gd name="T48" fmla="*/ 463 w 609"/>
                <a:gd name="T49" fmla="*/ 207 h 507"/>
                <a:gd name="T50" fmla="*/ 497 w 609"/>
                <a:gd name="T51" fmla="*/ 126 h 507"/>
                <a:gd name="T52" fmla="*/ 302 w 609"/>
                <a:gd name="T53" fmla="*/ 45 h 507"/>
                <a:gd name="T54" fmla="*/ 35 w 609"/>
                <a:gd name="T55" fmla="*/ 308 h 507"/>
                <a:gd name="T56" fmla="*/ 34 w 609"/>
                <a:gd name="T57" fmla="*/ 311 h 507"/>
                <a:gd name="T58" fmla="*/ 34 w 609"/>
                <a:gd name="T59" fmla="*/ 311 h 507"/>
                <a:gd name="T60" fmla="*/ 34 w 609"/>
                <a:gd name="T61" fmla="*/ 311 h 507"/>
                <a:gd name="T62" fmla="*/ 115 w 609"/>
                <a:gd name="T63" fmla="*/ 506 h 507"/>
                <a:gd name="T64" fmla="*/ 493 w 609"/>
                <a:gd name="T65" fmla="*/ 506 h 507"/>
                <a:gd name="T66" fmla="*/ 608 w 609"/>
                <a:gd name="T67" fmla="*/ 391 h 5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609" h="507">
                  <a:moveTo>
                    <a:pt x="493" y="482"/>
                  </a:moveTo>
                  <a:lnTo>
                    <a:pt x="493" y="482"/>
                  </a:lnTo>
                  <a:lnTo>
                    <a:pt x="493" y="482"/>
                  </a:lnTo>
                  <a:lnTo>
                    <a:pt x="316" y="482"/>
                  </a:lnTo>
                  <a:lnTo>
                    <a:pt x="316" y="299"/>
                  </a:lnTo>
                  <a:lnTo>
                    <a:pt x="493" y="299"/>
                  </a:lnTo>
                  <a:lnTo>
                    <a:pt x="493" y="299"/>
                  </a:lnTo>
                  <a:cubicBezTo>
                    <a:pt x="543" y="299"/>
                    <a:pt x="585" y="341"/>
                    <a:pt x="585" y="391"/>
                  </a:cubicBezTo>
                  <a:cubicBezTo>
                    <a:pt x="585" y="441"/>
                    <a:pt x="543" y="482"/>
                    <a:pt x="493" y="482"/>
                  </a:cubicBezTo>
                  <a:close/>
                  <a:moveTo>
                    <a:pt x="24" y="391"/>
                  </a:moveTo>
                  <a:lnTo>
                    <a:pt x="24" y="391"/>
                  </a:lnTo>
                  <a:lnTo>
                    <a:pt x="24" y="391"/>
                  </a:lnTo>
                  <a:lnTo>
                    <a:pt x="24" y="391"/>
                  </a:lnTo>
                  <a:cubicBezTo>
                    <a:pt x="24" y="366"/>
                    <a:pt x="34" y="343"/>
                    <a:pt x="51" y="326"/>
                  </a:cubicBezTo>
                  <a:lnTo>
                    <a:pt x="51" y="326"/>
                  </a:lnTo>
                  <a:lnTo>
                    <a:pt x="52" y="325"/>
                  </a:lnTo>
                  <a:lnTo>
                    <a:pt x="52" y="325"/>
                  </a:lnTo>
                  <a:cubicBezTo>
                    <a:pt x="69" y="310"/>
                    <a:pt x="92" y="299"/>
                    <a:pt x="115" y="299"/>
                  </a:cubicBezTo>
                  <a:lnTo>
                    <a:pt x="115" y="299"/>
                  </a:lnTo>
                  <a:lnTo>
                    <a:pt x="294" y="299"/>
                  </a:lnTo>
                  <a:lnTo>
                    <a:pt x="294" y="482"/>
                  </a:lnTo>
                  <a:lnTo>
                    <a:pt x="115" y="482"/>
                  </a:lnTo>
                  <a:lnTo>
                    <a:pt x="115" y="482"/>
                  </a:lnTo>
                  <a:cubicBezTo>
                    <a:pt x="65" y="482"/>
                    <a:pt x="24" y="441"/>
                    <a:pt x="24" y="391"/>
                  </a:cubicBezTo>
                  <a:close/>
                  <a:moveTo>
                    <a:pt x="176" y="202"/>
                  </a:moveTo>
                  <a:lnTo>
                    <a:pt x="176" y="202"/>
                  </a:lnTo>
                  <a:lnTo>
                    <a:pt x="176" y="202"/>
                  </a:lnTo>
                  <a:lnTo>
                    <a:pt x="248" y="276"/>
                  </a:lnTo>
                  <a:lnTo>
                    <a:pt x="115" y="276"/>
                  </a:lnTo>
                  <a:lnTo>
                    <a:pt x="115" y="276"/>
                  </a:lnTo>
                  <a:cubicBezTo>
                    <a:pt x="111" y="276"/>
                    <a:pt x="105" y="276"/>
                    <a:pt x="101" y="277"/>
                  </a:cubicBezTo>
                  <a:lnTo>
                    <a:pt x="101" y="277"/>
                  </a:lnTo>
                  <a:lnTo>
                    <a:pt x="176" y="202"/>
                  </a:lnTo>
                  <a:close/>
                  <a:moveTo>
                    <a:pt x="317" y="61"/>
                  </a:moveTo>
                  <a:lnTo>
                    <a:pt x="317" y="61"/>
                  </a:lnTo>
                  <a:lnTo>
                    <a:pt x="317" y="61"/>
                  </a:lnTo>
                  <a:lnTo>
                    <a:pt x="317" y="61"/>
                  </a:lnTo>
                  <a:cubicBezTo>
                    <a:pt x="354" y="25"/>
                    <a:pt x="411" y="25"/>
                    <a:pt x="448" y="61"/>
                  </a:cubicBezTo>
                  <a:cubicBezTo>
                    <a:pt x="465" y="78"/>
                    <a:pt x="474" y="100"/>
                    <a:pt x="474" y="126"/>
                  </a:cubicBezTo>
                  <a:cubicBezTo>
                    <a:pt x="474" y="150"/>
                    <a:pt x="465" y="174"/>
                    <a:pt x="448" y="190"/>
                  </a:cubicBezTo>
                  <a:lnTo>
                    <a:pt x="448" y="190"/>
                  </a:lnTo>
                  <a:lnTo>
                    <a:pt x="362" y="276"/>
                  </a:lnTo>
                  <a:lnTo>
                    <a:pt x="282" y="276"/>
                  </a:lnTo>
                  <a:lnTo>
                    <a:pt x="192" y="186"/>
                  </a:lnTo>
                  <a:lnTo>
                    <a:pt x="317" y="61"/>
                  </a:lnTo>
                  <a:close/>
                  <a:moveTo>
                    <a:pt x="493" y="276"/>
                  </a:moveTo>
                  <a:lnTo>
                    <a:pt x="493" y="276"/>
                  </a:lnTo>
                  <a:lnTo>
                    <a:pt x="493" y="276"/>
                  </a:lnTo>
                  <a:lnTo>
                    <a:pt x="394" y="276"/>
                  </a:lnTo>
                  <a:lnTo>
                    <a:pt x="463" y="207"/>
                  </a:lnTo>
                  <a:lnTo>
                    <a:pt x="463" y="207"/>
                  </a:lnTo>
                  <a:cubicBezTo>
                    <a:pt x="485" y="185"/>
                    <a:pt x="497" y="157"/>
                    <a:pt x="497" y="126"/>
                  </a:cubicBezTo>
                  <a:cubicBezTo>
                    <a:pt x="497" y="95"/>
                    <a:pt x="485" y="65"/>
                    <a:pt x="463" y="45"/>
                  </a:cubicBezTo>
                  <a:cubicBezTo>
                    <a:pt x="420" y="0"/>
                    <a:pt x="347" y="0"/>
                    <a:pt x="302" y="45"/>
                  </a:cubicBezTo>
                  <a:lnTo>
                    <a:pt x="302" y="45"/>
                  </a:lnTo>
                  <a:lnTo>
                    <a:pt x="35" y="308"/>
                  </a:lnTo>
                  <a:lnTo>
                    <a:pt x="35" y="308"/>
                  </a:lnTo>
                  <a:cubicBezTo>
                    <a:pt x="35" y="308"/>
                    <a:pt x="34" y="310"/>
                    <a:pt x="34" y="311"/>
                  </a:cubicBezTo>
                  <a:lnTo>
                    <a:pt x="34" y="311"/>
                  </a:lnTo>
                  <a:lnTo>
                    <a:pt x="34" y="311"/>
                  </a:lnTo>
                  <a:lnTo>
                    <a:pt x="34" y="311"/>
                  </a:lnTo>
                  <a:lnTo>
                    <a:pt x="34" y="311"/>
                  </a:lnTo>
                  <a:cubicBezTo>
                    <a:pt x="13" y="332"/>
                    <a:pt x="0" y="360"/>
                    <a:pt x="0" y="391"/>
                  </a:cubicBezTo>
                  <a:cubicBezTo>
                    <a:pt x="0" y="454"/>
                    <a:pt x="52" y="506"/>
                    <a:pt x="115" y="506"/>
                  </a:cubicBezTo>
                  <a:lnTo>
                    <a:pt x="115" y="506"/>
                  </a:lnTo>
                  <a:lnTo>
                    <a:pt x="493" y="506"/>
                  </a:lnTo>
                  <a:lnTo>
                    <a:pt x="493" y="506"/>
                  </a:lnTo>
                  <a:cubicBezTo>
                    <a:pt x="557" y="506"/>
                    <a:pt x="608" y="454"/>
                    <a:pt x="608" y="391"/>
                  </a:cubicBezTo>
                  <a:cubicBezTo>
                    <a:pt x="608" y="328"/>
                    <a:pt x="557" y="276"/>
                    <a:pt x="493" y="276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a-DK"/>
            </a:p>
          </p:txBody>
        </p:sp>
        <p:sp>
          <p:nvSpPr>
            <p:cNvPr id="173" name="Freeform 1214">
              <a:extLst>
                <a:ext uri="{FF2B5EF4-FFF2-40B4-BE49-F238E27FC236}">
                  <a16:creationId xmlns:a16="http://schemas.microsoft.com/office/drawing/2014/main" id="{6752678C-D9D2-024F-87FA-0EFF241229A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512175" y="3803650"/>
              <a:ext cx="80963" cy="26988"/>
            </a:xfrm>
            <a:custGeom>
              <a:avLst/>
              <a:gdLst>
                <a:gd name="T0" fmla="*/ 160 w 224"/>
                <a:gd name="T1" fmla="*/ 0 h 77"/>
                <a:gd name="T2" fmla="*/ 160 w 224"/>
                <a:gd name="T3" fmla="*/ 0 h 77"/>
                <a:gd name="T4" fmla="*/ 160 w 224"/>
                <a:gd name="T5" fmla="*/ 0 h 77"/>
                <a:gd name="T6" fmla="*/ 11 w 224"/>
                <a:gd name="T7" fmla="*/ 0 h 77"/>
                <a:gd name="T8" fmla="*/ 11 w 224"/>
                <a:gd name="T9" fmla="*/ 0 h 77"/>
                <a:gd name="T10" fmla="*/ 0 w 224"/>
                <a:gd name="T11" fmla="*/ 11 h 77"/>
                <a:gd name="T12" fmla="*/ 11 w 224"/>
                <a:gd name="T13" fmla="*/ 24 h 77"/>
                <a:gd name="T14" fmla="*/ 11 w 224"/>
                <a:gd name="T15" fmla="*/ 24 h 77"/>
                <a:gd name="T16" fmla="*/ 160 w 224"/>
                <a:gd name="T17" fmla="*/ 24 h 77"/>
                <a:gd name="T18" fmla="*/ 160 w 224"/>
                <a:gd name="T19" fmla="*/ 24 h 77"/>
                <a:gd name="T20" fmla="*/ 201 w 224"/>
                <a:gd name="T21" fmla="*/ 65 h 77"/>
                <a:gd name="T22" fmla="*/ 212 w 224"/>
                <a:gd name="T23" fmla="*/ 76 h 77"/>
                <a:gd name="T24" fmla="*/ 223 w 224"/>
                <a:gd name="T25" fmla="*/ 65 h 77"/>
                <a:gd name="T26" fmla="*/ 160 w 224"/>
                <a:gd name="T27" fmla="*/ 0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24" h="77">
                  <a:moveTo>
                    <a:pt x="160" y="0"/>
                  </a:moveTo>
                  <a:lnTo>
                    <a:pt x="160" y="0"/>
                  </a:lnTo>
                  <a:lnTo>
                    <a:pt x="160" y="0"/>
                  </a:lnTo>
                  <a:lnTo>
                    <a:pt x="11" y="0"/>
                  </a:lnTo>
                  <a:lnTo>
                    <a:pt x="11" y="0"/>
                  </a:lnTo>
                  <a:cubicBezTo>
                    <a:pt x="5" y="0"/>
                    <a:pt x="0" y="5"/>
                    <a:pt x="0" y="11"/>
                  </a:cubicBezTo>
                  <a:cubicBezTo>
                    <a:pt x="0" y="18"/>
                    <a:pt x="5" y="24"/>
                    <a:pt x="11" y="24"/>
                  </a:cubicBezTo>
                  <a:lnTo>
                    <a:pt x="11" y="24"/>
                  </a:lnTo>
                  <a:lnTo>
                    <a:pt x="160" y="24"/>
                  </a:lnTo>
                  <a:lnTo>
                    <a:pt x="160" y="24"/>
                  </a:lnTo>
                  <a:cubicBezTo>
                    <a:pt x="183" y="24"/>
                    <a:pt x="201" y="42"/>
                    <a:pt x="201" y="65"/>
                  </a:cubicBezTo>
                  <a:cubicBezTo>
                    <a:pt x="201" y="70"/>
                    <a:pt x="206" y="76"/>
                    <a:pt x="212" y="76"/>
                  </a:cubicBezTo>
                  <a:cubicBezTo>
                    <a:pt x="219" y="76"/>
                    <a:pt x="223" y="70"/>
                    <a:pt x="223" y="65"/>
                  </a:cubicBezTo>
                  <a:cubicBezTo>
                    <a:pt x="223" y="28"/>
                    <a:pt x="195" y="0"/>
                    <a:pt x="160" y="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a-DK"/>
            </a:p>
          </p:txBody>
        </p:sp>
        <p:sp>
          <p:nvSpPr>
            <p:cNvPr id="174" name="Freeform 1215">
              <a:extLst>
                <a:ext uri="{FF2B5EF4-FFF2-40B4-BE49-F238E27FC236}">
                  <a16:creationId xmlns:a16="http://schemas.microsoft.com/office/drawing/2014/main" id="{73D146C0-6953-0E41-9200-943E4A9A22A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472488" y="3705225"/>
              <a:ext cx="74612" cy="53975"/>
            </a:xfrm>
            <a:custGeom>
              <a:avLst/>
              <a:gdLst>
                <a:gd name="T0" fmla="*/ 5 w 207"/>
                <a:gd name="T1" fmla="*/ 148 h 151"/>
                <a:gd name="T2" fmla="*/ 5 w 207"/>
                <a:gd name="T3" fmla="*/ 148 h 151"/>
                <a:gd name="T4" fmla="*/ 5 w 207"/>
                <a:gd name="T5" fmla="*/ 148 h 151"/>
                <a:gd name="T6" fmla="*/ 5 w 207"/>
                <a:gd name="T7" fmla="*/ 148 h 151"/>
                <a:gd name="T8" fmla="*/ 13 w 207"/>
                <a:gd name="T9" fmla="*/ 150 h 151"/>
                <a:gd name="T10" fmla="*/ 20 w 207"/>
                <a:gd name="T11" fmla="*/ 148 h 151"/>
                <a:gd name="T12" fmla="*/ 20 w 207"/>
                <a:gd name="T13" fmla="*/ 148 h 151"/>
                <a:gd name="T14" fmla="*/ 126 w 207"/>
                <a:gd name="T15" fmla="*/ 42 h 151"/>
                <a:gd name="T16" fmla="*/ 126 w 207"/>
                <a:gd name="T17" fmla="*/ 42 h 151"/>
                <a:gd name="T18" fmla="*/ 183 w 207"/>
                <a:gd name="T19" fmla="*/ 42 h 151"/>
                <a:gd name="T20" fmla="*/ 200 w 207"/>
                <a:gd name="T21" fmla="*/ 42 h 151"/>
                <a:gd name="T22" fmla="*/ 200 w 207"/>
                <a:gd name="T23" fmla="*/ 26 h 151"/>
                <a:gd name="T24" fmla="*/ 109 w 207"/>
                <a:gd name="T25" fmla="*/ 26 h 151"/>
                <a:gd name="T26" fmla="*/ 109 w 207"/>
                <a:gd name="T27" fmla="*/ 26 h 151"/>
                <a:gd name="T28" fmla="*/ 5 w 207"/>
                <a:gd name="T29" fmla="*/ 131 h 151"/>
                <a:gd name="T30" fmla="*/ 5 w 207"/>
                <a:gd name="T31" fmla="*/ 131 h 151"/>
                <a:gd name="T32" fmla="*/ 5 w 207"/>
                <a:gd name="T33" fmla="*/ 148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07" h="151">
                  <a:moveTo>
                    <a:pt x="5" y="148"/>
                  </a:moveTo>
                  <a:lnTo>
                    <a:pt x="5" y="148"/>
                  </a:lnTo>
                  <a:lnTo>
                    <a:pt x="5" y="148"/>
                  </a:lnTo>
                  <a:lnTo>
                    <a:pt x="5" y="148"/>
                  </a:lnTo>
                  <a:cubicBezTo>
                    <a:pt x="6" y="149"/>
                    <a:pt x="9" y="150"/>
                    <a:pt x="13" y="150"/>
                  </a:cubicBezTo>
                  <a:cubicBezTo>
                    <a:pt x="16" y="150"/>
                    <a:pt x="19" y="149"/>
                    <a:pt x="20" y="148"/>
                  </a:cubicBezTo>
                  <a:lnTo>
                    <a:pt x="20" y="148"/>
                  </a:lnTo>
                  <a:lnTo>
                    <a:pt x="126" y="42"/>
                  </a:lnTo>
                  <a:lnTo>
                    <a:pt x="126" y="42"/>
                  </a:lnTo>
                  <a:cubicBezTo>
                    <a:pt x="142" y="27"/>
                    <a:pt x="168" y="27"/>
                    <a:pt x="183" y="42"/>
                  </a:cubicBezTo>
                  <a:cubicBezTo>
                    <a:pt x="189" y="46"/>
                    <a:pt x="196" y="46"/>
                    <a:pt x="200" y="42"/>
                  </a:cubicBezTo>
                  <a:cubicBezTo>
                    <a:pt x="206" y="38"/>
                    <a:pt x="206" y="31"/>
                    <a:pt x="200" y="26"/>
                  </a:cubicBezTo>
                  <a:cubicBezTo>
                    <a:pt x="174" y="0"/>
                    <a:pt x="134" y="0"/>
                    <a:pt x="109" y="26"/>
                  </a:cubicBezTo>
                  <a:lnTo>
                    <a:pt x="109" y="26"/>
                  </a:lnTo>
                  <a:lnTo>
                    <a:pt x="5" y="131"/>
                  </a:lnTo>
                  <a:lnTo>
                    <a:pt x="5" y="131"/>
                  </a:lnTo>
                  <a:cubicBezTo>
                    <a:pt x="0" y="135"/>
                    <a:pt x="0" y="142"/>
                    <a:pt x="5" y="148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a-DK"/>
            </a:p>
          </p:txBody>
        </p:sp>
      </p:grpSp>
      <p:grpSp>
        <p:nvGrpSpPr>
          <p:cNvPr id="175" name="Group 1391">
            <a:extLst>
              <a:ext uri="{FF2B5EF4-FFF2-40B4-BE49-F238E27FC236}">
                <a16:creationId xmlns:a16="http://schemas.microsoft.com/office/drawing/2014/main" id="{512DED03-06B1-5047-BDBD-712F60651499}"/>
              </a:ext>
            </a:extLst>
          </p:cNvPr>
          <p:cNvGrpSpPr/>
          <p:nvPr/>
        </p:nvGrpSpPr>
        <p:grpSpPr>
          <a:xfrm>
            <a:off x="6888506" y="3952746"/>
            <a:ext cx="292100" cy="290512"/>
            <a:chOff x="8391525" y="3579813"/>
            <a:chExt cx="292100" cy="290512"/>
          </a:xfrm>
          <a:solidFill>
            <a:schemeClr val="tx2"/>
          </a:solidFill>
        </p:grpSpPr>
        <p:sp>
          <p:nvSpPr>
            <p:cNvPr id="176" name="Freeform 1211">
              <a:extLst>
                <a:ext uri="{FF2B5EF4-FFF2-40B4-BE49-F238E27FC236}">
                  <a16:creationId xmlns:a16="http://schemas.microsoft.com/office/drawing/2014/main" id="{6435D141-8903-CD40-BF8D-DCF2603B750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516938" y="3579813"/>
              <a:ext cx="166687" cy="290512"/>
            </a:xfrm>
            <a:custGeom>
              <a:avLst/>
              <a:gdLst>
                <a:gd name="T0" fmla="*/ 321 w 461"/>
                <a:gd name="T1" fmla="*/ 22 h 807"/>
                <a:gd name="T2" fmla="*/ 350 w 461"/>
                <a:gd name="T3" fmla="*/ 22 h 807"/>
                <a:gd name="T4" fmla="*/ 321 w 461"/>
                <a:gd name="T5" fmla="*/ 196 h 807"/>
                <a:gd name="T6" fmla="*/ 109 w 461"/>
                <a:gd name="T7" fmla="*/ 22 h 807"/>
                <a:gd name="T8" fmla="*/ 109 w 461"/>
                <a:gd name="T9" fmla="*/ 22 h 807"/>
                <a:gd name="T10" fmla="*/ 140 w 461"/>
                <a:gd name="T11" fmla="*/ 196 h 807"/>
                <a:gd name="T12" fmla="*/ 109 w 461"/>
                <a:gd name="T13" fmla="*/ 22 h 807"/>
                <a:gd name="T14" fmla="*/ 268 w 461"/>
                <a:gd name="T15" fmla="*/ 22 h 807"/>
                <a:gd name="T16" fmla="*/ 297 w 461"/>
                <a:gd name="T17" fmla="*/ 22 h 807"/>
                <a:gd name="T18" fmla="*/ 268 w 461"/>
                <a:gd name="T19" fmla="*/ 196 h 807"/>
                <a:gd name="T20" fmla="*/ 192 w 461"/>
                <a:gd name="T21" fmla="*/ 196 h 807"/>
                <a:gd name="T22" fmla="*/ 192 w 461"/>
                <a:gd name="T23" fmla="*/ 196 h 807"/>
                <a:gd name="T24" fmla="*/ 162 w 461"/>
                <a:gd name="T25" fmla="*/ 22 h 807"/>
                <a:gd name="T26" fmla="*/ 192 w 461"/>
                <a:gd name="T27" fmla="*/ 196 h 807"/>
                <a:gd name="T28" fmla="*/ 216 w 461"/>
                <a:gd name="T29" fmla="*/ 22 h 807"/>
                <a:gd name="T30" fmla="*/ 245 w 461"/>
                <a:gd name="T31" fmla="*/ 22 h 807"/>
                <a:gd name="T32" fmla="*/ 216 w 461"/>
                <a:gd name="T33" fmla="*/ 196 h 807"/>
                <a:gd name="T34" fmla="*/ 377 w 461"/>
                <a:gd name="T35" fmla="*/ 196 h 807"/>
                <a:gd name="T36" fmla="*/ 377 w 461"/>
                <a:gd name="T37" fmla="*/ 196 h 807"/>
                <a:gd name="T38" fmla="*/ 374 w 461"/>
                <a:gd name="T39" fmla="*/ 11 h 807"/>
                <a:gd name="T40" fmla="*/ 363 w 461"/>
                <a:gd name="T41" fmla="*/ 0 h 807"/>
                <a:gd name="T42" fmla="*/ 98 w 461"/>
                <a:gd name="T43" fmla="*/ 0 h 807"/>
                <a:gd name="T44" fmla="*/ 85 w 461"/>
                <a:gd name="T45" fmla="*/ 11 h 807"/>
                <a:gd name="T46" fmla="*/ 85 w 461"/>
                <a:gd name="T47" fmla="*/ 196 h 807"/>
                <a:gd name="T48" fmla="*/ 83 w 461"/>
                <a:gd name="T49" fmla="*/ 196 h 807"/>
                <a:gd name="T50" fmla="*/ 0 w 461"/>
                <a:gd name="T51" fmla="*/ 280 h 807"/>
                <a:gd name="T52" fmla="*/ 0 w 461"/>
                <a:gd name="T53" fmla="*/ 322 h 807"/>
                <a:gd name="T54" fmla="*/ 23 w 461"/>
                <a:gd name="T55" fmla="*/ 322 h 807"/>
                <a:gd name="T56" fmla="*/ 23 w 461"/>
                <a:gd name="T57" fmla="*/ 280 h 807"/>
                <a:gd name="T58" fmla="*/ 83 w 461"/>
                <a:gd name="T59" fmla="*/ 220 h 807"/>
                <a:gd name="T60" fmla="*/ 98 w 461"/>
                <a:gd name="T61" fmla="*/ 220 h 807"/>
                <a:gd name="T62" fmla="*/ 377 w 461"/>
                <a:gd name="T63" fmla="*/ 220 h 807"/>
                <a:gd name="T64" fmla="*/ 437 w 461"/>
                <a:gd name="T65" fmla="*/ 280 h 807"/>
                <a:gd name="T66" fmla="*/ 437 w 461"/>
                <a:gd name="T67" fmla="*/ 722 h 807"/>
                <a:gd name="T68" fmla="*/ 377 w 461"/>
                <a:gd name="T69" fmla="*/ 782 h 807"/>
                <a:gd name="T70" fmla="*/ 83 w 461"/>
                <a:gd name="T71" fmla="*/ 782 h 807"/>
                <a:gd name="T72" fmla="*/ 71 w 461"/>
                <a:gd name="T73" fmla="*/ 793 h 807"/>
                <a:gd name="T74" fmla="*/ 83 w 461"/>
                <a:gd name="T75" fmla="*/ 806 h 807"/>
                <a:gd name="T76" fmla="*/ 377 w 461"/>
                <a:gd name="T77" fmla="*/ 806 h 807"/>
                <a:gd name="T78" fmla="*/ 460 w 461"/>
                <a:gd name="T79" fmla="*/ 722 h 807"/>
                <a:gd name="T80" fmla="*/ 460 w 461"/>
                <a:gd name="T81" fmla="*/ 280 h 8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61" h="807">
                  <a:moveTo>
                    <a:pt x="321" y="22"/>
                  </a:moveTo>
                  <a:lnTo>
                    <a:pt x="321" y="22"/>
                  </a:lnTo>
                  <a:lnTo>
                    <a:pt x="321" y="22"/>
                  </a:lnTo>
                  <a:lnTo>
                    <a:pt x="350" y="22"/>
                  </a:lnTo>
                  <a:lnTo>
                    <a:pt x="350" y="196"/>
                  </a:lnTo>
                  <a:lnTo>
                    <a:pt x="321" y="196"/>
                  </a:lnTo>
                  <a:lnTo>
                    <a:pt x="321" y="22"/>
                  </a:lnTo>
                  <a:close/>
                  <a:moveTo>
                    <a:pt x="109" y="22"/>
                  </a:moveTo>
                  <a:lnTo>
                    <a:pt x="109" y="22"/>
                  </a:lnTo>
                  <a:lnTo>
                    <a:pt x="109" y="22"/>
                  </a:lnTo>
                  <a:lnTo>
                    <a:pt x="140" y="22"/>
                  </a:lnTo>
                  <a:lnTo>
                    <a:pt x="140" y="196"/>
                  </a:lnTo>
                  <a:lnTo>
                    <a:pt x="109" y="196"/>
                  </a:lnTo>
                  <a:lnTo>
                    <a:pt x="109" y="22"/>
                  </a:lnTo>
                  <a:close/>
                  <a:moveTo>
                    <a:pt x="268" y="22"/>
                  </a:moveTo>
                  <a:lnTo>
                    <a:pt x="268" y="22"/>
                  </a:lnTo>
                  <a:lnTo>
                    <a:pt x="268" y="22"/>
                  </a:lnTo>
                  <a:lnTo>
                    <a:pt x="297" y="22"/>
                  </a:lnTo>
                  <a:lnTo>
                    <a:pt x="297" y="196"/>
                  </a:lnTo>
                  <a:lnTo>
                    <a:pt x="268" y="196"/>
                  </a:lnTo>
                  <a:lnTo>
                    <a:pt x="268" y="22"/>
                  </a:lnTo>
                  <a:close/>
                  <a:moveTo>
                    <a:pt x="192" y="196"/>
                  </a:moveTo>
                  <a:lnTo>
                    <a:pt x="192" y="196"/>
                  </a:lnTo>
                  <a:lnTo>
                    <a:pt x="192" y="196"/>
                  </a:lnTo>
                  <a:lnTo>
                    <a:pt x="162" y="196"/>
                  </a:lnTo>
                  <a:lnTo>
                    <a:pt x="162" y="22"/>
                  </a:lnTo>
                  <a:lnTo>
                    <a:pt x="192" y="22"/>
                  </a:lnTo>
                  <a:lnTo>
                    <a:pt x="192" y="196"/>
                  </a:lnTo>
                  <a:close/>
                  <a:moveTo>
                    <a:pt x="216" y="22"/>
                  </a:moveTo>
                  <a:lnTo>
                    <a:pt x="216" y="22"/>
                  </a:lnTo>
                  <a:lnTo>
                    <a:pt x="216" y="22"/>
                  </a:lnTo>
                  <a:lnTo>
                    <a:pt x="245" y="22"/>
                  </a:lnTo>
                  <a:lnTo>
                    <a:pt x="245" y="196"/>
                  </a:lnTo>
                  <a:lnTo>
                    <a:pt x="216" y="196"/>
                  </a:lnTo>
                  <a:lnTo>
                    <a:pt x="216" y="22"/>
                  </a:lnTo>
                  <a:close/>
                  <a:moveTo>
                    <a:pt x="377" y="196"/>
                  </a:moveTo>
                  <a:lnTo>
                    <a:pt x="377" y="196"/>
                  </a:lnTo>
                  <a:lnTo>
                    <a:pt x="377" y="196"/>
                  </a:lnTo>
                  <a:lnTo>
                    <a:pt x="374" y="196"/>
                  </a:lnTo>
                  <a:lnTo>
                    <a:pt x="374" y="11"/>
                  </a:lnTo>
                  <a:lnTo>
                    <a:pt x="374" y="11"/>
                  </a:lnTo>
                  <a:cubicBezTo>
                    <a:pt x="374" y="4"/>
                    <a:pt x="368" y="0"/>
                    <a:pt x="363" y="0"/>
                  </a:cubicBezTo>
                  <a:lnTo>
                    <a:pt x="363" y="0"/>
                  </a:lnTo>
                  <a:lnTo>
                    <a:pt x="98" y="0"/>
                  </a:lnTo>
                  <a:lnTo>
                    <a:pt x="98" y="0"/>
                  </a:lnTo>
                  <a:cubicBezTo>
                    <a:pt x="91" y="0"/>
                    <a:pt x="85" y="4"/>
                    <a:pt x="85" y="11"/>
                  </a:cubicBezTo>
                  <a:lnTo>
                    <a:pt x="85" y="11"/>
                  </a:lnTo>
                  <a:lnTo>
                    <a:pt x="85" y="196"/>
                  </a:lnTo>
                  <a:lnTo>
                    <a:pt x="83" y="196"/>
                  </a:lnTo>
                  <a:lnTo>
                    <a:pt x="83" y="196"/>
                  </a:lnTo>
                  <a:cubicBezTo>
                    <a:pt x="38" y="196"/>
                    <a:pt x="0" y="234"/>
                    <a:pt x="0" y="280"/>
                  </a:cubicBezTo>
                  <a:lnTo>
                    <a:pt x="0" y="280"/>
                  </a:lnTo>
                  <a:lnTo>
                    <a:pt x="0" y="322"/>
                  </a:lnTo>
                  <a:lnTo>
                    <a:pt x="0" y="322"/>
                  </a:lnTo>
                  <a:cubicBezTo>
                    <a:pt x="0" y="329"/>
                    <a:pt x="5" y="335"/>
                    <a:pt x="11" y="335"/>
                  </a:cubicBezTo>
                  <a:cubicBezTo>
                    <a:pt x="18" y="335"/>
                    <a:pt x="23" y="329"/>
                    <a:pt x="23" y="322"/>
                  </a:cubicBezTo>
                  <a:lnTo>
                    <a:pt x="23" y="322"/>
                  </a:lnTo>
                  <a:lnTo>
                    <a:pt x="23" y="280"/>
                  </a:lnTo>
                  <a:lnTo>
                    <a:pt x="23" y="280"/>
                  </a:lnTo>
                  <a:cubicBezTo>
                    <a:pt x="23" y="246"/>
                    <a:pt x="50" y="220"/>
                    <a:pt x="83" y="220"/>
                  </a:cubicBezTo>
                  <a:lnTo>
                    <a:pt x="83" y="220"/>
                  </a:lnTo>
                  <a:lnTo>
                    <a:pt x="98" y="220"/>
                  </a:lnTo>
                  <a:lnTo>
                    <a:pt x="363" y="220"/>
                  </a:lnTo>
                  <a:lnTo>
                    <a:pt x="377" y="220"/>
                  </a:lnTo>
                  <a:lnTo>
                    <a:pt x="377" y="220"/>
                  </a:lnTo>
                  <a:cubicBezTo>
                    <a:pt x="409" y="220"/>
                    <a:pt x="437" y="246"/>
                    <a:pt x="437" y="280"/>
                  </a:cubicBezTo>
                  <a:lnTo>
                    <a:pt x="437" y="280"/>
                  </a:lnTo>
                  <a:lnTo>
                    <a:pt x="437" y="722"/>
                  </a:lnTo>
                  <a:lnTo>
                    <a:pt x="437" y="722"/>
                  </a:lnTo>
                  <a:cubicBezTo>
                    <a:pt x="437" y="756"/>
                    <a:pt x="409" y="782"/>
                    <a:pt x="377" y="782"/>
                  </a:cubicBezTo>
                  <a:lnTo>
                    <a:pt x="377" y="782"/>
                  </a:lnTo>
                  <a:lnTo>
                    <a:pt x="83" y="782"/>
                  </a:lnTo>
                  <a:lnTo>
                    <a:pt x="83" y="782"/>
                  </a:lnTo>
                  <a:cubicBezTo>
                    <a:pt x="77" y="782"/>
                    <a:pt x="71" y="788"/>
                    <a:pt x="71" y="793"/>
                  </a:cubicBezTo>
                  <a:cubicBezTo>
                    <a:pt x="71" y="801"/>
                    <a:pt x="77" y="806"/>
                    <a:pt x="83" y="806"/>
                  </a:cubicBezTo>
                  <a:lnTo>
                    <a:pt x="83" y="806"/>
                  </a:lnTo>
                  <a:lnTo>
                    <a:pt x="377" y="806"/>
                  </a:lnTo>
                  <a:lnTo>
                    <a:pt x="377" y="806"/>
                  </a:lnTo>
                  <a:cubicBezTo>
                    <a:pt x="424" y="806"/>
                    <a:pt x="460" y="768"/>
                    <a:pt x="460" y="722"/>
                  </a:cubicBezTo>
                  <a:lnTo>
                    <a:pt x="460" y="722"/>
                  </a:lnTo>
                  <a:lnTo>
                    <a:pt x="460" y="280"/>
                  </a:lnTo>
                  <a:lnTo>
                    <a:pt x="460" y="280"/>
                  </a:lnTo>
                  <a:cubicBezTo>
                    <a:pt x="460" y="234"/>
                    <a:pt x="424" y="196"/>
                    <a:pt x="377" y="196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a-DK"/>
            </a:p>
          </p:txBody>
        </p:sp>
        <p:sp>
          <p:nvSpPr>
            <p:cNvPr id="177" name="Freeform 1212">
              <a:extLst>
                <a:ext uri="{FF2B5EF4-FFF2-40B4-BE49-F238E27FC236}">
                  <a16:creationId xmlns:a16="http://schemas.microsoft.com/office/drawing/2014/main" id="{07D3AFEE-FD0F-AC4E-8281-1CCC591B09C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559800" y="3716338"/>
              <a:ext cx="77788" cy="103187"/>
            </a:xfrm>
            <a:custGeom>
              <a:avLst/>
              <a:gdLst>
                <a:gd name="T0" fmla="*/ 125 w 216"/>
                <a:gd name="T1" fmla="*/ 264 h 287"/>
                <a:gd name="T2" fmla="*/ 125 w 216"/>
                <a:gd name="T3" fmla="*/ 264 h 287"/>
                <a:gd name="T4" fmla="*/ 125 w 216"/>
                <a:gd name="T5" fmla="*/ 264 h 287"/>
                <a:gd name="T6" fmla="*/ 125 w 216"/>
                <a:gd name="T7" fmla="*/ 264 h 287"/>
                <a:gd name="T8" fmla="*/ 114 w 216"/>
                <a:gd name="T9" fmla="*/ 275 h 287"/>
                <a:gd name="T10" fmla="*/ 125 w 216"/>
                <a:gd name="T11" fmla="*/ 286 h 287"/>
                <a:gd name="T12" fmla="*/ 125 w 216"/>
                <a:gd name="T13" fmla="*/ 286 h 287"/>
                <a:gd name="T14" fmla="*/ 202 w 216"/>
                <a:gd name="T15" fmla="*/ 286 h 287"/>
                <a:gd name="T16" fmla="*/ 202 w 216"/>
                <a:gd name="T17" fmla="*/ 286 h 287"/>
                <a:gd name="T18" fmla="*/ 215 w 216"/>
                <a:gd name="T19" fmla="*/ 275 h 287"/>
                <a:gd name="T20" fmla="*/ 215 w 216"/>
                <a:gd name="T21" fmla="*/ 275 h 287"/>
                <a:gd name="T22" fmla="*/ 215 w 216"/>
                <a:gd name="T23" fmla="*/ 15 h 287"/>
                <a:gd name="T24" fmla="*/ 215 w 216"/>
                <a:gd name="T25" fmla="*/ 15 h 287"/>
                <a:gd name="T26" fmla="*/ 202 w 216"/>
                <a:gd name="T27" fmla="*/ 3 h 287"/>
                <a:gd name="T28" fmla="*/ 202 w 216"/>
                <a:gd name="T29" fmla="*/ 3 h 287"/>
                <a:gd name="T30" fmla="*/ 13 w 216"/>
                <a:gd name="T31" fmla="*/ 0 h 287"/>
                <a:gd name="T32" fmla="*/ 13 w 216"/>
                <a:gd name="T33" fmla="*/ 0 h 287"/>
                <a:gd name="T34" fmla="*/ 0 w 216"/>
                <a:gd name="T35" fmla="*/ 11 h 287"/>
                <a:gd name="T36" fmla="*/ 13 w 216"/>
                <a:gd name="T37" fmla="*/ 24 h 287"/>
                <a:gd name="T38" fmla="*/ 13 w 216"/>
                <a:gd name="T39" fmla="*/ 24 h 287"/>
                <a:gd name="T40" fmla="*/ 191 w 216"/>
                <a:gd name="T41" fmla="*/ 27 h 287"/>
                <a:gd name="T42" fmla="*/ 191 w 216"/>
                <a:gd name="T43" fmla="*/ 264 h 287"/>
                <a:gd name="T44" fmla="*/ 125 w 216"/>
                <a:gd name="T45" fmla="*/ 264 h 2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16" h="287">
                  <a:moveTo>
                    <a:pt x="125" y="264"/>
                  </a:moveTo>
                  <a:lnTo>
                    <a:pt x="125" y="264"/>
                  </a:lnTo>
                  <a:lnTo>
                    <a:pt x="125" y="264"/>
                  </a:lnTo>
                  <a:lnTo>
                    <a:pt x="125" y="264"/>
                  </a:lnTo>
                  <a:cubicBezTo>
                    <a:pt x="120" y="264"/>
                    <a:pt x="114" y="268"/>
                    <a:pt x="114" y="275"/>
                  </a:cubicBezTo>
                  <a:cubicBezTo>
                    <a:pt x="114" y="282"/>
                    <a:pt x="120" y="286"/>
                    <a:pt x="125" y="286"/>
                  </a:cubicBezTo>
                  <a:lnTo>
                    <a:pt x="125" y="286"/>
                  </a:lnTo>
                  <a:lnTo>
                    <a:pt x="202" y="286"/>
                  </a:lnTo>
                  <a:lnTo>
                    <a:pt x="202" y="286"/>
                  </a:lnTo>
                  <a:cubicBezTo>
                    <a:pt x="209" y="286"/>
                    <a:pt x="215" y="282"/>
                    <a:pt x="215" y="275"/>
                  </a:cubicBezTo>
                  <a:lnTo>
                    <a:pt x="215" y="275"/>
                  </a:lnTo>
                  <a:lnTo>
                    <a:pt x="215" y="15"/>
                  </a:lnTo>
                  <a:lnTo>
                    <a:pt x="215" y="15"/>
                  </a:lnTo>
                  <a:cubicBezTo>
                    <a:pt x="215" y="9"/>
                    <a:pt x="209" y="3"/>
                    <a:pt x="202" y="3"/>
                  </a:cubicBezTo>
                  <a:lnTo>
                    <a:pt x="202" y="3"/>
                  </a:lnTo>
                  <a:lnTo>
                    <a:pt x="13" y="0"/>
                  </a:lnTo>
                  <a:lnTo>
                    <a:pt x="13" y="0"/>
                  </a:lnTo>
                  <a:cubicBezTo>
                    <a:pt x="6" y="0"/>
                    <a:pt x="2" y="6"/>
                    <a:pt x="0" y="11"/>
                  </a:cubicBezTo>
                  <a:cubicBezTo>
                    <a:pt x="0" y="19"/>
                    <a:pt x="6" y="24"/>
                    <a:pt x="13" y="24"/>
                  </a:cubicBezTo>
                  <a:lnTo>
                    <a:pt x="13" y="24"/>
                  </a:lnTo>
                  <a:lnTo>
                    <a:pt x="191" y="27"/>
                  </a:lnTo>
                  <a:lnTo>
                    <a:pt x="191" y="264"/>
                  </a:lnTo>
                  <a:lnTo>
                    <a:pt x="125" y="264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a-DK"/>
            </a:p>
          </p:txBody>
        </p:sp>
        <p:sp>
          <p:nvSpPr>
            <p:cNvPr id="178" name="Freeform 1213">
              <a:extLst>
                <a:ext uri="{FF2B5EF4-FFF2-40B4-BE49-F238E27FC236}">
                  <a16:creationId xmlns:a16="http://schemas.microsoft.com/office/drawing/2014/main" id="{9FAB9274-C645-754A-A133-4A3E7DC9D39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391525" y="3687763"/>
              <a:ext cx="219075" cy="182562"/>
            </a:xfrm>
            <a:custGeom>
              <a:avLst/>
              <a:gdLst>
                <a:gd name="T0" fmla="*/ 493 w 609"/>
                <a:gd name="T1" fmla="*/ 482 h 507"/>
                <a:gd name="T2" fmla="*/ 316 w 609"/>
                <a:gd name="T3" fmla="*/ 482 h 507"/>
                <a:gd name="T4" fmla="*/ 493 w 609"/>
                <a:gd name="T5" fmla="*/ 299 h 507"/>
                <a:gd name="T6" fmla="*/ 585 w 609"/>
                <a:gd name="T7" fmla="*/ 391 h 507"/>
                <a:gd name="T8" fmla="*/ 24 w 609"/>
                <a:gd name="T9" fmla="*/ 391 h 507"/>
                <a:gd name="T10" fmla="*/ 24 w 609"/>
                <a:gd name="T11" fmla="*/ 391 h 507"/>
                <a:gd name="T12" fmla="*/ 51 w 609"/>
                <a:gd name="T13" fmla="*/ 326 h 507"/>
                <a:gd name="T14" fmla="*/ 52 w 609"/>
                <a:gd name="T15" fmla="*/ 325 h 507"/>
                <a:gd name="T16" fmla="*/ 115 w 609"/>
                <a:gd name="T17" fmla="*/ 299 h 507"/>
                <a:gd name="T18" fmla="*/ 294 w 609"/>
                <a:gd name="T19" fmla="*/ 299 h 507"/>
                <a:gd name="T20" fmla="*/ 115 w 609"/>
                <a:gd name="T21" fmla="*/ 482 h 507"/>
                <a:gd name="T22" fmla="*/ 24 w 609"/>
                <a:gd name="T23" fmla="*/ 391 h 507"/>
                <a:gd name="T24" fmla="*/ 176 w 609"/>
                <a:gd name="T25" fmla="*/ 202 h 507"/>
                <a:gd name="T26" fmla="*/ 248 w 609"/>
                <a:gd name="T27" fmla="*/ 276 h 507"/>
                <a:gd name="T28" fmla="*/ 115 w 609"/>
                <a:gd name="T29" fmla="*/ 276 h 507"/>
                <a:gd name="T30" fmla="*/ 101 w 609"/>
                <a:gd name="T31" fmla="*/ 277 h 507"/>
                <a:gd name="T32" fmla="*/ 317 w 609"/>
                <a:gd name="T33" fmla="*/ 61 h 507"/>
                <a:gd name="T34" fmla="*/ 317 w 609"/>
                <a:gd name="T35" fmla="*/ 61 h 507"/>
                <a:gd name="T36" fmla="*/ 448 w 609"/>
                <a:gd name="T37" fmla="*/ 61 h 507"/>
                <a:gd name="T38" fmla="*/ 448 w 609"/>
                <a:gd name="T39" fmla="*/ 190 h 507"/>
                <a:gd name="T40" fmla="*/ 362 w 609"/>
                <a:gd name="T41" fmla="*/ 276 h 507"/>
                <a:gd name="T42" fmla="*/ 192 w 609"/>
                <a:gd name="T43" fmla="*/ 186 h 507"/>
                <a:gd name="T44" fmla="*/ 493 w 609"/>
                <a:gd name="T45" fmla="*/ 276 h 507"/>
                <a:gd name="T46" fmla="*/ 493 w 609"/>
                <a:gd name="T47" fmla="*/ 276 h 507"/>
                <a:gd name="T48" fmla="*/ 463 w 609"/>
                <a:gd name="T49" fmla="*/ 207 h 507"/>
                <a:gd name="T50" fmla="*/ 497 w 609"/>
                <a:gd name="T51" fmla="*/ 126 h 507"/>
                <a:gd name="T52" fmla="*/ 302 w 609"/>
                <a:gd name="T53" fmla="*/ 45 h 507"/>
                <a:gd name="T54" fmla="*/ 35 w 609"/>
                <a:gd name="T55" fmla="*/ 308 h 507"/>
                <a:gd name="T56" fmla="*/ 34 w 609"/>
                <a:gd name="T57" fmla="*/ 311 h 507"/>
                <a:gd name="T58" fmla="*/ 34 w 609"/>
                <a:gd name="T59" fmla="*/ 311 h 507"/>
                <a:gd name="T60" fmla="*/ 34 w 609"/>
                <a:gd name="T61" fmla="*/ 311 h 507"/>
                <a:gd name="T62" fmla="*/ 115 w 609"/>
                <a:gd name="T63" fmla="*/ 506 h 507"/>
                <a:gd name="T64" fmla="*/ 493 w 609"/>
                <a:gd name="T65" fmla="*/ 506 h 507"/>
                <a:gd name="T66" fmla="*/ 608 w 609"/>
                <a:gd name="T67" fmla="*/ 391 h 5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609" h="507">
                  <a:moveTo>
                    <a:pt x="493" y="482"/>
                  </a:moveTo>
                  <a:lnTo>
                    <a:pt x="493" y="482"/>
                  </a:lnTo>
                  <a:lnTo>
                    <a:pt x="493" y="482"/>
                  </a:lnTo>
                  <a:lnTo>
                    <a:pt x="316" y="482"/>
                  </a:lnTo>
                  <a:lnTo>
                    <a:pt x="316" y="299"/>
                  </a:lnTo>
                  <a:lnTo>
                    <a:pt x="493" y="299"/>
                  </a:lnTo>
                  <a:lnTo>
                    <a:pt x="493" y="299"/>
                  </a:lnTo>
                  <a:cubicBezTo>
                    <a:pt x="543" y="299"/>
                    <a:pt x="585" y="341"/>
                    <a:pt x="585" y="391"/>
                  </a:cubicBezTo>
                  <a:cubicBezTo>
                    <a:pt x="585" y="441"/>
                    <a:pt x="543" y="482"/>
                    <a:pt x="493" y="482"/>
                  </a:cubicBezTo>
                  <a:close/>
                  <a:moveTo>
                    <a:pt x="24" y="391"/>
                  </a:moveTo>
                  <a:lnTo>
                    <a:pt x="24" y="391"/>
                  </a:lnTo>
                  <a:lnTo>
                    <a:pt x="24" y="391"/>
                  </a:lnTo>
                  <a:lnTo>
                    <a:pt x="24" y="391"/>
                  </a:lnTo>
                  <a:cubicBezTo>
                    <a:pt x="24" y="366"/>
                    <a:pt x="34" y="343"/>
                    <a:pt x="51" y="326"/>
                  </a:cubicBezTo>
                  <a:lnTo>
                    <a:pt x="51" y="326"/>
                  </a:lnTo>
                  <a:lnTo>
                    <a:pt x="52" y="325"/>
                  </a:lnTo>
                  <a:lnTo>
                    <a:pt x="52" y="325"/>
                  </a:lnTo>
                  <a:cubicBezTo>
                    <a:pt x="69" y="310"/>
                    <a:pt x="92" y="299"/>
                    <a:pt x="115" y="299"/>
                  </a:cubicBezTo>
                  <a:lnTo>
                    <a:pt x="115" y="299"/>
                  </a:lnTo>
                  <a:lnTo>
                    <a:pt x="294" y="299"/>
                  </a:lnTo>
                  <a:lnTo>
                    <a:pt x="294" y="482"/>
                  </a:lnTo>
                  <a:lnTo>
                    <a:pt x="115" y="482"/>
                  </a:lnTo>
                  <a:lnTo>
                    <a:pt x="115" y="482"/>
                  </a:lnTo>
                  <a:cubicBezTo>
                    <a:pt x="65" y="482"/>
                    <a:pt x="24" y="441"/>
                    <a:pt x="24" y="391"/>
                  </a:cubicBezTo>
                  <a:close/>
                  <a:moveTo>
                    <a:pt x="176" y="202"/>
                  </a:moveTo>
                  <a:lnTo>
                    <a:pt x="176" y="202"/>
                  </a:lnTo>
                  <a:lnTo>
                    <a:pt x="176" y="202"/>
                  </a:lnTo>
                  <a:lnTo>
                    <a:pt x="248" y="276"/>
                  </a:lnTo>
                  <a:lnTo>
                    <a:pt x="115" y="276"/>
                  </a:lnTo>
                  <a:lnTo>
                    <a:pt x="115" y="276"/>
                  </a:lnTo>
                  <a:cubicBezTo>
                    <a:pt x="111" y="276"/>
                    <a:pt x="105" y="276"/>
                    <a:pt x="101" y="277"/>
                  </a:cubicBezTo>
                  <a:lnTo>
                    <a:pt x="101" y="277"/>
                  </a:lnTo>
                  <a:lnTo>
                    <a:pt x="176" y="202"/>
                  </a:lnTo>
                  <a:close/>
                  <a:moveTo>
                    <a:pt x="317" y="61"/>
                  </a:moveTo>
                  <a:lnTo>
                    <a:pt x="317" y="61"/>
                  </a:lnTo>
                  <a:lnTo>
                    <a:pt x="317" y="61"/>
                  </a:lnTo>
                  <a:lnTo>
                    <a:pt x="317" y="61"/>
                  </a:lnTo>
                  <a:cubicBezTo>
                    <a:pt x="354" y="25"/>
                    <a:pt x="411" y="25"/>
                    <a:pt x="448" y="61"/>
                  </a:cubicBezTo>
                  <a:cubicBezTo>
                    <a:pt x="465" y="78"/>
                    <a:pt x="474" y="100"/>
                    <a:pt x="474" y="126"/>
                  </a:cubicBezTo>
                  <a:cubicBezTo>
                    <a:pt x="474" y="150"/>
                    <a:pt x="465" y="174"/>
                    <a:pt x="448" y="190"/>
                  </a:cubicBezTo>
                  <a:lnTo>
                    <a:pt x="448" y="190"/>
                  </a:lnTo>
                  <a:lnTo>
                    <a:pt x="362" y="276"/>
                  </a:lnTo>
                  <a:lnTo>
                    <a:pt x="282" y="276"/>
                  </a:lnTo>
                  <a:lnTo>
                    <a:pt x="192" y="186"/>
                  </a:lnTo>
                  <a:lnTo>
                    <a:pt x="317" y="61"/>
                  </a:lnTo>
                  <a:close/>
                  <a:moveTo>
                    <a:pt x="493" y="276"/>
                  </a:moveTo>
                  <a:lnTo>
                    <a:pt x="493" y="276"/>
                  </a:lnTo>
                  <a:lnTo>
                    <a:pt x="493" y="276"/>
                  </a:lnTo>
                  <a:lnTo>
                    <a:pt x="394" y="276"/>
                  </a:lnTo>
                  <a:lnTo>
                    <a:pt x="463" y="207"/>
                  </a:lnTo>
                  <a:lnTo>
                    <a:pt x="463" y="207"/>
                  </a:lnTo>
                  <a:cubicBezTo>
                    <a:pt x="485" y="185"/>
                    <a:pt x="497" y="157"/>
                    <a:pt x="497" y="126"/>
                  </a:cubicBezTo>
                  <a:cubicBezTo>
                    <a:pt x="497" y="95"/>
                    <a:pt x="485" y="65"/>
                    <a:pt x="463" y="45"/>
                  </a:cubicBezTo>
                  <a:cubicBezTo>
                    <a:pt x="420" y="0"/>
                    <a:pt x="347" y="0"/>
                    <a:pt x="302" y="45"/>
                  </a:cubicBezTo>
                  <a:lnTo>
                    <a:pt x="302" y="45"/>
                  </a:lnTo>
                  <a:lnTo>
                    <a:pt x="35" y="308"/>
                  </a:lnTo>
                  <a:lnTo>
                    <a:pt x="35" y="308"/>
                  </a:lnTo>
                  <a:cubicBezTo>
                    <a:pt x="35" y="308"/>
                    <a:pt x="34" y="310"/>
                    <a:pt x="34" y="311"/>
                  </a:cubicBezTo>
                  <a:lnTo>
                    <a:pt x="34" y="311"/>
                  </a:lnTo>
                  <a:lnTo>
                    <a:pt x="34" y="311"/>
                  </a:lnTo>
                  <a:lnTo>
                    <a:pt x="34" y="311"/>
                  </a:lnTo>
                  <a:lnTo>
                    <a:pt x="34" y="311"/>
                  </a:lnTo>
                  <a:cubicBezTo>
                    <a:pt x="13" y="332"/>
                    <a:pt x="0" y="360"/>
                    <a:pt x="0" y="391"/>
                  </a:cubicBezTo>
                  <a:cubicBezTo>
                    <a:pt x="0" y="454"/>
                    <a:pt x="52" y="506"/>
                    <a:pt x="115" y="506"/>
                  </a:cubicBezTo>
                  <a:lnTo>
                    <a:pt x="115" y="506"/>
                  </a:lnTo>
                  <a:lnTo>
                    <a:pt x="493" y="506"/>
                  </a:lnTo>
                  <a:lnTo>
                    <a:pt x="493" y="506"/>
                  </a:lnTo>
                  <a:cubicBezTo>
                    <a:pt x="557" y="506"/>
                    <a:pt x="608" y="454"/>
                    <a:pt x="608" y="391"/>
                  </a:cubicBezTo>
                  <a:cubicBezTo>
                    <a:pt x="608" y="328"/>
                    <a:pt x="557" y="276"/>
                    <a:pt x="493" y="276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a-DK"/>
            </a:p>
          </p:txBody>
        </p:sp>
        <p:sp>
          <p:nvSpPr>
            <p:cNvPr id="179" name="Freeform 1214">
              <a:extLst>
                <a:ext uri="{FF2B5EF4-FFF2-40B4-BE49-F238E27FC236}">
                  <a16:creationId xmlns:a16="http://schemas.microsoft.com/office/drawing/2014/main" id="{6752678C-D9D2-024F-87FA-0EFF241229A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512175" y="3803650"/>
              <a:ext cx="80963" cy="26988"/>
            </a:xfrm>
            <a:custGeom>
              <a:avLst/>
              <a:gdLst>
                <a:gd name="T0" fmla="*/ 160 w 224"/>
                <a:gd name="T1" fmla="*/ 0 h 77"/>
                <a:gd name="T2" fmla="*/ 160 w 224"/>
                <a:gd name="T3" fmla="*/ 0 h 77"/>
                <a:gd name="T4" fmla="*/ 160 w 224"/>
                <a:gd name="T5" fmla="*/ 0 h 77"/>
                <a:gd name="T6" fmla="*/ 11 w 224"/>
                <a:gd name="T7" fmla="*/ 0 h 77"/>
                <a:gd name="T8" fmla="*/ 11 w 224"/>
                <a:gd name="T9" fmla="*/ 0 h 77"/>
                <a:gd name="T10" fmla="*/ 0 w 224"/>
                <a:gd name="T11" fmla="*/ 11 h 77"/>
                <a:gd name="T12" fmla="*/ 11 w 224"/>
                <a:gd name="T13" fmla="*/ 24 h 77"/>
                <a:gd name="T14" fmla="*/ 11 w 224"/>
                <a:gd name="T15" fmla="*/ 24 h 77"/>
                <a:gd name="T16" fmla="*/ 160 w 224"/>
                <a:gd name="T17" fmla="*/ 24 h 77"/>
                <a:gd name="T18" fmla="*/ 160 w 224"/>
                <a:gd name="T19" fmla="*/ 24 h 77"/>
                <a:gd name="T20" fmla="*/ 201 w 224"/>
                <a:gd name="T21" fmla="*/ 65 h 77"/>
                <a:gd name="T22" fmla="*/ 212 w 224"/>
                <a:gd name="T23" fmla="*/ 76 h 77"/>
                <a:gd name="T24" fmla="*/ 223 w 224"/>
                <a:gd name="T25" fmla="*/ 65 h 77"/>
                <a:gd name="T26" fmla="*/ 160 w 224"/>
                <a:gd name="T27" fmla="*/ 0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24" h="77">
                  <a:moveTo>
                    <a:pt x="160" y="0"/>
                  </a:moveTo>
                  <a:lnTo>
                    <a:pt x="160" y="0"/>
                  </a:lnTo>
                  <a:lnTo>
                    <a:pt x="160" y="0"/>
                  </a:lnTo>
                  <a:lnTo>
                    <a:pt x="11" y="0"/>
                  </a:lnTo>
                  <a:lnTo>
                    <a:pt x="11" y="0"/>
                  </a:lnTo>
                  <a:cubicBezTo>
                    <a:pt x="5" y="0"/>
                    <a:pt x="0" y="5"/>
                    <a:pt x="0" y="11"/>
                  </a:cubicBezTo>
                  <a:cubicBezTo>
                    <a:pt x="0" y="18"/>
                    <a:pt x="5" y="24"/>
                    <a:pt x="11" y="24"/>
                  </a:cubicBezTo>
                  <a:lnTo>
                    <a:pt x="11" y="24"/>
                  </a:lnTo>
                  <a:lnTo>
                    <a:pt x="160" y="24"/>
                  </a:lnTo>
                  <a:lnTo>
                    <a:pt x="160" y="24"/>
                  </a:lnTo>
                  <a:cubicBezTo>
                    <a:pt x="183" y="24"/>
                    <a:pt x="201" y="42"/>
                    <a:pt x="201" y="65"/>
                  </a:cubicBezTo>
                  <a:cubicBezTo>
                    <a:pt x="201" y="70"/>
                    <a:pt x="206" y="76"/>
                    <a:pt x="212" y="76"/>
                  </a:cubicBezTo>
                  <a:cubicBezTo>
                    <a:pt x="219" y="76"/>
                    <a:pt x="223" y="70"/>
                    <a:pt x="223" y="65"/>
                  </a:cubicBezTo>
                  <a:cubicBezTo>
                    <a:pt x="223" y="28"/>
                    <a:pt x="195" y="0"/>
                    <a:pt x="160" y="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a-DK"/>
            </a:p>
          </p:txBody>
        </p:sp>
        <p:sp>
          <p:nvSpPr>
            <p:cNvPr id="180" name="Freeform 1215">
              <a:extLst>
                <a:ext uri="{FF2B5EF4-FFF2-40B4-BE49-F238E27FC236}">
                  <a16:creationId xmlns:a16="http://schemas.microsoft.com/office/drawing/2014/main" id="{73D146C0-6953-0E41-9200-943E4A9A22A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472488" y="3705225"/>
              <a:ext cx="74612" cy="53975"/>
            </a:xfrm>
            <a:custGeom>
              <a:avLst/>
              <a:gdLst>
                <a:gd name="T0" fmla="*/ 5 w 207"/>
                <a:gd name="T1" fmla="*/ 148 h 151"/>
                <a:gd name="T2" fmla="*/ 5 w 207"/>
                <a:gd name="T3" fmla="*/ 148 h 151"/>
                <a:gd name="T4" fmla="*/ 5 w 207"/>
                <a:gd name="T5" fmla="*/ 148 h 151"/>
                <a:gd name="T6" fmla="*/ 5 w 207"/>
                <a:gd name="T7" fmla="*/ 148 h 151"/>
                <a:gd name="T8" fmla="*/ 13 w 207"/>
                <a:gd name="T9" fmla="*/ 150 h 151"/>
                <a:gd name="T10" fmla="*/ 20 w 207"/>
                <a:gd name="T11" fmla="*/ 148 h 151"/>
                <a:gd name="T12" fmla="*/ 20 w 207"/>
                <a:gd name="T13" fmla="*/ 148 h 151"/>
                <a:gd name="T14" fmla="*/ 126 w 207"/>
                <a:gd name="T15" fmla="*/ 42 h 151"/>
                <a:gd name="T16" fmla="*/ 126 w 207"/>
                <a:gd name="T17" fmla="*/ 42 h 151"/>
                <a:gd name="T18" fmla="*/ 183 w 207"/>
                <a:gd name="T19" fmla="*/ 42 h 151"/>
                <a:gd name="T20" fmla="*/ 200 w 207"/>
                <a:gd name="T21" fmla="*/ 42 h 151"/>
                <a:gd name="T22" fmla="*/ 200 w 207"/>
                <a:gd name="T23" fmla="*/ 26 h 151"/>
                <a:gd name="T24" fmla="*/ 109 w 207"/>
                <a:gd name="T25" fmla="*/ 26 h 151"/>
                <a:gd name="T26" fmla="*/ 109 w 207"/>
                <a:gd name="T27" fmla="*/ 26 h 151"/>
                <a:gd name="T28" fmla="*/ 5 w 207"/>
                <a:gd name="T29" fmla="*/ 131 h 151"/>
                <a:gd name="T30" fmla="*/ 5 w 207"/>
                <a:gd name="T31" fmla="*/ 131 h 151"/>
                <a:gd name="T32" fmla="*/ 5 w 207"/>
                <a:gd name="T33" fmla="*/ 148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07" h="151">
                  <a:moveTo>
                    <a:pt x="5" y="148"/>
                  </a:moveTo>
                  <a:lnTo>
                    <a:pt x="5" y="148"/>
                  </a:lnTo>
                  <a:lnTo>
                    <a:pt x="5" y="148"/>
                  </a:lnTo>
                  <a:lnTo>
                    <a:pt x="5" y="148"/>
                  </a:lnTo>
                  <a:cubicBezTo>
                    <a:pt x="6" y="149"/>
                    <a:pt x="9" y="150"/>
                    <a:pt x="13" y="150"/>
                  </a:cubicBezTo>
                  <a:cubicBezTo>
                    <a:pt x="16" y="150"/>
                    <a:pt x="19" y="149"/>
                    <a:pt x="20" y="148"/>
                  </a:cubicBezTo>
                  <a:lnTo>
                    <a:pt x="20" y="148"/>
                  </a:lnTo>
                  <a:lnTo>
                    <a:pt x="126" y="42"/>
                  </a:lnTo>
                  <a:lnTo>
                    <a:pt x="126" y="42"/>
                  </a:lnTo>
                  <a:cubicBezTo>
                    <a:pt x="142" y="27"/>
                    <a:pt x="168" y="27"/>
                    <a:pt x="183" y="42"/>
                  </a:cubicBezTo>
                  <a:cubicBezTo>
                    <a:pt x="189" y="46"/>
                    <a:pt x="196" y="46"/>
                    <a:pt x="200" y="42"/>
                  </a:cubicBezTo>
                  <a:cubicBezTo>
                    <a:pt x="206" y="38"/>
                    <a:pt x="206" y="31"/>
                    <a:pt x="200" y="26"/>
                  </a:cubicBezTo>
                  <a:cubicBezTo>
                    <a:pt x="174" y="0"/>
                    <a:pt x="134" y="0"/>
                    <a:pt x="109" y="26"/>
                  </a:cubicBezTo>
                  <a:lnTo>
                    <a:pt x="109" y="26"/>
                  </a:lnTo>
                  <a:lnTo>
                    <a:pt x="5" y="131"/>
                  </a:lnTo>
                  <a:lnTo>
                    <a:pt x="5" y="131"/>
                  </a:lnTo>
                  <a:cubicBezTo>
                    <a:pt x="0" y="135"/>
                    <a:pt x="0" y="142"/>
                    <a:pt x="5" y="148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a-DK"/>
            </a:p>
          </p:txBody>
        </p:sp>
      </p:grpSp>
      <p:grpSp>
        <p:nvGrpSpPr>
          <p:cNvPr id="181" name="Group 1391">
            <a:extLst>
              <a:ext uri="{FF2B5EF4-FFF2-40B4-BE49-F238E27FC236}">
                <a16:creationId xmlns:a16="http://schemas.microsoft.com/office/drawing/2014/main" id="{512DED03-06B1-5047-BDBD-712F60651499}"/>
              </a:ext>
            </a:extLst>
          </p:cNvPr>
          <p:cNvGrpSpPr/>
          <p:nvPr/>
        </p:nvGrpSpPr>
        <p:grpSpPr>
          <a:xfrm>
            <a:off x="8071376" y="3941451"/>
            <a:ext cx="292100" cy="290512"/>
            <a:chOff x="8391525" y="3579813"/>
            <a:chExt cx="292100" cy="290512"/>
          </a:xfrm>
          <a:solidFill>
            <a:schemeClr val="tx2"/>
          </a:solidFill>
        </p:grpSpPr>
        <p:sp>
          <p:nvSpPr>
            <p:cNvPr id="182" name="Freeform 1211">
              <a:extLst>
                <a:ext uri="{FF2B5EF4-FFF2-40B4-BE49-F238E27FC236}">
                  <a16:creationId xmlns:a16="http://schemas.microsoft.com/office/drawing/2014/main" id="{6435D141-8903-CD40-BF8D-DCF2603B750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516938" y="3579813"/>
              <a:ext cx="166687" cy="290512"/>
            </a:xfrm>
            <a:custGeom>
              <a:avLst/>
              <a:gdLst>
                <a:gd name="T0" fmla="*/ 321 w 461"/>
                <a:gd name="T1" fmla="*/ 22 h 807"/>
                <a:gd name="T2" fmla="*/ 350 w 461"/>
                <a:gd name="T3" fmla="*/ 22 h 807"/>
                <a:gd name="T4" fmla="*/ 321 w 461"/>
                <a:gd name="T5" fmla="*/ 196 h 807"/>
                <a:gd name="T6" fmla="*/ 109 w 461"/>
                <a:gd name="T7" fmla="*/ 22 h 807"/>
                <a:gd name="T8" fmla="*/ 109 w 461"/>
                <a:gd name="T9" fmla="*/ 22 h 807"/>
                <a:gd name="T10" fmla="*/ 140 w 461"/>
                <a:gd name="T11" fmla="*/ 196 h 807"/>
                <a:gd name="T12" fmla="*/ 109 w 461"/>
                <a:gd name="T13" fmla="*/ 22 h 807"/>
                <a:gd name="T14" fmla="*/ 268 w 461"/>
                <a:gd name="T15" fmla="*/ 22 h 807"/>
                <a:gd name="T16" fmla="*/ 297 w 461"/>
                <a:gd name="T17" fmla="*/ 22 h 807"/>
                <a:gd name="T18" fmla="*/ 268 w 461"/>
                <a:gd name="T19" fmla="*/ 196 h 807"/>
                <a:gd name="T20" fmla="*/ 192 w 461"/>
                <a:gd name="T21" fmla="*/ 196 h 807"/>
                <a:gd name="T22" fmla="*/ 192 w 461"/>
                <a:gd name="T23" fmla="*/ 196 h 807"/>
                <a:gd name="T24" fmla="*/ 162 w 461"/>
                <a:gd name="T25" fmla="*/ 22 h 807"/>
                <a:gd name="T26" fmla="*/ 192 w 461"/>
                <a:gd name="T27" fmla="*/ 196 h 807"/>
                <a:gd name="T28" fmla="*/ 216 w 461"/>
                <a:gd name="T29" fmla="*/ 22 h 807"/>
                <a:gd name="T30" fmla="*/ 245 w 461"/>
                <a:gd name="T31" fmla="*/ 22 h 807"/>
                <a:gd name="T32" fmla="*/ 216 w 461"/>
                <a:gd name="T33" fmla="*/ 196 h 807"/>
                <a:gd name="T34" fmla="*/ 377 w 461"/>
                <a:gd name="T35" fmla="*/ 196 h 807"/>
                <a:gd name="T36" fmla="*/ 377 w 461"/>
                <a:gd name="T37" fmla="*/ 196 h 807"/>
                <a:gd name="T38" fmla="*/ 374 w 461"/>
                <a:gd name="T39" fmla="*/ 11 h 807"/>
                <a:gd name="T40" fmla="*/ 363 w 461"/>
                <a:gd name="T41" fmla="*/ 0 h 807"/>
                <a:gd name="T42" fmla="*/ 98 w 461"/>
                <a:gd name="T43" fmla="*/ 0 h 807"/>
                <a:gd name="T44" fmla="*/ 85 w 461"/>
                <a:gd name="T45" fmla="*/ 11 h 807"/>
                <a:gd name="T46" fmla="*/ 85 w 461"/>
                <a:gd name="T47" fmla="*/ 196 h 807"/>
                <a:gd name="T48" fmla="*/ 83 w 461"/>
                <a:gd name="T49" fmla="*/ 196 h 807"/>
                <a:gd name="T50" fmla="*/ 0 w 461"/>
                <a:gd name="T51" fmla="*/ 280 h 807"/>
                <a:gd name="T52" fmla="*/ 0 w 461"/>
                <a:gd name="T53" fmla="*/ 322 h 807"/>
                <a:gd name="T54" fmla="*/ 23 w 461"/>
                <a:gd name="T55" fmla="*/ 322 h 807"/>
                <a:gd name="T56" fmla="*/ 23 w 461"/>
                <a:gd name="T57" fmla="*/ 280 h 807"/>
                <a:gd name="T58" fmla="*/ 83 w 461"/>
                <a:gd name="T59" fmla="*/ 220 h 807"/>
                <a:gd name="T60" fmla="*/ 98 w 461"/>
                <a:gd name="T61" fmla="*/ 220 h 807"/>
                <a:gd name="T62" fmla="*/ 377 w 461"/>
                <a:gd name="T63" fmla="*/ 220 h 807"/>
                <a:gd name="T64" fmla="*/ 437 w 461"/>
                <a:gd name="T65" fmla="*/ 280 h 807"/>
                <a:gd name="T66" fmla="*/ 437 w 461"/>
                <a:gd name="T67" fmla="*/ 722 h 807"/>
                <a:gd name="T68" fmla="*/ 377 w 461"/>
                <a:gd name="T69" fmla="*/ 782 h 807"/>
                <a:gd name="T70" fmla="*/ 83 w 461"/>
                <a:gd name="T71" fmla="*/ 782 h 807"/>
                <a:gd name="T72" fmla="*/ 71 w 461"/>
                <a:gd name="T73" fmla="*/ 793 h 807"/>
                <a:gd name="T74" fmla="*/ 83 w 461"/>
                <a:gd name="T75" fmla="*/ 806 h 807"/>
                <a:gd name="T76" fmla="*/ 377 w 461"/>
                <a:gd name="T77" fmla="*/ 806 h 807"/>
                <a:gd name="T78" fmla="*/ 460 w 461"/>
                <a:gd name="T79" fmla="*/ 722 h 807"/>
                <a:gd name="T80" fmla="*/ 460 w 461"/>
                <a:gd name="T81" fmla="*/ 280 h 8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61" h="807">
                  <a:moveTo>
                    <a:pt x="321" y="22"/>
                  </a:moveTo>
                  <a:lnTo>
                    <a:pt x="321" y="22"/>
                  </a:lnTo>
                  <a:lnTo>
                    <a:pt x="321" y="22"/>
                  </a:lnTo>
                  <a:lnTo>
                    <a:pt x="350" y="22"/>
                  </a:lnTo>
                  <a:lnTo>
                    <a:pt x="350" y="196"/>
                  </a:lnTo>
                  <a:lnTo>
                    <a:pt x="321" y="196"/>
                  </a:lnTo>
                  <a:lnTo>
                    <a:pt x="321" y="22"/>
                  </a:lnTo>
                  <a:close/>
                  <a:moveTo>
                    <a:pt x="109" y="22"/>
                  </a:moveTo>
                  <a:lnTo>
                    <a:pt x="109" y="22"/>
                  </a:lnTo>
                  <a:lnTo>
                    <a:pt x="109" y="22"/>
                  </a:lnTo>
                  <a:lnTo>
                    <a:pt x="140" y="22"/>
                  </a:lnTo>
                  <a:lnTo>
                    <a:pt x="140" y="196"/>
                  </a:lnTo>
                  <a:lnTo>
                    <a:pt x="109" y="196"/>
                  </a:lnTo>
                  <a:lnTo>
                    <a:pt x="109" y="22"/>
                  </a:lnTo>
                  <a:close/>
                  <a:moveTo>
                    <a:pt x="268" y="22"/>
                  </a:moveTo>
                  <a:lnTo>
                    <a:pt x="268" y="22"/>
                  </a:lnTo>
                  <a:lnTo>
                    <a:pt x="268" y="22"/>
                  </a:lnTo>
                  <a:lnTo>
                    <a:pt x="297" y="22"/>
                  </a:lnTo>
                  <a:lnTo>
                    <a:pt x="297" y="196"/>
                  </a:lnTo>
                  <a:lnTo>
                    <a:pt x="268" y="196"/>
                  </a:lnTo>
                  <a:lnTo>
                    <a:pt x="268" y="22"/>
                  </a:lnTo>
                  <a:close/>
                  <a:moveTo>
                    <a:pt x="192" y="196"/>
                  </a:moveTo>
                  <a:lnTo>
                    <a:pt x="192" y="196"/>
                  </a:lnTo>
                  <a:lnTo>
                    <a:pt x="192" y="196"/>
                  </a:lnTo>
                  <a:lnTo>
                    <a:pt x="162" y="196"/>
                  </a:lnTo>
                  <a:lnTo>
                    <a:pt x="162" y="22"/>
                  </a:lnTo>
                  <a:lnTo>
                    <a:pt x="192" y="22"/>
                  </a:lnTo>
                  <a:lnTo>
                    <a:pt x="192" y="196"/>
                  </a:lnTo>
                  <a:close/>
                  <a:moveTo>
                    <a:pt x="216" y="22"/>
                  </a:moveTo>
                  <a:lnTo>
                    <a:pt x="216" y="22"/>
                  </a:lnTo>
                  <a:lnTo>
                    <a:pt x="216" y="22"/>
                  </a:lnTo>
                  <a:lnTo>
                    <a:pt x="245" y="22"/>
                  </a:lnTo>
                  <a:lnTo>
                    <a:pt x="245" y="196"/>
                  </a:lnTo>
                  <a:lnTo>
                    <a:pt x="216" y="196"/>
                  </a:lnTo>
                  <a:lnTo>
                    <a:pt x="216" y="22"/>
                  </a:lnTo>
                  <a:close/>
                  <a:moveTo>
                    <a:pt x="377" y="196"/>
                  </a:moveTo>
                  <a:lnTo>
                    <a:pt x="377" y="196"/>
                  </a:lnTo>
                  <a:lnTo>
                    <a:pt x="377" y="196"/>
                  </a:lnTo>
                  <a:lnTo>
                    <a:pt x="374" y="196"/>
                  </a:lnTo>
                  <a:lnTo>
                    <a:pt x="374" y="11"/>
                  </a:lnTo>
                  <a:lnTo>
                    <a:pt x="374" y="11"/>
                  </a:lnTo>
                  <a:cubicBezTo>
                    <a:pt x="374" y="4"/>
                    <a:pt x="368" y="0"/>
                    <a:pt x="363" y="0"/>
                  </a:cubicBezTo>
                  <a:lnTo>
                    <a:pt x="363" y="0"/>
                  </a:lnTo>
                  <a:lnTo>
                    <a:pt x="98" y="0"/>
                  </a:lnTo>
                  <a:lnTo>
                    <a:pt x="98" y="0"/>
                  </a:lnTo>
                  <a:cubicBezTo>
                    <a:pt x="91" y="0"/>
                    <a:pt x="85" y="4"/>
                    <a:pt x="85" y="11"/>
                  </a:cubicBezTo>
                  <a:lnTo>
                    <a:pt x="85" y="11"/>
                  </a:lnTo>
                  <a:lnTo>
                    <a:pt x="85" y="196"/>
                  </a:lnTo>
                  <a:lnTo>
                    <a:pt x="83" y="196"/>
                  </a:lnTo>
                  <a:lnTo>
                    <a:pt x="83" y="196"/>
                  </a:lnTo>
                  <a:cubicBezTo>
                    <a:pt x="38" y="196"/>
                    <a:pt x="0" y="234"/>
                    <a:pt x="0" y="280"/>
                  </a:cubicBezTo>
                  <a:lnTo>
                    <a:pt x="0" y="280"/>
                  </a:lnTo>
                  <a:lnTo>
                    <a:pt x="0" y="322"/>
                  </a:lnTo>
                  <a:lnTo>
                    <a:pt x="0" y="322"/>
                  </a:lnTo>
                  <a:cubicBezTo>
                    <a:pt x="0" y="329"/>
                    <a:pt x="5" y="335"/>
                    <a:pt x="11" y="335"/>
                  </a:cubicBezTo>
                  <a:cubicBezTo>
                    <a:pt x="18" y="335"/>
                    <a:pt x="23" y="329"/>
                    <a:pt x="23" y="322"/>
                  </a:cubicBezTo>
                  <a:lnTo>
                    <a:pt x="23" y="322"/>
                  </a:lnTo>
                  <a:lnTo>
                    <a:pt x="23" y="280"/>
                  </a:lnTo>
                  <a:lnTo>
                    <a:pt x="23" y="280"/>
                  </a:lnTo>
                  <a:cubicBezTo>
                    <a:pt x="23" y="246"/>
                    <a:pt x="50" y="220"/>
                    <a:pt x="83" y="220"/>
                  </a:cubicBezTo>
                  <a:lnTo>
                    <a:pt x="83" y="220"/>
                  </a:lnTo>
                  <a:lnTo>
                    <a:pt x="98" y="220"/>
                  </a:lnTo>
                  <a:lnTo>
                    <a:pt x="363" y="220"/>
                  </a:lnTo>
                  <a:lnTo>
                    <a:pt x="377" y="220"/>
                  </a:lnTo>
                  <a:lnTo>
                    <a:pt x="377" y="220"/>
                  </a:lnTo>
                  <a:cubicBezTo>
                    <a:pt x="409" y="220"/>
                    <a:pt x="437" y="246"/>
                    <a:pt x="437" y="280"/>
                  </a:cubicBezTo>
                  <a:lnTo>
                    <a:pt x="437" y="280"/>
                  </a:lnTo>
                  <a:lnTo>
                    <a:pt x="437" y="722"/>
                  </a:lnTo>
                  <a:lnTo>
                    <a:pt x="437" y="722"/>
                  </a:lnTo>
                  <a:cubicBezTo>
                    <a:pt x="437" y="756"/>
                    <a:pt x="409" y="782"/>
                    <a:pt x="377" y="782"/>
                  </a:cubicBezTo>
                  <a:lnTo>
                    <a:pt x="377" y="782"/>
                  </a:lnTo>
                  <a:lnTo>
                    <a:pt x="83" y="782"/>
                  </a:lnTo>
                  <a:lnTo>
                    <a:pt x="83" y="782"/>
                  </a:lnTo>
                  <a:cubicBezTo>
                    <a:pt x="77" y="782"/>
                    <a:pt x="71" y="788"/>
                    <a:pt x="71" y="793"/>
                  </a:cubicBezTo>
                  <a:cubicBezTo>
                    <a:pt x="71" y="801"/>
                    <a:pt x="77" y="806"/>
                    <a:pt x="83" y="806"/>
                  </a:cubicBezTo>
                  <a:lnTo>
                    <a:pt x="83" y="806"/>
                  </a:lnTo>
                  <a:lnTo>
                    <a:pt x="377" y="806"/>
                  </a:lnTo>
                  <a:lnTo>
                    <a:pt x="377" y="806"/>
                  </a:lnTo>
                  <a:cubicBezTo>
                    <a:pt x="424" y="806"/>
                    <a:pt x="460" y="768"/>
                    <a:pt x="460" y="722"/>
                  </a:cubicBezTo>
                  <a:lnTo>
                    <a:pt x="460" y="722"/>
                  </a:lnTo>
                  <a:lnTo>
                    <a:pt x="460" y="280"/>
                  </a:lnTo>
                  <a:lnTo>
                    <a:pt x="460" y="280"/>
                  </a:lnTo>
                  <a:cubicBezTo>
                    <a:pt x="460" y="234"/>
                    <a:pt x="424" y="196"/>
                    <a:pt x="377" y="196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a-DK"/>
            </a:p>
          </p:txBody>
        </p:sp>
        <p:sp>
          <p:nvSpPr>
            <p:cNvPr id="183" name="Freeform 1212">
              <a:extLst>
                <a:ext uri="{FF2B5EF4-FFF2-40B4-BE49-F238E27FC236}">
                  <a16:creationId xmlns:a16="http://schemas.microsoft.com/office/drawing/2014/main" id="{07D3AFEE-FD0F-AC4E-8281-1CCC591B09C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559800" y="3716338"/>
              <a:ext cx="77788" cy="103187"/>
            </a:xfrm>
            <a:custGeom>
              <a:avLst/>
              <a:gdLst>
                <a:gd name="T0" fmla="*/ 125 w 216"/>
                <a:gd name="T1" fmla="*/ 264 h 287"/>
                <a:gd name="T2" fmla="*/ 125 w 216"/>
                <a:gd name="T3" fmla="*/ 264 h 287"/>
                <a:gd name="T4" fmla="*/ 125 w 216"/>
                <a:gd name="T5" fmla="*/ 264 h 287"/>
                <a:gd name="T6" fmla="*/ 125 w 216"/>
                <a:gd name="T7" fmla="*/ 264 h 287"/>
                <a:gd name="T8" fmla="*/ 114 w 216"/>
                <a:gd name="T9" fmla="*/ 275 h 287"/>
                <a:gd name="T10" fmla="*/ 125 w 216"/>
                <a:gd name="T11" fmla="*/ 286 h 287"/>
                <a:gd name="T12" fmla="*/ 125 w 216"/>
                <a:gd name="T13" fmla="*/ 286 h 287"/>
                <a:gd name="T14" fmla="*/ 202 w 216"/>
                <a:gd name="T15" fmla="*/ 286 h 287"/>
                <a:gd name="T16" fmla="*/ 202 w 216"/>
                <a:gd name="T17" fmla="*/ 286 h 287"/>
                <a:gd name="T18" fmla="*/ 215 w 216"/>
                <a:gd name="T19" fmla="*/ 275 h 287"/>
                <a:gd name="T20" fmla="*/ 215 w 216"/>
                <a:gd name="T21" fmla="*/ 275 h 287"/>
                <a:gd name="T22" fmla="*/ 215 w 216"/>
                <a:gd name="T23" fmla="*/ 15 h 287"/>
                <a:gd name="T24" fmla="*/ 215 w 216"/>
                <a:gd name="T25" fmla="*/ 15 h 287"/>
                <a:gd name="T26" fmla="*/ 202 w 216"/>
                <a:gd name="T27" fmla="*/ 3 h 287"/>
                <a:gd name="T28" fmla="*/ 202 w 216"/>
                <a:gd name="T29" fmla="*/ 3 h 287"/>
                <a:gd name="T30" fmla="*/ 13 w 216"/>
                <a:gd name="T31" fmla="*/ 0 h 287"/>
                <a:gd name="T32" fmla="*/ 13 w 216"/>
                <a:gd name="T33" fmla="*/ 0 h 287"/>
                <a:gd name="T34" fmla="*/ 0 w 216"/>
                <a:gd name="T35" fmla="*/ 11 h 287"/>
                <a:gd name="T36" fmla="*/ 13 w 216"/>
                <a:gd name="T37" fmla="*/ 24 h 287"/>
                <a:gd name="T38" fmla="*/ 13 w 216"/>
                <a:gd name="T39" fmla="*/ 24 h 287"/>
                <a:gd name="T40" fmla="*/ 191 w 216"/>
                <a:gd name="T41" fmla="*/ 27 h 287"/>
                <a:gd name="T42" fmla="*/ 191 w 216"/>
                <a:gd name="T43" fmla="*/ 264 h 287"/>
                <a:gd name="T44" fmla="*/ 125 w 216"/>
                <a:gd name="T45" fmla="*/ 264 h 2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16" h="287">
                  <a:moveTo>
                    <a:pt x="125" y="264"/>
                  </a:moveTo>
                  <a:lnTo>
                    <a:pt x="125" y="264"/>
                  </a:lnTo>
                  <a:lnTo>
                    <a:pt x="125" y="264"/>
                  </a:lnTo>
                  <a:lnTo>
                    <a:pt x="125" y="264"/>
                  </a:lnTo>
                  <a:cubicBezTo>
                    <a:pt x="120" y="264"/>
                    <a:pt x="114" y="268"/>
                    <a:pt x="114" y="275"/>
                  </a:cubicBezTo>
                  <a:cubicBezTo>
                    <a:pt x="114" y="282"/>
                    <a:pt x="120" y="286"/>
                    <a:pt x="125" y="286"/>
                  </a:cubicBezTo>
                  <a:lnTo>
                    <a:pt x="125" y="286"/>
                  </a:lnTo>
                  <a:lnTo>
                    <a:pt x="202" y="286"/>
                  </a:lnTo>
                  <a:lnTo>
                    <a:pt x="202" y="286"/>
                  </a:lnTo>
                  <a:cubicBezTo>
                    <a:pt x="209" y="286"/>
                    <a:pt x="215" y="282"/>
                    <a:pt x="215" y="275"/>
                  </a:cubicBezTo>
                  <a:lnTo>
                    <a:pt x="215" y="275"/>
                  </a:lnTo>
                  <a:lnTo>
                    <a:pt x="215" y="15"/>
                  </a:lnTo>
                  <a:lnTo>
                    <a:pt x="215" y="15"/>
                  </a:lnTo>
                  <a:cubicBezTo>
                    <a:pt x="215" y="9"/>
                    <a:pt x="209" y="3"/>
                    <a:pt x="202" y="3"/>
                  </a:cubicBezTo>
                  <a:lnTo>
                    <a:pt x="202" y="3"/>
                  </a:lnTo>
                  <a:lnTo>
                    <a:pt x="13" y="0"/>
                  </a:lnTo>
                  <a:lnTo>
                    <a:pt x="13" y="0"/>
                  </a:lnTo>
                  <a:cubicBezTo>
                    <a:pt x="6" y="0"/>
                    <a:pt x="2" y="6"/>
                    <a:pt x="0" y="11"/>
                  </a:cubicBezTo>
                  <a:cubicBezTo>
                    <a:pt x="0" y="19"/>
                    <a:pt x="6" y="24"/>
                    <a:pt x="13" y="24"/>
                  </a:cubicBezTo>
                  <a:lnTo>
                    <a:pt x="13" y="24"/>
                  </a:lnTo>
                  <a:lnTo>
                    <a:pt x="191" y="27"/>
                  </a:lnTo>
                  <a:lnTo>
                    <a:pt x="191" y="264"/>
                  </a:lnTo>
                  <a:lnTo>
                    <a:pt x="125" y="264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a-DK"/>
            </a:p>
          </p:txBody>
        </p:sp>
        <p:sp>
          <p:nvSpPr>
            <p:cNvPr id="184" name="Freeform 1213">
              <a:extLst>
                <a:ext uri="{FF2B5EF4-FFF2-40B4-BE49-F238E27FC236}">
                  <a16:creationId xmlns:a16="http://schemas.microsoft.com/office/drawing/2014/main" id="{9FAB9274-C645-754A-A133-4A3E7DC9D39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391525" y="3687763"/>
              <a:ext cx="219075" cy="182562"/>
            </a:xfrm>
            <a:custGeom>
              <a:avLst/>
              <a:gdLst>
                <a:gd name="T0" fmla="*/ 493 w 609"/>
                <a:gd name="T1" fmla="*/ 482 h 507"/>
                <a:gd name="T2" fmla="*/ 316 w 609"/>
                <a:gd name="T3" fmla="*/ 482 h 507"/>
                <a:gd name="T4" fmla="*/ 493 w 609"/>
                <a:gd name="T5" fmla="*/ 299 h 507"/>
                <a:gd name="T6" fmla="*/ 585 w 609"/>
                <a:gd name="T7" fmla="*/ 391 h 507"/>
                <a:gd name="T8" fmla="*/ 24 w 609"/>
                <a:gd name="T9" fmla="*/ 391 h 507"/>
                <a:gd name="T10" fmla="*/ 24 w 609"/>
                <a:gd name="T11" fmla="*/ 391 h 507"/>
                <a:gd name="T12" fmla="*/ 51 w 609"/>
                <a:gd name="T13" fmla="*/ 326 h 507"/>
                <a:gd name="T14" fmla="*/ 52 w 609"/>
                <a:gd name="T15" fmla="*/ 325 h 507"/>
                <a:gd name="T16" fmla="*/ 115 w 609"/>
                <a:gd name="T17" fmla="*/ 299 h 507"/>
                <a:gd name="T18" fmla="*/ 294 w 609"/>
                <a:gd name="T19" fmla="*/ 299 h 507"/>
                <a:gd name="T20" fmla="*/ 115 w 609"/>
                <a:gd name="T21" fmla="*/ 482 h 507"/>
                <a:gd name="T22" fmla="*/ 24 w 609"/>
                <a:gd name="T23" fmla="*/ 391 h 507"/>
                <a:gd name="T24" fmla="*/ 176 w 609"/>
                <a:gd name="T25" fmla="*/ 202 h 507"/>
                <a:gd name="T26" fmla="*/ 248 w 609"/>
                <a:gd name="T27" fmla="*/ 276 h 507"/>
                <a:gd name="T28" fmla="*/ 115 w 609"/>
                <a:gd name="T29" fmla="*/ 276 h 507"/>
                <a:gd name="T30" fmla="*/ 101 w 609"/>
                <a:gd name="T31" fmla="*/ 277 h 507"/>
                <a:gd name="T32" fmla="*/ 317 w 609"/>
                <a:gd name="T33" fmla="*/ 61 h 507"/>
                <a:gd name="T34" fmla="*/ 317 w 609"/>
                <a:gd name="T35" fmla="*/ 61 h 507"/>
                <a:gd name="T36" fmla="*/ 448 w 609"/>
                <a:gd name="T37" fmla="*/ 61 h 507"/>
                <a:gd name="T38" fmla="*/ 448 w 609"/>
                <a:gd name="T39" fmla="*/ 190 h 507"/>
                <a:gd name="T40" fmla="*/ 362 w 609"/>
                <a:gd name="T41" fmla="*/ 276 h 507"/>
                <a:gd name="T42" fmla="*/ 192 w 609"/>
                <a:gd name="T43" fmla="*/ 186 h 507"/>
                <a:gd name="T44" fmla="*/ 493 w 609"/>
                <a:gd name="T45" fmla="*/ 276 h 507"/>
                <a:gd name="T46" fmla="*/ 493 w 609"/>
                <a:gd name="T47" fmla="*/ 276 h 507"/>
                <a:gd name="T48" fmla="*/ 463 w 609"/>
                <a:gd name="T49" fmla="*/ 207 h 507"/>
                <a:gd name="T50" fmla="*/ 497 w 609"/>
                <a:gd name="T51" fmla="*/ 126 h 507"/>
                <a:gd name="T52" fmla="*/ 302 w 609"/>
                <a:gd name="T53" fmla="*/ 45 h 507"/>
                <a:gd name="T54" fmla="*/ 35 w 609"/>
                <a:gd name="T55" fmla="*/ 308 h 507"/>
                <a:gd name="T56" fmla="*/ 34 w 609"/>
                <a:gd name="T57" fmla="*/ 311 h 507"/>
                <a:gd name="T58" fmla="*/ 34 w 609"/>
                <a:gd name="T59" fmla="*/ 311 h 507"/>
                <a:gd name="T60" fmla="*/ 34 w 609"/>
                <a:gd name="T61" fmla="*/ 311 h 507"/>
                <a:gd name="T62" fmla="*/ 115 w 609"/>
                <a:gd name="T63" fmla="*/ 506 h 507"/>
                <a:gd name="T64" fmla="*/ 493 w 609"/>
                <a:gd name="T65" fmla="*/ 506 h 507"/>
                <a:gd name="T66" fmla="*/ 608 w 609"/>
                <a:gd name="T67" fmla="*/ 391 h 5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609" h="507">
                  <a:moveTo>
                    <a:pt x="493" y="482"/>
                  </a:moveTo>
                  <a:lnTo>
                    <a:pt x="493" y="482"/>
                  </a:lnTo>
                  <a:lnTo>
                    <a:pt x="493" y="482"/>
                  </a:lnTo>
                  <a:lnTo>
                    <a:pt x="316" y="482"/>
                  </a:lnTo>
                  <a:lnTo>
                    <a:pt x="316" y="299"/>
                  </a:lnTo>
                  <a:lnTo>
                    <a:pt x="493" y="299"/>
                  </a:lnTo>
                  <a:lnTo>
                    <a:pt x="493" y="299"/>
                  </a:lnTo>
                  <a:cubicBezTo>
                    <a:pt x="543" y="299"/>
                    <a:pt x="585" y="341"/>
                    <a:pt x="585" y="391"/>
                  </a:cubicBezTo>
                  <a:cubicBezTo>
                    <a:pt x="585" y="441"/>
                    <a:pt x="543" y="482"/>
                    <a:pt x="493" y="482"/>
                  </a:cubicBezTo>
                  <a:close/>
                  <a:moveTo>
                    <a:pt x="24" y="391"/>
                  </a:moveTo>
                  <a:lnTo>
                    <a:pt x="24" y="391"/>
                  </a:lnTo>
                  <a:lnTo>
                    <a:pt x="24" y="391"/>
                  </a:lnTo>
                  <a:lnTo>
                    <a:pt x="24" y="391"/>
                  </a:lnTo>
                  <a:cubicBezTo>
                    <a:pt x="24" y="366"/>
                    <a:pt x="34" y="343"/>
                    <a:pt x="51" y="326"/>
                  </a:cubicBezTo>
                  <a:lnTo>
                    <a:pt x="51" y="326"/>
                  </a:lnTo>
                  <a:lnTo>
                    <a:pt x="52" y="325"/>
                  </a:lnTo>
                  <a:lnTo>
                    <a:pt x="52" y="325"/>
                  </a:lnTo>
                  <a:cubicBezTo>
                    <a:pt x="69" y="310"/>
                    <a:pt x="92" y="299"/>
                    <a:pt x="115" y="299"/>
                  </a:cubicBezTo>
                  <a:lnTo>
                    <a:pt x="115" y="299"/>
                  </a:lnTo>
                  <a:lnTo>
                    <a:pt x="294" y="299"/>
                  </a:lnTo>
                  <a:lnTo>
                    <a:pt x="294" y="482"/>
                  </a:lnTo>
                  <a:lnTo>
                    <a:pt x="115" y="482"/>
                  </a:lnTo>
                  <a:lnTo>
                    <a:pt x="115" y="482"/>
                  </a:lnTo>
                  <a:cubicBezTo>
                    <a:pt x="65" y="482"/>
                    <a:pt x="24" y="441"/>
                    <a:pt x="24" y="391"/>
                  </a:cubicBezTo>
                  <a:close/>
                  <a:moveTo>
                    <a:pt x="176" y="202"/>
                  </a:moveTo>
                  <a:lnTo>
                    <a:pt x="176" y="202"/>
                  </a:lnTo>
                  <a:lnTo>
                    <a:pt x="176" y="202"/>
                  </a:lnTo>
                  <a:lnTo>
                    <a:pt x="248" y="276"/>
                  </a:lnTo>
                  <a:lnTo>
                    <a:pt x="115" y="276"/>
                  </a:lnTo>
                  <a:lnTo>
                    <a:pt x="115" y="276"/>
                  </a:lnTo>
                  <a:cubicBezTo>
                    <a:pt x="111" y="276"/>
                    <a:pt x="105" y="276"/>
                    <a:pt x="101" y="277"/>
                  </a:cubicBezTo>
                  <a:lnTo>
                    <a:pt x="101" y="277"/>
                  </a:lnTo>
                  <a:lnTo>
                    <a:pt x="176" y="202"/>
                  </a:lnTo>
                  <a:close/>
                  <a:moveTo>
                    <a:pt x="317" y="61"/>
                  </a:moveTo>
                  <a:lnTo>
                    <a:pt x="317" y="61"/>
                  </a:lnTo>
                  <a:lnTo>
                    <a:pt x="317" y="61"/>
                  </a:lnTo>
                  <a:lnTo>
                    <a:pt x="317" y="61"/>
                  </a:lnTo>
                  <a:cubicBezTo>
                    <a:pt x="354" y="25"/>
                    <a:pt x="411" y="25"/>
                    <a:pt x="448" y="61"/>
                  </a:cubicBezTo>
                  <a:cubicBezTo>
                    <a:pt x="465" y="78"/>
                    <a:pt x="474" y="100"/>
                    <a:pt x="474" y="126"/>
                  </a:cubicBezTo>
                  <a:cubicBezTo>
                    <a:pt x="474" y="150"/>
                    <a:pt x="465" y="174"/>
                    <a:pt x="448" y="190"/>
                  </a:cubicBezTo>
                  <a:lnTo>
                    <a:pt x="448" y="190"/>
                  </a:lnTo>
                  <a:lnTo>
                    <a:pt x="362" y="276"/>
                  </a:lnTo>
                  <a:lnTo>
                    <a:pt x="282" y="276"/>
                  </a:lnTo>
                  <a:lnTo>
                    <a:pt x="192" y="186"/>
                  </a:lnTo>
                  <a:lnTo>
                    <a:pt x="317" y="61"/>
                  </a:lnTo>
                  <a:close/>
                  <a:moveTo>
                    <a:pt x="493" y="276"/>
                  </a:moveTo>
                  <a:lnTo>
                    <a:pt x="493" y="276"/>
                  </a:lnTo>
                  <a:lnTo>
                    <a:pt x="493" y="276"/>
                  </a:lnTo>
                  <a:lnTo>
                    <a:pt x="394" y="276"/>
                  </a:lnTo>
                  <a:lnTo>
                    <a:pt x="463" y="207"/>
                  </a:lnTo>
                  <a:lnTo>
                    <a:pt x="463" y="207"/>
                  </a:lnTo>
                  <a:cubicBezTo>
                    <a:pt x="485" y="185"/>
                    <a:pt x="497" y="157"/>
                    <a:pt x="497" y="126"/>
                  </a:cubicBezTo>
                  <a:cubicBezTo>
                    <a:pt x="497" y="95"/>
                    <a:pt x="485" y="65"/>
                    <a:pt x="463" y="45"/>
                  </a:cubicBezTo>
                  <a:cubicBezTo>
                    <a:pt x="420" y="0"/>
                    <a:pt x="347" y="0"/>
                    <a:pt x="302" y="45"/>
                  </a:cubicBezTo>
                  <a:lnTo>
                    <a:pt x="302" y="45"/>
                  </a:lnTo>
                  <a:lnTo>
                    <a:pt x="35" y="308"/>
                  </a:lnTo>
                  <a:lnTo>
                    <a:pt x="35" y="308"/>
                  </a:lnTo>
                  <a:cubicBezTo>
                    <a:pt x="35" y="308"/>
                    <a:pt x="34" y="310"/>
                    <a:pt x="34" y="311"/>
                  </a:cubicBezTo>
                  <a:lnTo>
                    <a:pt x="34" y="311"/>
                  </a:lnTo>
                  <a:lnTo>
                    <a:pt x="34" y="311"/>
                  </a:lnTo>
                  <a:lnTo>
                    <a:pt x="34" y="311"/>
                  </a:lnTo>
                  <a:lnTo>
                    <a:pt x="34" y="311"/>
                  </a:lnTo>
                  <a:cubicBezTo>
                    <a:pt x="13" y="332"/>
                    <a:pt x="0" y="360"/>
                    <a:pt x="0" y="391"/>
                  </a:cubicBezTo>
                  <a:cubicBezTo>
                    <a:pt x="0" y="454"/>
                    <a:pt x="52" y="506"/>
                    <a:pt x="115" y="506"/>
                  </a:cubicBezTo>
                  <a:lnTo>
                    <a:pt x="115" y="506"/>
                  </a:lnTo>
                  <a:lnTo>
                    <a:pt x="493" y="506"/>
                  </a:lnTo>
                  <a:lnTo>
                    <a:pt x="493" y="506"/>
                  </a:lnTo>
                  <a:cubicBezTo>
                    <a:pt x="557" y="506"/>
                    <a:pt x="608" y="454"/>
                    <a:pt x="608" y="391"/>
                  </a:cubicBezTo>
                  <a:cubicBezTo>
                    <a:pt x="608" y="328"/>
                    <a:pt x="557" y="276"/>
                    <a:pt x="493" y="276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a-DK"/>
            </a:p>
          </p:txBody>
        </p:sp>
        <p:sp>
          <p:nvSpPr>
            <p:cNvPr id="185" name="Freeform 1214">
              <a:extLst>
                <a:ext uri="{FF2B5EF4-FFF2-40B4-BE49-F238E27FC236}">
                  <a16:creationId xmlns:a16="http://schemas.microsoft.com/office/drawing/2014/main" id="{6752678C-D9D2-024F-87FA-0EFF241229A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512175" y="3803650"/>
              <a:ext cx="80963" cy="26988"/>
            </a:xfrm>
            <a:custGeom>
              <a:avLst/>
              <a:gdLst>
                <a:gd name="T0" fmla="*/ 160 w 224"/>
                <a:gd name="T1" fmla="*/ 0 h 77"/>
                <a:gd name="T2" fmla="*/ 160 w 224"/>
                <a:gd name="T3" fmla="*/ 0 h 77"/>
                <a:gd name="T4" fmla="*/ 160 w 224"/>
                <a:gd name="T5" fmla="*/ 0 h 77"/>
                <a:gd name="T6" fmla="*/ 11 w 224"/>
                <a:gd name="T7" fmla="*/ 0 h 77"/>
                <a:gd name="T8" fmla="*/ 11 w 224"/>
                <a:gd name="T9" fmla="*/ 0 h 77"/>
                <a:gd name="T10" fmla="*/ 0 w 224"/>
                <a:gd name="T11" fmla="*/ 11 h 77"/>
                <a:gd name="T12" fmla="*/ 11 w 224"/>
                <a:gd name="T13" fmla="*/ 24 h 77"/>
                <a:gd name="T14" fmla="*/ 11 w 224"/>
                <a:gd name="T15" fmla="*/ 24 h 77"/>
                <a:gd name="T16" fmla="*/ 160 w 224"/>
                <a:gd name="T17" fmla="*/ 24 h 77"/>
                <a:gd name="T18" fmla="*/ 160 w 224"/>
                <a:gd name="T19" fmla="*/ 24 h 77"/>
                <a:gd name="T20" fmla="*/ 201 w 224"/>
                <a:gd name="T21" fmla="*/ 65 h 77"/>
                <a:gd name="T22" fmla="*/ 212 w 224"/>
                <a:gd name="T23" fmla="*/ 76 h 77"/>
                <a:gd name="T24" fmla="*/ 223 w 224"/>
                <a:gd name="T25" fmla="*/ 65 h 77"/>
                <a:gd name="T26" fmla="*/ 160 w 224"/>
                <a:gd name="T27" fmla="*/ 0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24" h="77">
                  <a:moveTo>
                    <a:pt x="160" y="0"/>
                  </a:moveTo>
                  <a:lnTo>
                    <a:pt x="160" y="0"/>
                  </a:lnTo>
                  <a:lnTo>
                    <a:pt x="160" y="0"/>
                  </a:lnTo>
                  <a:lnTo>
                    <a:pt x="11" y="0"/>
                  </a:lnTo>
                  <a:lnTo>
                    <a:pt x="11" y="0"/>
                  </a:lnTo>
                  <a:cubicBezTo>
                    <a:pt x="5" y="0"/>
                    <a:pt x="0" y="5"/>
                    <a:pt x="0" y="11"/>
                  </a:cubicBezTo>
                  <a:cubicBezTo>
                    <a:pt x="0" y="18"/>
                    <a:pt x="5" y="24"/>
                    <a:pt x="11" y="24"/>
                  </a:cubicBezTo>
                  <a:lnTo>
                    <a:pt x="11" y="24"/>
                  </a:lnTo>
                  <a:lnTo>
                    <a:pt x="160" y="24"/>
                  </a:lnTo>
                  <a:lnTo>
                    <a:pt x="160" y="24"/>
                  </a:lnTo>
                  <a:cubicBezTo>
                    <a:pt x="183" y="24"/>
                    <a:pt x="201" y="42"/>
                    <a:pt x="201" y="65"/>
                  </a:cubicBezTo>
                  <a:cubicBezTo>
                    <a:pt x="201" y="70"/>
                    <a:pt x="206" y="76"/>
                    <a:pt x="212" y="76"/>
                  </a:cubicBezTo>
                  <a:cubicBezTo>
                    <a:pt x="219" y="76"/>
                    <a:pt x="223" y="70"/>
                    <a:pt x="223" y="65"/>
                  </a:cubicBezTo>
                  <a:cubicBezTo>
                    <a:pt x="223" y="28"/>
                    <a:pt x="195" y="0"/>
                    <a:pt x="160" y="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a-DK"/>
            </a:p>
          </p:txBody>
        </p:sp>
        <p:sp>
          <p:nvSpPr>
            <p:cNvPr id="186" name="Freeform 1215">
              <a:extLst>
                <a:ext uri="{FF2B5EF4-FFF2-40B4-BE49-F238E27FC236}">
                  <a16:creationId xmlns:a16="http://schemas.microsoft.com/office/drawing/2014/main" id="{73D146C0-6953-0E41-9200-943E4A9A22A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472488" y="3705225"/>
              <a:ext cx="74612" cy="53975"/>
            </a:xfrm>
            <a:custGeom>
              <a:avLst/>
              <a:gdLst>
                <a:gd name="T0" fmla="*/ 5 w 207"/>
                <a:gd name="T1" fmla="*/ 148 h 151"/>
                <a:gd name="T2" fmla="*/ 5 w 207"/>
                <a:gd name="T3" fmla="*/ 148 h 151"/>
                <a:gd name="T4" fmla="*/ 5 w 207"/>
                <a:gd name="T5" fmla="*/ 148 h 151"/>
                <a:gd name="T6" fmla="*/ 5 w 207"/>
                <a:gd name="T7" fmla="*/ 148 h 151"/>
                <a:gd name="T8" fmla="*/ 13 w 207"/>
                <a:gd name="T9" fmla="*/ 150 h 151"/>
                <a:gd name="T10" fmla="*/ 20 w 207"/>
                <a:gd name="T11" fmla="*/ 148 h 151"/>
                <a:gd name="T12" fmla="*/ 20 w 207"/>
                <a:gd name="T13" fmla="*/ 148 h 151"/>
                <a:gd name="T14" fmla="*/ 126 w 207"/>
                <a:gd name="T15" fmla="*/ 42 h 151"/>
                <a:gd name="T16" fmla="*/ 126 w 207"/>
                <a:gd name="T17" fmla="*/ 42 h 151"/>
                <a:gd name="T18" fmla="*/ 183 w 207"/>
                <a:gd name="T19" fmla="*/ 42 h 151"/>
                <a:gd name="T20" fmla="*/ 200 w 207"/>
                <a:gd name="T21" fmla="*/ 42 h 151"/>
                <a:gd name="T22" fmla="*/ 200 w 207"/>
                <a:gd name="T23" fmla="*/ 26 h 151"/>
                <a:gd name="T24" fmla="*/ 109 w 207"/>
                <a:gd name="T25" fmla="*/ 26 h 151"/>
                <a:gd name="T26" fmla="*/ 109 w 207"/>
                <a:gd name="T27" fmla="*/ 26 h 151"/>
                <a:gd name="T28" fmla="*/ 5 w 207"/>
                <a:gd name="T29" fmla="*/ 131 h 151"/>
                <a:gd name="T30" fmla="*/ 5 w 207"/>
                <a:gd name="T31" fmla="*/ 131 h 151"/>
                <a:gd name="T32" fmla="*/ 5 w 207"/>
                <a:gd name="T33" fmla="*/ 148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07" h="151">
                  <a:moveTo>
                    <a:pt x="5" y="148"/>
                  </a:moveTo>
                  <a:lnTo>
                    <a:pt x="5" y="148"/>
                  </a:lnTo>
                  <a:lnTo>
                    <a:pt x="5" y="148"/>
                  </a:lnTo>
                  <a:lnTo>
                    <a:pt x="5" y="148"/>
                  </a:lnTo>
                  <a:cubicBezTo>
                    <a:pt x="6" y="149"/>
                    <a:pt x="9" y="150"/>
                    <a:pt x="13" y="150"/>
                  </a:cubicBezTo>
                  <a:cubicBezTo>
                    <a:pt x="16" y="150"/>
                    <a:pt x="19" y="149"/>
                    <a:pt x="20" y="148"/>
                  </a:cubicBezTo>
                  <a:lnTo>
                    <a:pt x="20" y="148"/>
                  </a:lnTo>
                  <a:lnTo>
                    <a:pt x="126" y="42"/>
                  </a:lnTo>
                  <a:lnTo>
                    <a:pt x="126" y="42"/>
                  </a:lnTo>
                  <a:cubicBezTo>
                    <a:pt x="142" y="27"/>
                    <a:pt x="168" y="27"/>
                    <a:pt x="183" y="42"/>
                  </a:cubicBezTo>
                  <a:cubicBezTo>
                    <a:pt x="189" y="46"/>
                    <a:pt x="196" y="46"/>
                    <a:pt x="200" y="42"/>
                  </a:cubicBezTo>
                  <a:cubicBezTo>
                    <a:pt x="206" y="38"/>
                    <a:pt x="206" y="31"/>
                    <a:pt x="200" y="26"/>
                  </a:cubicBezTo>
                  <a:cubicBezTo>
                    <a:pt x="174" y="0"/>
                    <a:pt x="134" y="0"/>
                    <a:pt x="109" y="26"/>
                  </a:cubicBezTo>
                  <a:lnTo>
                    <a:pt x="109" y="26"/>
                  </a:lnTo>
                  <a:lnTo>
                    <a:pt x="5" y="131"/>
                  </a:lnTo>
                  <a:lnTo>
                    <a:pt x="5" y="131"/>
                  </a:lnTo>
                  <a:cubicBezTo>
                    <a:pt x="0" y="135"/>
                    <a:pt x="0" y="142"/>
                    <a:pt x="5" y="148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a-DK"/>
            </a:p>
          </p:txBody>
        </p:sp>
      </p:grpSp>
      <p:grpSp>
        <p:nvGrpSpPr>
          <p:cNvPr id="187" name="Group 1391">
            <a:extLst>
              <a:ext uri="{FF2B5EF4-FFF2-40B4-BE49-F238E27FC236}">
                <a16:creationId xmlns:a16="http://schemas.microsoft.com/office/drawing/2014/main" id="{512DED03-06B1-5047-BDBD-712F60651499}"/>
              </a:ext>
            </a:extLst>
          </p:cNvPr>
          <p:cNvGrpSpPr/>
          <p:nvPr/>
        </p:nvGrpSpPr>
        <p:grpSpPr>
          <a:xfrm>
            <a:off x="7503069" y="3945603"/>
            <a:ext cx="292100" cy="290512"/>
            <a:chOff x="8391525" y="3579813"/>
            <a:chExt cx="292100" cy="290512"/>
          </a:xfrm>
          <a:solidFill>
            <a:schemeClr val="tx2"/>
          </a:solidFill>
        </p:grpSpPr>
        <p:sp>
          <p:nvSpPr>
            <p:cNvPr id="188" name="Freeform 1211">
              <a:extLst>
                <a:ext uri="{FF2B5EF4-FFF2-40B4-BE49-F238E27FC236}">
                  <a16:creationId xmlns:a16="http://schemas.microsoft.com/office/drawing/2014/main" id="{6435D141-8903-CD40-BF8D-DCF2603B750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516938" y="3579813"/>
              <a:ext cx="166687" cy="290512"/>
            </a:xfrm>
            <a:custGeom>
              <a:avLst/>
              <a:gdLst>
                <a:gd name="T0" fmla="*/ 321 w 461"/>
                <a:gd name="T1" fmla="*/ 22 h 807"/>
                <a:gd name="T2" fmla="*/ 350 w 461"/>
                <a:gd name="T3" fmla="*/ 22 h 807"/>
                <a:gd name="T4" fmla="*/ 321 w 461"/>
                <a:gd name="T5" fmla="*/ 196 h 807"/>
                <a:gd name="T6" fmla="*/ 109 w 461"/>
                <a:gd name="T7" fmla="*/ 22 h 807"/>
                <a:gd name="T8" fmla="*/ 109 w 461"/>
                <a:gd name="T9" fmla="*/ 22 h 807"/>
                <a:gd name="T10" fmla="*/ 140 w 461"/>
                <a:gd name="T11" fmla="*/ 196 h 807"/>
                <a:gd name="T12" fmla="*/ 109 w 461"/>
                <a:gd name="T13" fmla="*/ 22 h 807"/>
                <a:gd name="T14" fmla="*/ 268 w 461"/>
                <a:gd name="T15" fmla="*/ 22 h 807"/>
                <a:gd name="T16" fmla="*/ 297 w 461"/>
                <a:gd name="T17" fmla="*/ 22 h 807"/>
                <a:gd name="T18" fmla="*/ 268 w 461"/>
                <a:gd name="T19" fmla="*/ 196 h 807"/>
                <a:gd name="T20" fmla="*/ 192 w 461"/>
                <a:gd name="T21" fmla="*/ 196 h 807"/>
                <a:gd name="T22" fmla="*/ 192 w 461"/>
                <a:gd name="T23" fmla="*/ 196 h 807"/>
                <a:gd name="T24" fmla="*/ 162 w 461"/>
                <a:gd name="T25" fmla="*/ 22 h 807"/>
                <a:gd name="T26" fmla="*/ 192 w 461"/>
                <a:gd name="T27" fmla="*/ 196 h 807"/>
                <a:gd name="T28" fmla="*/ 216 w 461"/>
                <a:gd name="T29" fmla="*/ 22 h 807"/>
                <a:gd name="T30" fmla="*/ 245 w 461"/>
                <a:gd name="T31" fmla="*/ 22 h 807"/>
                <a:gd name="T32" fmla="*/ 216 w 461"/>
                <a:gd name="T33" fmla="*/ 196 h 807"/>
                <a:gd name="T34" fmla="*/ 377 w 461"/>
                <a:gd name="T35" fmla="*/ 196 h 807"/>
                <a:gd name="T36" fmla="*/ 377 w 461"/>
                <a:gd name="T37" fmla="*/ 196 h 807"/>
                <a:gd name="T38" fmla="*/ 374 w 461"/>
                <a:gd name="T39" fmla="*/ 11 h 807"/>
                <a:gd name="T40" fmla="*/ 363 w 461"/>
                <a:gd name="T41" fmla="*/ 0 h 807"/>
                <a:gd name="T42" fmla="*/ 98 w 461"/>
                <a:gd name="T43" fmla="*/ 0 h 807"/>
                <a:gd name="T44" fmla="*/ 85 w 461"/>
                <a:gd name="T45" fmla="*/ 11 h 807"/>
                <a:gd name="T46" fmla="*/ 85 w 461"/>
                <a:gd name="T47" fmla="*/ 196 h 807"/>
                <a:gd name="T48" fmla="*/ 83 w 461"/>
                <a:gd name="T49" fmla="*/ 196 h 807"/>
                <a:gd name="T50" fmla="*/ 0 w 461"/>
                <a:gd name="T51" fmla="*/ 280 h 807"/>
                <a:gd name="T52" fmla="*/ 0 w 461"/>
                <a:gd name="T53" fmla="*/ 322 h 807"/>
                <a:gd name="T54" fmla="*/ 23 w 461"/>
                <a:gd name="T55" fmla="*/ 322 h 807"/>
                <a:gd name="T56" fmla="*/ 23 w 461"/>
                <a:gd name="T57" fmla="*/ 280 h 807"/>
                <a:gd name="T58" fmla="*/ 83 w 461"/>
                <a:gd name="T59" fmla="*/ 220 h 807"/>
                <a:gd name="T60" fmla="*/ 98 w 461"/>
                <a:gd name="T61" fmla="*/ 220 h 807"/>
                <a:gd name="T62" fmla="*/ 377 w 461"/>
                <a:gd name="T63" fmla="*/ 220 h 807"/>
                <a:gd name="T64" fmla="*/ 437 w 461"/>
                <a:gd name="T65" fmla="*/ 280 h 807"/>
                <a:gd name="T66" fmla="*/ 437 w 461"/>
                <a:gd name="T67" fmla="*/ 722 h 807"/>
                <a:gd name="T68" fmla="*/ 377 w 461"/>
                <a:gd name="T69" fmla="*/ 782 h 807"/>
                <a:gd name="T70" fmla="*/ 83 w 461"/>
                <a:gd name="T71" fmla="*/ 782 h 807"/>
                <a:gd name="T72" fmla="*/ 71 w 461"/>
                <a:gd name="T73" fmla="*/ 793 h 807"/>
                <a:gd name="T74" fmla="*/ 83 w 461"/>
                <a:gd name="T75" fmla="*/ 806 h 807"/>
                <a:gd name="T76" fmla="*/ 377 w 461"/>
                <a:gd name="T77" fmla="*/ 806 h 807"/>
                <a:gd name="T78" fmla="*/ 460 w 461"/>
                <a:gd name="T79" fmla="*/ 722 h 807"/>
                <a:gd name="T80" fmla="*/ 460 w 461"/>
                <a:gd name="T81" fmla="*/ 280 h 8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61" h="807">
                  <a:moveTo>
                    <a:pt x="321" y="22"/>
                  </a:moveTo>
                  <a:lnTo>
                    <a:pt x="321" y="22"/>
                  </a:lnTo>
                  <a:lnTo>
                    <a:pt x="321" y="22"/>
                  </a:lnTo>
                  <a:lnTo>
                    <a:pt x="350" y="22"/>
                  </a:lnTo>
                  <a:lnTo>
                    <a:pt x="350" y="196"/>
                  </a:lnTo>
                  <a:lnTo>
                    <a:pt x="321" y="196"/>
                  </a:lnTo>
                  <a:lnTo>
                    <a:pt x="321" y="22"/>
                  </a:lnTo>
                  <a:close/>
                  <a:moveTo>
                    <a:pt x="109" y="22"/>
                  </a:moveTo>
                  <a:lnTo>
                    <a:pt x="109" y="22"/>
                  </a:lnTo>
                  <a:lnTo>
                    <a:pt x="109" y="22"/>
                  </a:lnTo>
                  <a:lnTo>
                    <a:pt x="140" y="22"/>
                  </a:lnTo>
                  <a:lnTo>
                    <a:pt x="140" y="196"/>
                  </a:lnTo>
                  <a:lnTo>
                    <a:pt x="109" y="196"/>
                  </a:lnTo>
                  <a:lnTo>
                    <a:pt x="109" y="22"/>
                  </a:lnTo>
                  <a:close/>
                  <a:moveTo>
                    <a:pt x="268" y="22"/>
                  </a:moveTo>
                  <a:lnTo>
                    <a:pt x="268" y="22"/>
                  </a:lnTo>
                  <a:lnTo>
                    <a:pt x="268" y="22"/>
                  </a:lnTo>
                  <a:lnTo>
                    <a:pt x="297" y="22"/>
                  </a:lnTo>
                  <a:lnTo>
                    <a:pt x="297" y="196"/>
                  </a:lnTo>
                  <a:lnTo>
                    <a:pt x="268" y="196"/>
                  </a:lnTo>
                  <a:lnTo>
                    <a:pt x="268" y="22"/>
                  </a:lnTo>
                  <a:close/>
                  <a:moveTo>
                    <a:pt x="192" y="196"/>
                  </a:moveTo>
                  <a:lnTo>
                    <a:pt x="192" y="196"/>
                  </a:lnTo>
                  <a:lnTo>
                    <a:pt x="192" y="196"/>
                  </a:lnTo>
                  <a:lnTo>
                    <a:pt x="162" y="196"/>
                  </a:lnTo>
                  <a:lnTo>
                    <a:pt x="162" y="22"/>
                  </a:lnTo>
                  <a:lnTo>
                    <a:pt x="192" y="22"/>
                  </a:lnTo>
                  <a:lnTo>
                    <a:pt x="192" y="196"/>
                  </a:lnTo>
                  <a:close/>
                  <a:moveTo>
                    <a:pt x="216" y="22"/>
                  </a:moveTo>
                  <a:lnTo>
                    <a:pt x="216" y="22"/>
                  </a:lnTo>
                  <a:lnTo>
                    <a:pt x="216" y="22"/>
                  </a:lnTo>
                  <a:lnTo>
                    <a:pt x="245" y="22"/>
                  </a:lnTo>
                  <a:lnTo>
                    <a:pt x="245" y="196"/>
                  </a:lnTo>
                  <a:lnTo>
                    <a:pt x="216" y="196"/>
                  </a:lnTo>
                  <a:lnTo>
                    <a:pt x="216" y="22"/>
                  </a:lnTo>
                  <a:close/>
                  <a:moveTo>
                    <a:pt x="377" y="196"/>
                  </a:moveTo>
                  <a:lnTo>
                    <a:pt x="377" y="196"/>
                  </a:lnTo>
                  <a:lnTo>
                    <a:pt x="377" y="196"/>
                  </a:lnTo>
                  <a:lnTo>
                    <a:pt x="374" y="196"/>
                  </a:lnTo>
                  <a:lnTo>
                    <a:pt x="374" y="11"/>
                  </a:lnTo>
                  <a:lnTo>
                    <a:pt x="374" y="11"/>
                  </a:lnTo>
                  <a:cubicBezTo>
                    <a:pt x="374" y="4"/>
                    <a:pt x="368" y="0"/>
                    <a:pt x="363" y="0"/>
                  </a:cubicBezTo>
                  <a:lnTo>
                    <a:pt x="363" y="0"/>
                  </a:lnTo>
                  <a:lnTo>
                    <a:pt x="98" y="0"/>
                  </a:lnTo>
                  <a:lnTo>
                    <a:pt x="98" y="0"/>
                  </a:lnTo>
                  <a:cubicBezTo>
                    <a:pt x="91" y="0"/>
                    <a:pt x="85" y="4"/>
                    <a:pt x="85" y="11"/>
                  </a:cubicBezTo>
                  <a:lnTo>
                    <a:pt x="85" y="11"/>
                  </a:lnTo>
                  <a:lnTo>
                    <a:pt x="85" y="196"/>
                  </a:lnTo>
                  <a:lnTo>
                    <a:pt x="83" y="196"/>
                  </a:lnTo>
                  <a:lnTo>
                    <a:pt x="83" y="196"/>
                  </a:lnTo>
                  <a:cubicBezTo>
                    <a:pt x="38" y="196"/>
                    <a:pt x="0" y="234"/>
                    <a:pt x="0" y="280"/>
                  </a:cubicBezTo>
                  <a:lnTo>
                    <a:pt x="0" y="280"/>
                  </a:lnTo>
                  <a:lnTo>
                    <a:pt x="0" y="322"/>
                  </a:lnTo>
                  <a:lnTo>
                    <a:pt x="0" y="322"/>
                  </a:lnTo>
                  <a:cubicBezTo>
                    <a:pt x="0" y="329"/>
                    <a:pt x="5" y="335"/>
                    <a:pt x="11" y="335"/>
                  </a:cubicBezTo>
                  <a:cubicBezTo>
                    <a:pt x="18" y="335"/>
                    <a:pt x="23" y="329"/>
                    <a:pt x="23" y="322"/>
                  </a:cubicBezTo>
                  <a:lnTo>
                    <a:pt x="23" y="322"/>
                  </a:lnTo>
                  <a:lnTo>
                    <a:pt x="23" y="280"/>
                  </a:lnTo>
                  <a:lnTo>
                    <a:pt x="23" y="280"/>
                  </a:lnTo>
                  <a:cubicBezTo>
                    <a:pt x="23" y="246"/>
                    <a:pt x="50" y="220"/>
                    <a:pt x="83" y="220"/>
                  </a:cubicBezTo>
                  <a:lnTo>
                    <a:pt x="83" y="220"/>
                  </a:lnTo>
                  <a:lnTo>
                    <a:pt x="98" y="220"/>
                  </a:lnTo>
                  <a:lnTo>
                    <a:pt x="363" y="220"/>
                  </a:lnTo>
                  <a:lnTo>
                    <a:pt x="377" y="220"/>
                  </a:lnTo>
                  <a:lnTo>
                    <a:pt x="377" y="220"/>
                  </a:lnTo>
                  <a:cubicBezTo>
                    <a:pt x="409" y="220"/>
                    <a:pt x="437" y="246"/>
                    <a:pt x="437" y="280"/>
                  </a:cubicBezTo>
                  <a:lnTo>
                    <a:pt x="437" y="280"/>
                  </a:lnTo>
                  <a:lnTo>
                    <a:pt x="437" y="722"/>
                  </a:lnTo>
                  <a:lnTo>
                    <a:pt x="437" y="722"/>
                  </a:lnTo>
                  <a:cubicBezTo>
                    <a:pt x="437" y="756"/>
                    <a:pt x="409" y="782"/>
                    <a:pt x="377" y="782"/>
                  </a:cubicBezTo>
                  <a:lnTo>
                    <a:pt x="377" y="782"/>
                  </a:lnTo>
                  <a:lnTo>
                    <a:pt x="83" y="782"/>
                  </a:lnTo>
                  <a:lnTo>
                    <a:pt x="83" y="782"/>
                  </a:lnTo>
                  <a:cubicBezTo>
                    <a:pt x="77" y="782"/>
                    <a:pt x="71" y="788"/>
                    <a:pt x="71" y="793"/>
                  </a:cubicBezTo>
                  <a:cubicBezTo>
                    <a:pt x="71" y="801"/>
                    <a:pt x="77" y="806"/>
                    <a:pt x="83" y="806"/>
                  </a:cubicBezTo>
                  <a:lnTo>
                    <a:pt x="83" y="806"/>
                  </a:lnTo>
                  <a:lnTo>
                    <a:pt x="377" y="806"/>
                  </a:lnTo>
                  <a:lnTo>
                    <a:pt x="377" y="806"/>
                  </a:lnTo>
                  <a:cubicBezTo>
                    <a:pt x="424" y="806"/>
                    <a:pt x="460" y="768"/>
                    <a:pt x="460" y="722"/>
                  </a:cubicBezTo>
                  <a:lnTo>
                    <a:pt x="460" y="722"/>
                  </a:lnTo>
                  <a:lnTo>
                    <a:pt x="460" y="280"/>
                  </a:lnTo>
                  <a:lnTo>
                    <a:pt x="460" y="280"/>
                  </a:lnTo>
                  <a:cubicBezTo>
                    <a:pt x="460" y="234"/>
                    <a:pt x="424" y="196"/>
                    <a:pt x="377" y="196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a-DK"/>
            </a:p>
          </p:txBody>
        </p:sp>
        <p:sp>
          <p:nvSpPr>
            <p:cNvPr id="189" name="Freeform 1212">
              <a:extLst>
                <a:ext uri="{FF2B5EF4-FFF2-40B4-BE49-F238E27FC236}">
                  <a16:creationId xmlns:a16="http://schemas.microsoft.com/office/drawing/2014/main" id="{07D3AFEE-FD0F-AC4E-8281-1CCC591B09C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559800" y="3716338"/>
              <a:ext cx="77788" cy="103187"/>
            </a:xfrm>
            <a:custGeom>
              <a:avLst/>
              <a:gdLst>
                <a:gd name="T0" fmla="*/ 125 w 216"/>
                <a:gd name="T1" fmla="*/ 264 h 287"/>
                <a:gd name="T2" fmla="*/ 125 w 216"/>
                <a:gd name="T3" fmla="*/ 264 h 287"/>
                <a:gd name="T4" fmla="*/ 125 w 216"/>
                <a:gd name="T5" fmla="*/ 264 h 287"/>
                <a:gd name="T6" fmla="*/ 125 w 216"/>
                <a:gd name="T7" fmla="*/ 264 h 287"/>
                <a:gd name="T8" fmla="*/ 114 w 216"/>
                <a:gd name="T9" fmla="*/ 275 h 287"/>
                <a:gd name="T10" fmla="*/ 125 w 216"/>
                <a:gd name="T11" fmla="*/ 286 h 287"/>
                <a:gd name="T12" fmla="*/ 125 w 216"/>
                <a:gd name="T13" fmla="*/ 286 h 287"/>
                <a:gd name="T14" fmla="*/ 202 w 216"/>
                <a:gd name="T15" fmla="*/ 286 h 287"/>
                <a:gd name="T16" fmla="*/ 202 w 216"/>
                <a:gd name="T17" fmla="*/ 286 h 287"/>
                <a:gd name="T18" fmla="*/ 215 w 216"/>
                <a:gd name="T19" fmla="*/ 275 h 287"/>
                <a:gd name="T20" fmla="*/ 215 w 216"/>
                <a:gd name="T21" fmla="*/ 275 h 287"/>
                <a:gd name="T22" fmla="*/ 215 w 216"/>
                <a:gd name="T23" fmla="*/ 15 h 287"/>
                <a:gd name="T24" fmla="*/ 215 w 216"/>
                <a:gd name="T25" fmla="*/ 15 h 287"/>
                <a:gd name="T26" fmla="*/ 202 w 216"/>
                <a:gd name="T27" fmla="*/ 3 h 287"/>
                <a:gd name="T28" fmla="*/ 202 w 216"/>
                <a:gd name="T29" fmla="*/ 3 h 287"/>
                <a:gd name="T30" fmla="*/ 13 w 216"/>
                <a:gd name="T31" fmla="*/ 0 h 287"/>
                <a:gd name="T32" fmla="*/ 13 w 216"/>
                <a:gd name="T33" fmla="*/ 0 h 287"/>
                <a:gd name="T34" fmla="*/ 0 w 216"/>
                <a:gd name="T35" fmla="*/ 11 h 287"/>
                <a:gd name="T36" fmla="*/ 13 w 216"/>
                <a:gd name="T37" fmla="*/ 24 h 287"/>
                <a:gd name="T38" fmla="*/ 13 w 216"/>
                <a:gd name="T39" fmla="*/ 24 h 287"/>
                <a:gd name="T40" fmla="*/ 191 w 216"/>
                <a:gd name="T41" fmla="*/ 27 h 287"/>
                <a:gd name="T42" fmla="*/ 191 w 216"/>
                <a:gd name="T43" fmla="*/ 264 h 287"/>
                <a:gd name="T44" fmla="*/ 125 w 216"/>
                <a:gd name="T45" fmla="*/ 264 h 2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16" h="287">
                  <a:moveTo>
                    <a:pt x="125" y="264"/>
                  </a:moveTo>
                  <a:lnTo>
                    <a:pt x="125" y="264"/>
                  </a:lnTo>
                  <a:lnTo>
                    <a:pt x="125" y="264"/>
                  </a:lnTo>
                  <a:lnTo>
                    <a:pt x="125" y="264"/>
                  </a:lnTo>
                  <a:cubicBezTo>
                    <a:pt x="120" y="264"/>
                    <a:pt x="114" y="268"/>
                    <a:pt x="114" y="275"/>
                  </a:cubicBezTo>
                  <a:cubicBezTo>
                    <a:pt x="114" y="282"/>
                    <a:pt x="120" y="286"/>
                    <a:pt x="125" y="286"/>
                  </a:cubicBezTo>
                  <a:lnTo>
                    <a:pt x="125" y="286"/>
                  </a:lnTo>
                  <a:lnTo>
                    <a:pt x="202" y="286"/>
                  </a:lnTo>
                  <a:lnTo>
                    <a:pt x="202" y="286"/>
                  </a:lnTo>
                  <a:cubicBezTo>
                    <a:pt x="209" y="286"/>
                    <a:pt x="215" y="282"/>
                    <a:pt x="215" y="275"/>
                  </a:cubicBezTo>
                  <a:lnTo>
                    <a:pt x="215" y="275"/>
                  </a:lnTo>
                  <a:lnTo>
                    <a:pt x="215" y="15"/>
                  </a:lnTo>
                  <a:lnTo>
                    <a:pt x="215" y="15"/>
                  </a:lnTo>
                  <a:cubicBezTo>
                    <a:pt x="215" y="9"/>
                    <a:pt x="209" y="3"/>
                    <a:pt x="202" y="3"/>
                  </a:cubicBezTo>
                  <a:lnTo>
                    <a:pt x="202" y="3"/>
                  </a:lnTo>
                  <a:lnTo>
                    <a:pt x="13" y="0"/>
                  </a:lnTo>
                  <a:lnTo>
                    <a:pt x="13" y="0"/>
                  </a:lnTo>
                  <a:cubicBezTo>
                    <a:pt x="6" y="0"/>
                    <a:pt x="2" y="6"/>
                    <a:pt x="0" y="11"/>
                  </a:cubicBezTo>
                  <a:cubicBezTo>
                    <a:pt x="0" y="19"/>
                    <a:pt x="6" y="24"/>
                    <a:pt x="13" y="24"/>
                  </a:cubicBezTo>
                  <a:lnTo>
                    <a:pt x="13" y="24"/>
                  </a:lnTo>
                  <a:lnTo>
                    <a:pt x="191" y="27"/>
                  </a:lnTo>
                  <a:lnTo>
                    <a:pt x="191" y="264"/>
                  </a:lnTo>
                  <a:lnTo>
                    <a:pt x="125" y="264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a-DK"/>
            </a:p>
          </p:txBody>
        </p:sp>
        <p:sp>
          <p:nvSpPr>
            <p:cNvPr id="190" name="Freeform 1213">
              <a:extLst>
                <a:ext uri="{FF2B5EF4-FFF2-40B4-BE49-F238E27FC236}">
                  <a16:creationId xmlns:a16="http://schemas.microsoft.com/office/drawing/2014/main" id="{9FAB9274-C645-754A-A133-4A3E7DC9D39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391525" y="3687763"/>
              <a:ext cx="219075" cy="182562"/>
            </a:xfrm>
            <a:custGeom>
              <a:avLst/>
              <a:gdLst>
                <a:gd name="T0" fmla="*/ 493 w 609"/>
                <a:gd name="T1" fmla="*/ 482 h 507"/>
                <a:gd name="T2" fmla="*/ 316 w 609"/>
                <a:gd name="T3" fmla="*/ 482 h 507"/>
                <a:gd name="T4" fmla="*/ 493 w 609"/>
                <a:gd name="T5" fmla="*/ 299 h 507"/>
                <a:gd name="T6" fmla="*/ 585 w 609"/>
                <a:gd name="T7" fmla="*/ 391 h 507"/>
                <a:gd name="T8" fmla="*/ 24 w 609"/>
                <a:gd name="T9" fmla="*/ 391 h 507"/>
                <a:gd name="T10" fmla="*/ 24 w 609"/>
                <a:gd name="T11" fmla="*/ 391 h 507"/>
                <a:gd name="T12" fmla="*/ 51 w 609"/>
                <a:gd name="T13" fmla="*/ 326 h 507"/>
                <a:gd name="T14" fmla="*/ 52 w 609"/>
                <a:gd name="T15" fmla="*/ 325 h 507"/>
                <a:gd name="T16" fmla="*/ 115 w 609"/>
                <a:gd name="T17" fmla="*/ 299 h 507"/>
                <a:gd name="T18" fmla="*/ 294 w 609"/>
                <a:gd name="T19" fmla="*/ 299 h 507"/>
                <a:gd name="T20" fmla="*/ 115 w 609"/>
                <a:gd name="T21" fmla="*/ 482 h 507"/>
                <a:gd name="T22" fmla="*/ 24 w 609"/>
                <a:gd name="T23" fmla="*/ 391 h 507"/>
                <a:gd name="T24" fmla="*/ 176 w 609"/>
                <a:gd name="T25" fmla="*/ 202 h 507"/>
                <a:gd name="T26" fmla="*/ 248 w 609"/>
                <a:gd name="T27" fmla="*/ 276 h 507"/>
                <a:gd name="T28" fmla="*/ 115 w 609"/>
                <a:gd name="T29" fmla="*/ 276 h 507"/>
                <a:gd name="T30" fmla="*/ 101 w 609"/>
                <a:gd name="T31" fmla="*/ 277 h 507"/>
                <a:gd name="T32" fmla="*/ 317 w 609"/>
                <a:gd name="T33" fmla="*/ 61 h 507"/>
                <a:gd name="T34" fmla="*/ 317 w 609"/>
                <a:gd name="T35" fmla="*/ 61 h 507"/>
                <a:gd name="T36" fmla="*/ 448 w 609"/>
                <a:gd name="T37" fmla="*/ 61 h 507"/>
                <a:gd name="T38" fmla="*/ 448 w 609"/>
                <a:gd name="T39" fmla="*/ 190 h 507"/>
                <a:gd name="T40" fmla="*/ 362 w 609"/>
                <a:gd name="T41" fmla="*/ 276 h 507"/>
                <a:gd name="T42" fmla="*/ 192 w 609"/>
                <a:gd name="T43" fmla="*/ 186 h 507"/>
                <a:gd name="T44" fmla="*/ 493 w 609"/>
                <a:gd name="T45" fmla="*/ 276 h 507"/>
                <a:gd name="T46" fmla="*/ 493 w 609"/>
                <a:gd name="T47" fmla="*/ 276 h 507"/>
                <a:gd name="T48" fmla="*/ 463 w 609"/>
                <a:gd name="T49" fmla="*/ 207 h 507"/>
                <a:gd name="T50" fmla="*/ 497 w 609"/>
                <a:gd name="T51" fmla="*/ 126 h 507"/>
                <a:gd name="T52" fmla="*/ 302 w 609"/>
                <a:gd name="T53" fmla="*/ 45 h 507"/>
                <a:gd name="T54" fmla="*/ 35 w 609"/>
                <a:gd name="T55" fmla="*/ 308 h 507"/>
                <a:gd name="T56" fmla="*/ 34 w 609"/>
                <a:gd name="T57" fmla="*/ 311 h 507"/>
                <a:gd name="T58" fmla="*/ 34 w 609"/>
                <a:gd name="T59" fmla="*/ 311 h 507"/>
                <a:gd name="T60" fmla="*/ 34 w 609"/>
                <a:gd name="T61" fmla="*/ 311 h 507"/>
                <a:gd name="T62" fmla="*/ 115 w 609"/>
                <a:gd name="T63" fmla="*/ 506 h 507"/>
                <a:gd name="T64" fmla="*/ 493 w 609"/>
                <a:gd name="T65" fmla="*/ 506 h 507"/>
                <a:gd name="T66" fmla="*/ 608 w 609"/>
                <a:gd name="T67" fmla="*/ 391 h 5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609" h="507">
                  <a:moveTo>
                    <a:pt x="493" y="482"/>
                  </a:moveTo>
                  <a:lnTo>
                    <a:pt x="493" y="482"/>
                  </a:lnTo>
                  <a:lnTo>
                    <a:pt x="493" y="482"/>
                  </a:lnTo>
                  <a:lnTo>
                    <a:pt x="316" y="482"/>
                  </a:lnTo>
                  <a:lnTo>
                    <a:pt x="316" y="299"/>
                  </a:lnTo>
                  <a:lnTo>
                    <a:pt x="493" y="299"/>
                  </a:lnTo>
                  <a:lnTo>
                    <a:pt x="493" y="299"/>
                  </a:lnTo>
                  <a:cubicBezTo>
                    <a:pt x="543" y="299"/>
                    <a:pt x="585" y="341"/>
                    <a:pt x="585" y="391"/>
                  </a:cubicBezTo>
                  <a:cubicBezTo>
                    <a:pt x="585" y="441"/>
                    <a:pt x="543" y="482"/>
                    <a:pt x="493" y="482"/>
                  </a:cubicBezTo>
                  <a:close/>
                  <a:moveTo>
                    <a:pt x="24" y="391"/>
                  </a:moveTo>
                  <a:lnTo>
                    <a:pt x="24" y="391"/>
                  </a:lnTo>
                  <a:lnTo>
                    <a:pt x="24" y="391"/>
                  </a:lnTo>
                  <a:lnTo>
                    <a:pt x="24" y="391"/>
                  </a:lnTo>
                  <a:cubicBezTo>
                    <a:pt x="24" y="366"/>
                    <a:pt x="34" y="343"/>
                    <a:pt x="51" y="326"/>
                  </a:cubicBezTo>
                  <a:lnTo>
                    <a:pt x="51" y="326"/>
                  </a:lnTo>
                  <a:lnTo>
                    <a:pt x="52" y="325"/>
                  </a:lnTo>
                  <a:lnTo>
                    <a:pt x="52" y="325"/>
                  </a:lnTo>
                  <a:cubicBezTo>
                    <a:pt x="69" y="310"/>
                    <a:pt x="92" y="299"/>
                    <a:pt x="115" y="299"/>
                  </a:cubicBezTo>
                  <a:lnTo>
                    <a:pt x="115" y="299"/>
                  </a:lnTo>
                  <a:lnTo>
                    <a:pt x="294" y="299"/>
                  </a:lnTo>
                  <a:lnTo>
                    <a:pt x="294" y="482"/>
                  </a:lnTo>
                  <a:lnTo>
                    <a:pt x="115" y="482"/>
                  </a:lnTo>
                  <a:lnTo>
                    <a:pt x="115" y="482"/>
                  </a:lnTo>
                  <a:cubicBezTo>
                    <a:pt x="65" y="482"/>
                    <a:pt x="24" y="441"/>
                    <a:pt x="24" y="391"/>
                  </a:cubicBezTo>
                  <a:close/>
                  <a:moveTo>
                    <a:pt x="176" y="202"/>
                  </a:moveTo>
                  <a:lnTo>
                    <a:pt x="176" y="202"/>
                  </a:lnTo>
                  <a:lnTo>
                    <a:pt x="176" y="202"/>
                  </a:lnTo>
                  <a:lnTo>
                    <a:pt x="248" y="276"/>
                  </a:lnTo>
                  <a:lnTo>
                    <a:pt x="115" y="276"/>
                  </a:lnTo>
                  <a:lnTo>
                    <a:pt x="115" y="276"/>
                  </a:lnTo>
                  <a:cubicBezTo>
                    <a:pt x="111" y="276"/>
                    <a:pt x="105" y="276"/>
                    <a:pt x="101" y="277"/>
                  </a:cubicBezTo>
                  <a:lnTo>
                    <a:pt x="101" y="277"/>
                  </a:lnTo>
                  <a:lnTo>
                    <a:pt x="176" y="202"/>
                  </a:lnTo>
                  <a:close/>
                  <a:moveTo>
                    <a:pt x="317" y="61"/>
                  </a:moveTo>
                  <a:lnTo>
                    <a:pt x="317" y="61"/>
                  </a:lnTo>
                  <a:lnTo>
                    <a:pt x="317" y="61"/>
                  </a:lnTo>
                  <a:lnTo>
                    <a:pt x="317" y="61"/>
                  </a:lnTo>
                  <a:cubicBezTo>
                    <a:pt x="354" y="25"/>
                    <a:pt x="411" y="25"/>
                    <a:pt x="448" y="61"/>
                  </a:cubicBezTo>
                  <a:cubicBezTo>
                    <a:pt x="465" y="78"/>
                    <a:pt x="474" y="100"/>
                    <a:pt x="474" y="126"/>
                  </a:cubicBezTo>
                  <a:cubicBezTo>
                    <a:pt x="474" y="150"/>
                    <a:pt x="465" y="174"/>
                    <a:pt x="448" y="190"/>
                  </a:cubicBezTo>
                  <a:lnTo>
                    <a:pt x="448" y="190"/>
                  </a:lnTo>
                  <a:lnTo>
                    <a:pt x="362" y="276"/>
                  </a:lnTo>
                  <a:lnTo>
                    <a:pt x="282" y="276"/>
                  </a:lnTo>
                  <a:lnTo>
                    <a:pt x="192" y="186"/>
                  </a:lnTo>
                  <a:lnTo>
                    <a:pt x="317" y="61"/>
                  </a:lnTo>
                  <a:close/>
                  <a:moveTo>
                    <a:pt x="493" y="276"/>
                  </a:moveTo>
                  <a:lnTo>
                    <a:pt x="493" y="276"/>
                  </a:lnTo>
                  <a:lnTo>
                    <a:pt x="493" y="276"/>
                  </a:lnTo>
                  <a:lnTo>
                    <a:pt x="394" y="276"/>
                  </a:lnTo>
                  <a:lnTo>
                    <a:pt x="463" y="207"/>
                  </a:lnTo>
                  <a:lnTo>
                    <a:pt x="463" y="207"/>
                  </a:lnTo>
                  <a:cubicBezTo>
                    <a:pt x="485" y="185"/>
                    <a:pt x="497" y="157"/>
                    <a:pt x="497" y="126"/>
                  </a:cubicBezTo>
                  <a:cubicBezTo>
                    <a:pt x="497" y="95"/>
                    <a:pt x="485" y="65"/>
                    <a:pt x="463" y="45"/>
                  </a:cubicBezTo>
                  <a:cubicBezTo>
                    <a:pt x="420" y="0"/>
                    <a:pt x="347" y="0"/>
                    <a:pt x="302" y="45"/>
                  </a:cubicBezTo>
                  <a:lnTo>
                    <a:pt x="302" y="45"/>
                  </a:lnTo>
                  <a:lnTo>
                    <a:pt x="35" y="308"/>
                  </a:lnTo>
                  <a:lnTo>
                    <a:pt x="35" y="308"/>
                  </a:lnTo>
                  <a:cubicBezTo>
                    <a:pt x="35" y="308"/>
                    <a:pt x="34" y="310"/>
                    <a:pt x="34" y="311"/>
                  </a:cubicBezTo>
                  <a:lnTo>
                    <a:pt x="34" y="311"/>
                  </a:lnTo>
                  <a:lnTo>
                    <a:pt x="34" y="311"/>
                  </a:lnTo>
                  <a:lnTo>
                    <a:pt x="34" y="311"/>
                  </a:lnTo>
                  <a:lnTo>
                    <a:pt x="34" y="311"/>
                  </a:lnTo>
                  <a:cubicBezTo>
                    <a:pt x="13" y="332"/>
                    <a:pt x="0" y="360"/>
                    <a:pt x="0" y="391"/>
                  </a:cubicBezTo>
                  <a:cubicBezTo>
                    <a:pt x="0" y="454"/>
                    <a:pt x="52" y="506"/>
                    <a:pt x="115" y="506"/>
                  </a:cubicBezTo>
                  <a:lnTo>
                    <a:pt x="115" y="506"/>
                  </a:lnTo>
                  <a:lnTo>
                    <a:pt x="493" y="506"/>
                  </a:lnTo>
                  <a:lnTo>
                    <a:pt x="493" y="506"/>
                  </a:lnTo>
                  <a:cubicBezTo>
                    <a:pt x="557" y="506"/>
                    <a:pt x="608" y="454"/>
                    <a:pt x="608" y="391"/>
                  </a:cubicBezTo>
                  <a:cubicBezTo>
                    <a:pt x="608" y="328"/>
                    <a:pt x="557" y="276"/>
                    <a:pt x="493" y="276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a-DK"/>
            </a:p>
          </p:txBody>
        </p:sp>
        <p:sp>
          <p:nvSpPr>
            <p:cNvPr id="191" name="Freeform 1214">
              <a:extLst>
                <a:ext uri="{FF2B5EF4-FFF2-40B4-BE49-F238E27FC236}">
                  <a16:creationId xmlns:a16="http://schemas.microsoft.com/office/drawing/2014/main" id="{6752678C-D9D2-024F-87FA-0EFF241229A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512175" y="3803650"/>
              <a:ext cx="80963" cy="26988"/>
            </a:xfrm>
            <a:custGeom>
              <a:avLst/>
              <a:gdLst>
                <a:gd name="T0" fmla="*/ 160 w 224"/>
                <a:gd name="T1" fmla="*/ 0 h 77"/>
                <a:gd name="T2" fmla="*/ 160 w 224"/>
                <a:gd name="T3" fmla="*/ 0 h 77"/>
                <a:gd name="T4" fmla="*/ 160 w 224"/>
                <a:gd name="T5" fmla="*/ 0 h 77"/>
                <a:gd name="T6" fmla="*/ 11 w 224"/>
                <a:gd name="T7" fmla="*/ 0 h 77"/>
                <a:gd name="T8" fmla="*/ 11 w 224"/>
                <a:gd name="T9" fmla="*/ 0 h 77"/>
                <a:gd name="T10" fmla="*/ 0 w 224"/>
                <a:gd name="T11" fmla="*/ 11 h 77"/>
                <a:gd name="T12" fmla="*/ 11 w 224"/>
                <a:gd name="T13" fmla="*/ 24 h 77"/>
                <a:gd name="T14" fmla="*/ 11 w 224"/>
                <a:gd name="T15" fmla="*/ 24 h 77"/>
                <a:gd name="T16" fmla="*/ 160 w 224"/>
                <a:gd name="T17" fmla="*/ 24 h 77"/>
                <a:gd name="T18" fmla="*/ 160 w 224"/>
                <a:gd name="T19" fmla="*/ 24 h 77"/>
                <a:gd name="T20" fmla="*/ 201 w 224"/>
                <a:gd name="T21" fmla="*/ 65 h 77"/>
                <a:gd name="T22" fmla="*/ 212 w 224"/>
                <a:gd name="T23" fmla="*/ 76 h 77"/>
                <a:gd name="T24" fmla="*/ 223 w 224"/>
                <a:gd name="T25" fmla="*/ 65 h 77"/>
                <a:gd name="T26" fmla="*/ 160 w 224"/>
                <a:gd name="T27" fmla="*/ 0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24" h="77">
                  <a:moveTo>
                    <a:pt x="160" y="0"/>
                  </a:moveTo>
                  <a:lnTo>
                    <a:pt x="160" y="0"/>
                  </a:lnTo>
                  <a:lnTo>
                    <a:pt x="160" y="0"/>
                  </a:lnTo>
                  <a:lnTo>
                    <a:pt x="11" y="0"/>
                  </a:lnTo>
                  <a:lnTo>
                    <a:pt x="11" y="0"/>
                  </a:lnTo>
                  <a:cubicBezTo>
                    <a:pt x="5" y="0"/>
                    <a:pt x="0" y="5"/>
                    <a:pt x="0" y="11"/>
                  </a:cubicBezTo>
                  <a:cubicBezTo>
                    <a:pt x="0" y="18"/>
                    <a:pt x="5" y="24"/>
                    <a:pt x="11" y="24"/>
                  </a:cubicBezTo>
                  <a:lnTo>
                    <a:pt x="11" y="24"/>
                  </a:lnTo>
                  <a:lnTo>
                    <a:pt x="160" y="24"/>
                  </a:lnTo>
                  <a:lnTo>
                    <a:pt x="160" y="24"/>
                  </a:lnTo>
                  <a:cubicBezTo>
                    <a:pt x="183" y="24"/>
                    <a:pt x="201" y="42"/>
                    <a:pt x="201" y="65"/>
                  </a:cubicBezTo>
                  <a:cubicBezTo>
                    <a:pt x="201" y="70"/>
                    <a:pt x="206" y="76"/>
                    <a:pt x="212" y="76"/>
                  </a:cubicBezTo>
                  <a:cubicBezTo>
                    <a:pt x="219" y="76"/>
                    <a:pt x="223" y="70"/>
                    <a:pt x="223" y="65"/>
                  </a:cubicBezTo>
                  <a:cubicBezTo>
                    <a:pt x="223" y="28"/>
                    <a:pt x="195" y="0"/>
                    <a:pt x="160" y="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a-DK"/>
            </a:p>
          </p:txBody>
        </p:sp>
        <p:sp>
          <p:nvSpPr>
            <p:cNvPr id="192" name="Freeform 1215">
              <a:extLst>
                <a:ext uri="{FF2B5EF4-FFF2-40B4-BE49-F238E27FC236}">
                  <a16:creationId xmlns:a16="http://schemas.microsoft.com/office/drawing/2014/main" id="{73D146C0-6953-0E41-9200-943E4A9A22A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472488" y="3705225"/>
              <a:ext cx="74612" cy="53975"/>
            </a:xfrm>
            <a:custGeom>
              <a:avLst/>
              <a:gdLst>
                <a:gd name="T0" fmla="*/ 5 w 207"/>
                <a:gd name="T1" fmla="*/ 148 h 151"/>
                <a:gd name="T2" fmla="*/ 5 w 207"/>
                <a:gd name="T3" fmla="*/ 148 h 151"/>
                <a:gd name="T4" fmla="*/ 5 w 207"/>
                <a:gd name="T5" fmla="*/ 148 h 151"/>
                <a:gd name="T6" fmla="*/ 5 w 207"/>
                <a:gd name="T7" fmla="*/ 148 h 151"/>
                <a:gd name="T8" fmla="*/ 13 w 207"/>
                <a:gd name="T9" fmla="*/ 150 h 151"/>
                <a:gd name="T10" fmla="*/ 20 w 207"/>
                <a:gd name="T11" fmla="*/ 148 h 151"/>
                <a:gd name="T12" fmla="*/ 20 w 207"/>
                <a:gd name="T13" fmla="*/ 148 h 151"/>
                <a:gd name="T14" fmla="*/ 126 w 207"/>
                <a:gd name="T15" fmla="*/ 42 h 151"/>
                <a:gd name="T16" fmla="*/ 126 w 207"/>
                <a:gd name="T17" fmla="*/ 42 h 151"/>
                <a:gd name="T18" fmla="*/ 183 w 207"/>
                <a:gd name="T19" fmla="*/ 42 h 151"/>
                <a:gd name="T20" fmla="*/ 200 w 207"/>
                <a:gd name="T21" fmla="*/ 42 h 151"/>
                <a:gd name="T22" fmla="*/ 200 w 207"/>
                <a:gd name="T23" fmla="*/ 26 h 151"/>
                <a:gd name="T24" fmla="*/ 109 w 207"/>
                <a:gd name="T25" fmla="*/ 26 h 151"/>
                <a:gd name="T26" fmla="*/ 109 w 207"/>
                <a:gd name="T27" fmla="*/ 26 h 151"/>
                <a:gd name="T28" fmla="*/ 5 w 207"/>
                <a:gd name="T29" fmla="*/ 131 h 151"/>
                <a:gd name="T30" fmla="*/ 5 w 207"/>
                <a:gd name="T31" fmla="*/ 131 h 151"/>
                <a:gd name="T32" fmla="*/ 5 w 207"/>
                <a:gd name="T33" fmla="*/ 148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07" h="151">
                  <a:moveTo>
                    <a:pt x="5" y="148"/>
                  </a:moveTo>
                  <a:lnTo>
                    <a:pt x="5" y="148"/>
                  </a:lnTo>
                  <a:lnTo>
                    <a:pt x="5" y="148"/>
                  </a:lnTo>
                  <a:lnTo>
                    <a:pt x="5" y="148"/>
                  </a:lnTo>
                  <a:cubicBezTo>
                    <a:pt x="6" y="149"/>
                    <a:pt x="9" y="150"/>
                    <a:pt x="13" y="150"/>
                  </a:cubicBezTo>
                  <a:cubicBezTo>
                    <a:pt x="16" y="150"/>
                    <a:pt x="19" y="149"/>
                    <a:pt x="20" y="148"/>
                  </a:cubicBezTo>
                  <a:lnTo>
                    <a:pt x="20" y="148"/>
                  </a:lnTo>
                  <a:lnTo>
                    <a:pt x="126" y="42"/>
                  </a:lnTo>
                  <a:lnTo>
                    <a:pt x="126" y="42"/>
                  </a:lnTo>
                  <a:cubicBezTo>
                    <a:pt x="142" y="27"/>
                    <a:pt x="168" y="27"/>
                    <a:pt x="183" y="42"/>
                  </a:cubicBezTo>
                  <a:cubicBezTo>
                    <a:pt x="189" y="46"/>
                    <a:pt x="196" y="46"/>
                    <a:pt x="200" y="42"/>
                  </a:cubicBezTo>
                  <a:cubicBezTo>
                    <a:pt x="206" y="38"/>
                    <a:pt x="206" y="31"/>
                    <a:pt x="200" y="26"/>
                  </a:cubicBezTo>
                  <a:cubicBezTo>
                    <a:pt x="174" y="0"/>
                    <a:pt x="134" y="0"/>
                    <a:pt x="109" y="26"/>
                  </a:cubicBezTo>
                  <a:lnTo>
                    <a:pt x="109" y="26"/>
                  </a:lnTo>
                  <a:lnTo>
                    <a:pt x="5" y="131"/>
                  </a:lnTo>
                  <a:lnTo>
                    <a:pt x="5" y="131"/>
                  </a:lnTo>
                  <a:cubicBezTo>
                    <a:pt x="0" y="135"/>
                    <a:pt x="0" y="142"/>
                    <a:pt x="5" y="148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a-DK"/>
            </a:p>
          </p:txBody>
        </p:sp>
      </p:grpSp>
    </p:spTree>
    <p:extLst>
      <p:ext uri="{BB962C8B-B14F-4D97-AF65-F5344CB8AC3E}">
        <p14:creationId xmlns:p14="http://schemas.microsoft.com/office/powerpoint/2010/main" val="3665029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/>
      <p:bldP spid="6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45450" y="6219798"/>
            <a:ext cx="519205" cy="519205"/>
          </a:xfrm>
          <a:prstGeom prst="rect">
            <a:avLst/>
          </a:prstGeom>
          <a:effectLst>
            <a:outerShdw blurRad="63500" sx="88000" sy="88000" algn="ctr" rotWithShape="0">
              <a:prstClr val="black">
                <a:alpha val="40000"/>
              </a:prstClr>
            </a:outerShdw>
          </a:effectLst>
        </p:spPr>
      </p:pic>
      <p:sp>
        <p:nvSpPr>
          <p:cNvPr id="5" name="Rectangle 1">
            <a:extLst>
              <a:ext uri="{FF2B5EF4-FFF2-40B4-BE49-F238E27FC236}">
                <a16:creationId xmlns:a16="http://schemas.microsoft.com/office/drawing/2014/main" id="{C3813F05-8EA6-C249-A9A5-BF0DFCBDAAED}"/>
              </a:ext>
            </a:extLst>
          </p:cNvPr>
          <p:cNvSpPr/>
          <p:nvPr/>
        </p:nvSpPr>
        <p:spPr>
          <a:xfrm rot="10800000">
            <a:off x="1" y="-1"/>
            <a:ext cx="12192000" cy="2244436"/>
          </a:xfrm>
          <a:custGeom>
            <a:avLst/>
            <a:gdLst>
              <a:gd name="connsiteX0" fmla="*/ 0 w 12192000"/>
              <a:gd name="connsiteY0" fmla="*/ 0 h 1803400"/>
              <a:gd name="connsiteX1" fmla="*/ 12192000 w 12192000"/>
              <a:gd name="connsiteY1" fmla="*/ 0 h 1803400"/>
              <a:gd name="connsiteX2" fmla="*/ 12192000 w 12192000"/>
              <a:gd name="connsiteY2" fmla="*/ 1803400 h 1803400"/>
              <a:gd name="connsiteX3" fmla="*/ 0 w 12192000"/>
              <a:gd name="connsiteY3" fmla="*/ 1803400 h 1803400"/>
              <a:gd name="connsiteX4" fmla="*/ 0 w 12192000"/>
              <a:gd name="connsiteY4" fmla="*/ 0 h 1803400"/>
              <a:gd name="connsiteX0" fmla="*/ 0 w 12192000"/>
              <a:gd name="connsiteY0" fmla="*/ 615142 h 1803400"/>
              <a:gd name="connsiteX1" fmla="*/ 12192000 w 12192000"/>
              <a:gd name="connsiteY1" fmla="*/ 0 h 1803400"/>
              <a:gd name="connsiteX2" fmla="*/ 12192000 w 12192000"/>
              <a:gd name="connsiteY2" fmla="*/ 1803400 h 1803400"/>
              <a:gd name="connsiteX3" fmla="*/ 0 w 12192000"/>
              <a:gd name="connsiteY3" fmla="*/ 1803400 h 1803400"/>
              <a:gd name="connsiteX4" fmla="*/ 0 w 12192000"/>
              <a:gd name="connsiteY4" fmla="*/ 615142 h 1803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1803400">
                <a:moveTo>
                  <a:pt x="0" y="615142"/>
                </a:moveTo>
                <a:lnTo>
                  <a:pt x="12192000" y="0"/>
                </a:lnTo>
                <a:lnTo>
                  <a:pt x="12192000" y="1803400"/>
                </a:lnTo>
                <a:lnTo>
                  <a:pt x="0" y="1803400"/>
                </a:lnTo>
                <a:lnTo>
                  <a:pt x="0" y="615142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80332590-1583-384F-A9C3-2436667A0AA1}"/>
              </a:ext>
            </a:extLst>
          </p:cNvPr>
          <p:cNvSpPr txBox="1">
            <a:spLocks/>
          </p:cNvSpPr>
          <p:nvPr/>
        </p:nvSpPr>
        <p:spPr>
          <a:xfrm>
            <a:off x="734363" y="673863"/>
            <a:ext cx="9210034" cy="48635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da-DK"/>
            </a:defPPr>
            <a:lvl1pPr marL="0" indent="0" algn="ctr" defTabSz="914400" rtl="0" eaLnBrk="1" latinLnBrk="0" hangingPunct="1">
              <a:buNone/>
              <a:defRPr sz="3200" kern="1200" baseline="0">
                <a:solidFill>
                  <a:schemeClr val="tx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defRPr>
            </a:lvl1pPr>
            <a:lvl2pPr marL="457200" algn="l" defTabSz="914400" rtl="0" eaLnBrk="1" latinLnBrk="0" hangingPunct="1">
              <a:defRPr sz="3200" kern="1200">
                <a:solidFill>
                  <a:schemeClr val="tx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defRPr>
            </a:lvl2pPr>
            <a:lvl3pPr marL="914400" algn="l" defTabSz="914400" rtl="0" eaLnBrk="1" latinLnBrk="0" hangingPunct="1">
              <a:defRPr sz="3200" kern="1200">
                <a:solidFill>
                  <a:schemeClr val="tx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defRPr>
            </a:lvl3pPr>
            <a:lvl4pPr marL="1371600" algn="l" defTabSz="914400" rtl="0" eaLnBrk="1" latinLnBrk="0" hangingPunct="1">
              <a:defRPr sz="3200" kern="1200">
                <a:solidFill>
                  <a:schemeClr val="tx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defRPr>
            </a:lvl4pPr>
            <a:lvl5pPr marL="1828800" algn="l" defTabSz="914400" rtl="0" eaLnBrk="1" latinLnBrk="0" hangingPunct="1">
              <a:defRPr sz="3200" kern="1200">
                <a:solidFill>
                  <a:schemeClr val="tx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3600" dirty="0">
                <a:solidFill>
                  <a:schemeClr val="accent6"/>
                </a:solidFill>
                <a:latin typeface="FoundrySans-Normal" charset="0"/>
                <a:ea typeface="FoundrySans-Normal" charset="0"/>
                <a:cs typeface="FoundrySans-Normal" charset="0"/>
              </a:rPr>
              <a:t>Randomized controlled trial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FCB37BEE-8945-9E4F-ADFB-330E7D1BB6D3}"/>
              </a:ext>
            </a:extLst>
          </p:cNvPr>
          <p:cNvSpPr txBox="1">
            <a:spLocks/>
          </p:cNvSpPr>
          <p:nvPr/>
        </p:nvSpPr>
        <p:spPr>
          <a:xfrm>
            <a:off x="752559" y="1160218"/>
            <a:ext cx="9191838" cy="26936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da-DK"/>
            </a:defPPr>
            <a:lvl1pPr marL="0" indent="0" algn="r" defTabSz="914400" rtl="0" eaLnBrk="1" latinLnBrk="0" hangingPunct="1">
              <a:buNone/>
              <a:defRPr sz="1200" kern="1200" baseline="0">
                <a:solidFill>
                  <a:schemeClr val="tx1">
                    <a:tint val="75000"/>
                  </a:schemeClr>
                </a:solidFill>
                <a:latin typeface="Source Sans Pro Light" panose="020B0403030403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Source Sans Pro Light" panose="020B0403030403020204" pitchFamily="34" charset="0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Source Sans Pro Light" panose="020B0403030403020204" pitchFamily="34" charset="0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Source Sans Pro Light" panose="020B0403030403020204" pitchFamily="34" charset="0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Source Sans Pro Light" panose="020B0403030403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sz="1400" dirty="0">
              <a:solidFill>
                <a:srgbClr val="FF0000"/>
              </a:solidFill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  <p:sp>
        <p:nvSpPr>
          <p:cNvPr id="8" name="Rectangle 28"/>
          <p:cNvSpPr/>
          <p:nvPr/>
        </p:nvSpPr>
        <p:spPr>
          <a:xfrm>
            <a:off x="2331269" y="2730791"/>
            <a:ext cx="7307826" cy="29578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6"/>
                </a:solidFill>
                <a:latin typeface="FoundrySans-Normal" charset="0"/>
                <a:ea typeface="FoundrySans-Normal" charset="0"/>
                <a:cs typeface="FoundrySans-Normal" charset="0"/>
              </a:rPr>
              <a:t>Benefits</a:t>
            </a:r>
          </a:p>
          <a:p>
            <a:pPr marL="742950" lvl="1" indent="-285750">
              <a:lnSpc>
                <a:spcPct val="150000"/>
              </a:lnSpc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6"/>
                </a:solidFill>
                <a:latin typeface="FoundrySans-Normal" charset="0"/>
                <a:ea typeface="FoundrySans-Normal" charset="0"/>
                <a:cs typeface="FoundrySans-Normal" charset="0"/>
              </a:rPr>
              <a:t>Treatment allocation randomized and controlled</a:t>
            </a:r>
          </a:p>
          <a:p>
            <a:pPr marL="1200150" lvl="2" indent="-285750">
              <a:lnSpc>
                <a:spcPct val="150000"/>
              </a:lnSpc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6"/>
                </a:solidFill>
                <a:latin typeface="FoundrySans-Normal" charset="0"/>
                <a:ea typeface="FoundrySans-Normal" charset="0"/>
                <a:cs typeface="FoundrySans-Normal" charset="0"/>
              </a:rPr>
              <a:t>Treatment allocation independent of patient characteristics and outcome (exchangeable)</a:t>
            </a:r>
          </a:p>
          <a:p>
            <a:pPr marL="1200150" lvl="2" indent="-285750">
              <a:lnSpc>
                <a:spcPct val="150000"/>
              </a:lnSpc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6"/>
                </a:solidFill>
                <a:latin typeface="FoundrySans-Normal" charset="0"/>
                <a:ea typeface="FoundrySans-Normal" charset="0"/>
                <a:cs typeface="FoundrySans-Normal" charset="0"/>
              </a:rPr>
              <a:t>“No confounding” </a:t>
            </a:r>
          </a:p>
          <a:p>
            <a:pPr marL="742950" lvl="1" indent="-285750">
              <a:lnSpc>
                <a:spcPct val="150000"/>
              </a:lnSpc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6"/>
                </a:solidFill>
                <a:latin typeface="FoundrySans-Normal" charset="0"/>
                <a:ea typeface="FoundrySans-Normal" charset="0"/>
                <a:cs typeface="FoundrySans-Normal" charset="0"/>
              </a:rPr>
              <a:t>Interpretation is causal (if quality of the study is sufficiently high)</a:t>
            </a:r>
          </a:p>
          <a:p>
            <a:pPr marL="742950" lvl="1" indent="-285750">
              <a:lnSpc>
                <a:spcPct val="150000"/>
              </a:lnSpc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endParaRPr lang="en-US" dirty="0">
              <a:solidFill>
                <a:schemeClr val="accent6"/>
              </a:solidFill>
              <a:latin typeface="FoundrySans-Normal" charset="0"/>
              <a:ea typeface="FoundrySans-Normal" charset="0"/>
              <a:cs typeface="FoundrySans-Norm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549564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45450" y="6219798"/>
            <a:ext cx="519205" cy="519205"/>
          </a:xfrm>
          <a:prstGeom prst="rect">
            <a:avLst/>
          </a:prstGeom>
          <a:effectLst>
            <a:outerShdw blurRad="63500" sx="88000" sy="88000" algn="ctr" rotWithShape="0">
              <a:prstClr val="black">
                <a:alpha val="40000"/>
              </a:prstClr>
            </a:outerShdw>
          </a:effectLst>
        </p:spPr>
      </p:pic>
      <p:sp>
        <p:nvSpPr>
          <p:cNvPr id="5" name="Rectangle 1">
            <a:extLst>
              <a:ext uri="{FF2B5EF4-FFF2-40B4-BE49-F238E27FC236}">
                <a16:creationId xmlns:a16="http://schemas.microsoft.com/office/drawing/2014/main" id="{C3813F05-8EA6-C249-A9A5-BF0DFCBDAAED}"/>
              </a:ext>
            </a:extLst>
          </p:cNvPr>
          <p:cNvSpPr/>
          <p:nvPr/>
        </p:nvSpPr>
        <p:spPr>
          <a:xfrm rot="10800000">
            <a:off x="1" y="-1"/>
            <a:ext cx="12192000" cy="2244436"/>
          </a:xfrm>
          <a:custGeom>
            <a:avLst/>
            <a:gdLst>
              <a:gd name="connsiteX0" fmla="*/ 0 w 12192000"/>
              <a:gd name="connsiteY0" fmla="*/ 0 h 1803400"/>
              <a:gd name="connsiteX1" fmla="*/ 12192000 w 12192000"/>
              <a:gd name="connsiteY1" fmla="*/ 0 h 1803400"/>
              <a:gd name="connsiteX2" fmla="*/ 12192000 w 12192000"/>
              <a:gd name="connsiteY2" fmla="*/ 1803400 h 1803400"/>
              <a:gd name="connsiteX3" fmla="*/ 0 w 12192000"/>
              <a:gd name="connsiteY3" fmla="*/ 1803400 h 1803400"/>
              <a:gd name="connsiteX4" fmla="*/ 0 w 12192000"/>
              <a:gd name="connsiteY4" fmla="*/ 0 h 1803400"/>
              <a:gd name="connsiteX0" fmla="*/ 0 w 12192000"/>
              <a:gd name="connsiteY0" fmla="*/ 615142 h 1803400"/>
              <a:gd name="connsiteX1" fmla="*/ 12192000 w 12192000"/>
              <a:gd name="connsiteY1" fmla="*/ 0 h 1803400"/>
              <a:gd name="connsiteX2" fmla="*/ 12192000 w 12192000"/>
              <a:gd name="connsiteY2" fmla="*/ 1803400 h 1803400"/>
              <a:gd name="connsiteX3" fmla="*/ 0 w 12192000"/>
              <a:gd name="connsiteY3" fmla="*/ 1803400 h 1803400"/>
              <a:gd name="connsiteX4" fmla="*/ 0 w 12192000"/>
              <a:gd name="connsiteY4" fmla="*/ 615142 h 1803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1803400">
                <a:moveTo>
                  <a:pt x="0" y="615142"/>
                </a:moveTo>
                <a:lnTo>
                  <a:pt x="12192000" y="0"/>
                </a:lnTo>
                <a:lnTo>
                  <a:pt x="12192000" y="1803400"/>
                </a:lnTo>
                <a:lnTo>
                  <a:pt x="0" y="1803400"/>
                </a:lnTo>
                <a:lnTo>
                  <a:pt x="0" y="615142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80332590-1583-384F-A9C3-2436667A0AA1}"/>
              </a:ext>
            </a:extLst>
          </p:cNvPr>
          <p:cNvSpPr txBox="1">
            <a:spLocks/>
          </p:cNvSpPr>
          <p:nvPr/>
        </p:nvSpPr>
        <p:spPr>
          <a:xfrm>
            <a:off x="734363" y="673863"/>
            <a:ext cx="9210034" cy="48635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da-DK"/>
            </a:defPPr>
            <a:lvl1pPr marL="0" indent="0" algn="ctr" defTabSz="914400" rtl="0" eaLnBrk="1" latinLnBrk="0" hangingPunct="1">
              <a:buNone/>
              <a:defRPr sz="3200" kern="1200" baseline="0">
                <a:solidFill>
                  <a:schemeClr val="tx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defRPr>
            </a:lvl1pPr>
            <a:lvl2pPr marL="457200" algn="l" defTabSz="914400" rtl="0" eaLnBrk="1" latinLnBrk="0" hangingPunct="1">
              <a:defRPr sz="3200" kern="1200">
                <a:solidFill>
                  <a:schemeClr val="tx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defRPr>
            </a:lvl2pPr>
            <a:lvl3pPr marL="914400" algn="l" defTabSz="914400" rtl="0" eaLnBrk="1" latinLnBrk="0" hangingPunct="1">
              <a:defRPr sz="3200" kern="1200">
                <a:solidFill>
                  <a:schemeClr val="tx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defRPr>
            </a:lvl3pPr>
            <a:lvl4pPr marL="1371600" algn="l" defTabSz="914400" rtl="0" eaLnBrk="1" latinLnBrk="0" hangingPunct="1">
              <a:defRPr sz="3200" kern="1200">
                <a:solidFill>
                  <a:schemeClr val="tx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defRPr>
            </a:lvl4pPr>
            <a:lvl5pPr marL="1828800" algn="l" defTabSz="914400" rtl="0" eaLnBrk="1" latinLnBrk="0" hangingPunct="1">
              <a:defRPr sz="3200" kern="1200">
                <a:solidFill>
                  <a:schemeClr val="tx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3600" dirty="0">
                <a:solidFill>
                  <a:schemeClr val="accent6"/>
                </a:solidFill>
                <a:latin typeface="FoundrySans-Normal" charset="0"/>
                <a:ea typeface="FoundrySans-Normal" charset="0"/>
                <a:cs typeface="FoundrySans-Normal" charset="0"/>
              </a:rPr>
              <a:t>New user design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FCB37BEE-8945-9E4F-ADFB-330E7D1BB6D3}"/>
              </a:ext>
            </a:extLst>
          </p:cNvPr>
          <p:cNvSpPr txBox="1">
            <a:spLocks/>
          </p:cNvSpPr>
          <p:nvPr/>
        </p:nvSpPr>
        <p:spPr>
          <a:xfrm>
            <a:off x="752559" y="1160218"/>
            <a:ext cx="9191838" cy="26936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da-DK"/>
            </a:defPPr>
            <a:lvl1pPr marL="0" indent="0" algn="r" defTabSz="914400" rtl="0" eaLnBrk="1" latinLnBrk="0" hangingPunct="1">
              <a:buNone/>
              <a:defRPr sz="1200" kern="1200" baseline="0">
                <a:solidFill>
                  <a:schemeClr val="tx1">
                    <a:tint val="75000"/>
                  </a:schemeClr>
                </a:solidFill>
                <a:latin typeface="Source Sans Pro Light" panose="020B0403030403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Source Sans Pro Light" panose="020B0403030403020204" pitchFamily="34" charset="0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Source Sans Pro Light" panose="020B0403030403020204" pitchFamily="34" charset="0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Source Sans Pro Light" panose="020B0403030403020204" pitchFamily="34" charset="0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Source Sans Pro Light" panose="020B0403030403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sz="1400" dirty="0">
              <a:solidFill>
                <a:srgbClr val="FF0000"/>
              </a:solidFill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  <p:sp>
        <p:nvSpPr>
          <p:cNvPr id="20" name="Rectangle 28">
            <a:extLst>
              <a:ext uri="{FF2B5EF4-FFF2-40B4-BE49-F238E27FC236}">
                <a16:creationId xmlns:a16="http://schemas.microsoft.com/office/drawing/2014/main" id="{1A319AB5-2248-034D-A753-E5345A740589}"/>
              </a:ext>
            </a:extLst>
          </p:cNvPr>
          <p:cNvSpPr/>
          <p:nvPr/>
        </p:nvSpPr>
        <p:spPr>
          <a:xfrm>
            <a:off x="1999774" y="2730791"/>
            <a:ext cx="7307826" cy="38318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lvl="1" indent="-285750">
              <a:lnSpc>
                <a:spcPct val="150000"/>
              </a:lnSpc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6"/>
                </a:solidFill>
                <a:latin typeface="FoundrySans-Normal" charset="0"/>
                <a:ea typeface="FoundrySans-Normal" charset="0"/>
                <a:cs typeface="FoundrySans-Normal" charset="0"/>
              </a:rPr>
              <a:t>Using the prescription registry we have no knowledge about drug use prior to establishment of the registry (left truncation)</a:t>
            </a:r>
          </a:p>
          <a:p>
            <a:pPr marL="1200150" lvl="2" indent="-285750">
              <a:lnSpc>
                <a:spcPct val="150000"/>
              </a:lnSpc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6"/>
                </a:solidFill>
                <a:latin typeface="FoundrySans-Normal" charset="0"/>
                <a:ea typeface="FoundrySans-Normal" charset="0"/>
                <a:cs typeface="FoundrySans-Normal" charset="0"/>
              </a:rPr>
              <a:t>Prior users in the non-user group (prevalent users)</a:t>
            </a:r>
          </a:p>
          <a:p>
            <a:pPr marL="1200150" lvl="2" indent="-285750">
              <a:lnSpc>
                <a:spcPct val="150000"/>
              </a:lnSpc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6"/>
                </a:solidFill>
                <a:latin typeface="FoundrySans-Normal" charset="0"/>
                <a:ea typeface="FoundrySans-Normal" charset="0"/>
                <a:cs typeface="FoundrySans-Normal" charset="0"/>
              </a:rPr>
              <a:t>Treatment initiation is uncertain</a:t>
            </a:r>
          </a:p>
          <a:p>
            <a:pPr marL="1657350" lvl="3" indent="-285750">
              <a:lnSpc>
                <a:spcPct val="150000"/>
              </a:lnSpc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6"/>
                </a:solidFill>
                <a:latin typeface="FoundrySans-Normal" charset="0"/>
                <a:ea typeface="FoundrySans-Normal" charset="0"/>
                <a:cs typeface="FoundrySans-Normal" charset="0"/>
              </a:rPr>
              <a:t>Duration and cumulative amount underestimated</a:t>
            </a:r>
          </a:p>
          <a:p>
            <a:pPr marL="742950" lvl="1" indent="-285750">
              <a:lnSpc>
                <a:spcPct val="150000"/>
              </a:lnSpc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6"/>
                </a:solidFill>
                <a:latin typeface="FoundrySans-Normal" charset="0"/>
                <a:ea typeface="FoundrySans-Normal" charset="0"/>
                <a:cs typeface="FoundrySans-Normal" charset="0"/>
              </a:rPr>
              <a:t>Leads to misclassification</a:t>
            </a:r>
          </a:p>
          <a:p>
            <a:pPr marL="285750" indent="-285750">
              <a:lnSpc>
                <a:spcPct val="150000"/>
              </a:lnSpc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endParaRPr lang="en-US" dirty="0">
              <a:solidFill>
                <a:schemeClr val="accent6"/>
              </a:solidFill>
              <a:latin typeface="FoundrySans-Normal" charset="0"/>
              <a:ea typeface="FoundrySans-Normal" charset="0"/>
              <a:cs typeface="FoundrySans-Normal" charset="0"/>
            </a:endParaRPr>
          </a:p>
          <a:p>
            <a:pPr marL="285750" indent="-285750">
              <a:lnSpc>
                <a:spcPct val="150000"/>
              </a:lnSpc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endParaRPr lang="en-US" dirty="0">
              <a:solidFill>
                <a:schemeClr val="accent6"/>
              </a:solidFill>
              <a:latin typeface="FoundrySans-Normal" charset="0"/>
              <a:ea typeface="FoundrySans-Normal" charset="0"/>
              <a:cs typeface="FoundrySans-Normal" charset="0"/>
            </a:endParaRPr>
          </a:p>
          <a:p>
            <a:pPr marL="742950" lvl="1" indent="-285750">
              <a:lnSpc>
                <a:spcPct val="150000"/>
              </a:lnSpc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endParaRPr lang="en-US" dirty="0">
              <a:solidFill>
                <a:schemeClr val="accent6"/>
              </a:solidFill>
              <a:latin typeface="FoundrySans-Normal" charset="0"/>
              <a:ea typeface="FoundrySans-Normal" charset="0"/>
              <a:cs typeface="FoundrySans-Norm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399128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45450" y="6219798"/>
            <a:ext cx="519205" cy="519205"/>
          </a:xfrm>
          <a:prstGeom prst="rect">
            <a:avLst/>
          </a:prstGeom>
          <a:effectLst>
            <a:outerShdw blurRad="63500" sx="88000" sy="88000" algn="ctr" rotWithShape="0">
              <a:prstClr val="black">
                <a:alpha val="40000"/>
              </a:prstClr>
            </a:outerShdw>
          </a:effectLst>
        </p:spPr>
      </p:pic>
      <p:sp>
        <p:nvSpPr>
          <p:cNvPr id="5" name="Rectangle 1">
            <a:extLst>
              <a:ext uri="{FF2B5EF4-FFF2-40B4-BE49-F238E27FC236}">
                <a16:creationId xmlns:a16="http://schemas.microsoft.com/office/drawing/2014/main" id="{C3813F05-8EA6-C249-A9A5-BF0DFCBDAAED}"/>
              </a:ext>
            </a:extLst>
          </p:cNvPr>
          <p:cNvSpPr/>
          <p:nvPr/>
        </p:nvSpPr>
        <p:spPr>
          <a:xfrm rot="10800000">
            <a:off x="1" y="-1"/>
            <a:ext cx="12192000" cy="2244436"/>
          </a:xfrm>
          <a:custGeom>
            <a:avLst/>
            <a:gdLst>
              <a:gd name="connsiteX0" fmla="*/ 0 w 12192000"/>
              <a:gd name="connsiteY0" fmla="*/ 0 h 1803400"/>
              <a:gd name="connsiteX1" fmla="*/ 12192000 w 12192000"/>
              <a:gd name="connsiteY1" fmla="*/ 0 h 1803400"/>
              <a:gd name="connsiteX2" fmla="*/ 12192000 w 12192000"/>
              <a:gd name="connsiteY2" fmla="*/ 1803400 h 1803400"/>
              <a:gd name="connsiteX3" fmla="*/ 0 w 12192000"/>
              <a:gd name="connsiteY3" fmla="*/ 1803400 h 1803400"/>
              <a:gd name="connsiteX4" fmla="*/ 0 w 12192000"/>
              <a:gd name="connsiteY4" fmla="*/ 0 h 1803400"/>
              <a:gd name="connsiteX0" fmla="*/ 0 w 12192000"/>
              <a:gd name="connsiteY0" fmla="*/ 615142 h 1803400"/>
              <a:gd name="connsiteX1" fmla="*/ 12192000 w 12192000"/>
              <a:gd name="connsiteY1" fmla="*/ 0 h 1803400"/>
              <a:gd name="connsiteX2" fmla="*/ 12192000 w 12192000"/>
              <a:gd name="connsiteY2" fmla="*/ 1803400 h 1803400"/>
              <a:gd name="connsiteX3" fmla="*/ 0 w 12192000"/>
              <a:gd name="connsiteY3" fmla="*/ 1803400 h 1803400"/>
              <a:gd name="connsiteX4" fmla="*/ 0 w 12192000"/>
              <a:gd name="connsiteY4" fmla="*/ 615142 h 1803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1803400">
                <a:moveTo>
                  <a:pt x="0" y="615142"/>
                </a:moveTo>
                <a:lnTo>
                  <a:pt x="12192000" y="0"/>
                </a:lnTo>
                <a:lnTo>
                  <a:pt x="12192000" y="1803400"/>
                </a:lnTo>
                <a:lnTo>
                  <a:pt x="0" y="1803400"/>
                </a:lnTo>
                <a:lnTo>
                  <a:pt x="0" y="615142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80332590-1583-384F-A9C3-2436667A0AA1}"/>
              </a:ext>
            </a:extLst>
          </p:cNvPr>
          <p:cNvSpPr txBox="1">
            <a:spLocks/>
          </p:cNvSpPr>
          <p:nvPr/>
        </p:nvSpPr>
        <p:spPr>
          <a:xfrm>
            <a:off x="734363" y="673863"/>
            <a:ext cx="9210034" cy="48635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da-DK"/>
            </a:defPPr>
            <a:lvl1pPr marL="0" indent="0" algn="ctr" defTabSz="914400" rtl="0" eaLnBrk="1" latinLnBrk="0" hangingPunct="1">
              <a:buNone/>
              <a:defRPr sz="3200" kern="1200" baseline="0">
                <a:solidFill>
                  <a:schemeClr val="tx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defRPr>
            </a:lvl1pPr>
            <a:lvl2pPr marL="457200" algn="l" defTabSz="914400" rtl="0" eaLnBrk="1" latinLnBrk="0" hangingPunct="1">
              <a:defRPr sz="3200" kern="1200">
                <a:solidFill>
                  <a:schemeClr val="tx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defRPr>
            </a:lvl2pPr>
            <a:lvl3pPr marL="914400" algn="l" defTabSz="914400" rtl="0" eaLnBrk="1" latinLnBrk="0" hangingPunct="1">
              <a:defRPr sz="3200" kern="1200">
                <a:solidFill>
                  <a:schemeClr val="tx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defRPr>
            </a:lvl3pPr>
            <a:lvl4pPr marL="1371600" algn="l" defTabSz="914400" rtl="0" eaLnBrk="1" latinLnBrk="0" hangingPunct="1">
              <a:defRPr sz="3200" kern="1200">
                <a:solidFill>
                  <a:schemeClr val="tx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defRPr>
            </a:lvl4pPr>
            <a:lvl5pPr marL="1828800" algn="l" defTabSz="914400" rtl="0" eaLnBrk="1" latinLnBrk="0" hangingPunct="1">
              <a:defRPr sz="3200" kern="1200">
                <a:solidFill>
                  <a:schemeClr val="tx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3600" dirty="0">
                <a:solidFill>
                  <a:schemeClr val="accent6"/>
                </a:solidFill>
                <a:latin typeface="FoundrySans-Normal" charset="0"/>
                <a:ea typeface="FoundrySans-Normal" charset="0"/>
                <a:cs typeface="FoundrySans-Normal" charset="0"/>
              </a:rPr>
              <a:t>New user design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FCB37BEE-8945-9E4F-ADFB-330E7D1BB6D3}"/>
              </a:ext>
            </a:extLst>
          </p:cNvPr>
          <p:cNvSpPr txBox="1">
            <a:spLocks/>
          </p:cNvSpPr>
          <p:nvPr/>
        </p:nvSpPr>
        <p:spPr>
          <a:xfrm>
            <a:off x="752559" y="1160218"/>
            <a:ext cx="9191838" cy="26936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da-DK"/>
            </a:defPPr>
            <a:lvl1pPr marL="0" indent="0" algn="r" defTabSz="914400" rtl="0" eaLnBrk="1" latinLnBrk="0" hangingPunct="1">
              <a:buNone/>
              <a:defRPr sz="1200" kern="1200" baseline="0">
                <a:solidFill>
                  <a:schemeClr val="tx1">
                    <a:tint val="75000"/>
                  </a:schemeClr>
                </a:solidFill>
                <a:latin typeface="Source Sans Pro Light" panose="020B0403030403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Source Sans Pro Light" panose="020B0403030403020204" pitchFamily="34" charset="0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Source Sans Pro Light" panose="020B0403030403020204" pitchFamily="34" charset="0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Source Sans Pro Light" panose="020B0403030403020204" pitchFamily="34" charset="0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Source Sans Pro Light" panose="020B0403030403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sz="1400" dirty="0">
              <a:solidFill>
                <a:srgbClr val="FF0000"/>
              </a:solidFill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  <p:sp>
        <p:nvSpPr>
          <p:cNvPr id="20" name="Rectangle 28">
            <a:extLst>
              <a:ext uri="{FF2B5EF4-FFF2-40B4-BE49-F238E27FC236}">
                <a16:creationId xmlns:a16="http://schemas.microsoft.com/office/drawing/2014/main" id="{1A319AB5-2248-034D-A753-E5345A740589}"/>
              </a:ext>
            </a:extLst>
          </p:cNvPr>
          <p:cNvSpPr/>
          <p:nvPr/>
        </p:nvSpPr>
        <p:spPr>
          <a:xfrm>
            <a:off x="1999774" y="2730791"/>
            <a:ext cx="7307826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6"/>
                </a:solidFill>
                <a:latin typeface="FoundrySans-Normal" charset="0"/>
                <a:ea typeface="FoundrySans-Normal" charset="0"/>
                <a:cs typeface="FoundrySans-Normal" charset="0"/>
              </a:rPr>
              <a:t>How: </a:t>
            </a:r>
          </a:p>
          <a:p>
            <a:pPr marL="742950" lvl="1" indent="-285750">
              <a:lnSpc>
                <a:spcPct val="150000"/>
              </a:lnSpc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6"/>
                </a:solidFill>
                <a:latin typeface="FoundrySans-Normal" charset="0"/>
                <a:ea typeface="FoundrySans-Normal" charset="0"/>
                <a:cs typeface="FoundrySans-Normal" charset="0"/>
              </a:rPr>
              <a:t>Only consider new users</a:t>
            </a:r>
          </a:p>
          <a:p>
            <a:pPr marL="285750" indent="-285750">
              <a:lnSpc>
                <a:spcPct val="150000"/>
              </a:lnSpc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endParaRPr lang="en-US" dirty="0">
              <a:solidFill>
                <a:schemeClr val="accent6"/>
              </a:solidFill>
              <a:latin typeface="FoundrySans-Normal" charset="0"/>
              <a:ea typeface="FoundrySans-Normal" charset="0"/>
              <a:cs typeface="FoundrySans-Normal" charset="0"/>
            </a:endParaRPr>
          </a:p>
          <a:p>
            <a:pPr marL="285750" indent="-285750">
              <a:lnSpc>
                <a:spcPct val="150000"/>
              </a:lnSpc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6"/>
                </a:solidFill>
                <a:latin typeface="FoundrySans-Normal" charset="0"/>
                <a:ea typeface="FoundrySans-Normal" charset="0"/>
                <a:cs typeface="FoundrySans-Normal" charset="0"/>
              </a:rPr>
              <a:t>What:</a:t>
            </a:r>
          </a:p>
          <a:p>
            <a:pPr marL="742950" lvl="1" indent="-285750">
              <a:lnSpc>
                <a:spcPct val="150000"/>
              </a:lnSpc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6"/>
                </a:solidFill>
                <a:latin typeface="FoundrySans-Normal" charset="0"/>
                <a:ea typeface="FoundrySans-Normal" charset="0"/>
                <a:cs typeface="FoundrySans-Normal" charset="0"/>
              </a:rPr>
              <a:t>Remove persons with use in a predefined window just after the establishment of the registry</a:t>
            </a:r>
          </a:p>
        </p:txBody>
      </p:sp>
    </p:spTree>
    <p:extLst>
      <p:ext uri="{BB962C8B-B14F-4D97-AF65-F5344CB8AC3E}">
        <p14:creationId xmlns:p14="http://schemas.microsoft.com/office/powerpoint/2010/main" val="151183776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45450" y="6219798"/>
            <a:ext cx="519205" cy="519205"/>
          </a:xfrm>
          <a:prstGeom prst="rect">
            <a:avLst/>
          </a:prstGeom>
          <a:effectLst>
            <a:outerShdw blurRad="63500" sx="88000" sy="88000" algn="ctr" rotWithShape="0">
              <a:prstClr val="black">
                <a:alpha val="40000"/>
              </a:prstClr>
            </a:outerShdw>
          </a:effectLst>
        </p:spPr>
      </p:pic>
      <p:sp>
        <p:nvSpPr>
          <p:cNvPr id="5" name="Rectangle 1">
            <a:extLst>
              <a:ext uri="{FF2B5EF4-FFF2-40B4-BE49-F238E27FC236}">
                <a16:creationId xmlns:a16="http://schemas.microsoft.com/office/drawing/2014/main" id="{C3813F05-8EA6-C249-A9A5-BF0DFCBDAAED}"/>
              </a:ext>
            </a:extLst>
          </p:cNvPr>
          <p:cNvSpPr/>
          <p:nvPr/>
        </p:nvSpPr>
        <p:spPr>
          <a:xfrm rot="10800000">
            <a:off x="1" y="-1"/>
            <a:ext cx="12192000" cy="2244436"/>
          </a:xfrm>
          <a:custGeom>
            <a:avLst/>
            <a:gdLst>
              <a:gd name="connsiteX0" fmla="*/ 0 w 12192000"/>
              <a:gd name="connsiteY0" fmla="*/ 0 h 1803400"/>
              <a:gd name="connsiteX1" fmla="*/ 12192000 w 12192000"/>
              <a:gd name="connsiteY1" fmla="*/ 0 h 1803400"/>
              <a:gd name="connsiteX2" fmla="*/ 12192000 w 12192000"/>
              <a:gd name="connsiteY2" fmla="*/ 1803400 h 1803400"/>
              <a:gd name="connsiteX3" fmla="*/ 0 w 12192000"/>
              <a:gd name="connsiteY3" fmla="*/ 1803400 h 1803400"/>
              <a:gd name="connsiteX4" fmla="*/ 0 w 12192000"/>
              <a:gd name="connsiteY4" fmla="*/ 0 h 1803400"/>
              <a:gd name="connsiteX0" fmla="*/ 0 w 12192000"/>
              <a:gd name="connsiteY0" fmla="*/ 615142 h 1803400"/>
              <a:gd name="connsiteX1" fmla="*/ 12192000 w 12192000"/>
              <a:gd name="connsiteY1" fmla="*/ 0 h 1803400"/>
              <a:gd name="connsiteX2" fmla="*/ 12192000 w 12192000"/>
              <a:gd name="connsiteY2" fmla="*/ 1803400 h 1803400"/>
              <a:gd name="connsiteX3" fmla="*/ 0 w 12192000"/>
              <a:gd name="connsiteY3" fmla="*/ 1803400 h 1803400"/>
              <a:gd name="connsiteX4" fmla="*/ 0 w 12192000"/>
              <a:gd name="connsiteY4" fmla="*/ 615142 h 1803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1803400">
                <a:moveTo>
                  <a:pt x="0" y="615142"/>
                </a:moveTo>
                <a:lnTo>
                  <a:pt x="12192000" y="0"/>
                </a:lnTo>
                <a:lnTo>
                  <a:pt x="12192000" y="1803400"/>
                </a:lnTo>
                <a:lnTo>
                  <a:pt x="0" y="1803400"/>
                </a:lnTo>
                <a:lnTo>
                  <a:pt x="0" y="615142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80332590-1583-384F-A9C3-2436667A0AA1}"/>
              </a:ext>
            </a:extLst>
          </p:cNvPr>
          <p:cNvSpPr txBox="1">
            <a:spLocks/>
          </p:cNvSpPr>
          <p:nvPr/>
        </p:nvSpPr>
        <p:spPr>
          <a:xfrm>
            <a:off x="734363" y="673863"/>
            <a:ext cx="9210034" cy="48635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da-DK"/>
            </a:defPPr>
            <a:lvl1pPr marL="0" indent="0" algn="ctr" defTabSz="914400" rtl="0" eaLnBrk="1" latinLnBrk="0" hangingPunct="1">
              <a:buNone/>
              <a:defRPr sz="3200" kern="1200" baseline="0">
                <a:solidFill>
                  <a:schemeClr val="tx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defRPr>
            </a:lvl1pPr>
            <a:lvl2pPr marL="457200" algn="l" defTabSz="914400" rtl="0" eaLnBrk="1" latinLnBrk="0" hangingPunct="1">
              <a:defRPr sz="3200" kern="1200">
                <a:solidFill>
                  <a:schemeClr val="tx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defRPr>
            </a:lvl2pPr>
            <a:lvl3pPr marL="914400" algn="l" defTabSz="914400" rtl="0" eaLnBrk="1" latinLnBrk="0" hangingPunct="1">
              <a:defRPr sz="3200" kern="1200">
                <a:solidFill>
                  <a:schemeClr val="tx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defRPr>
            </a:lvl3pPr>
            <a:lvl4pPr marL="1371600" algn="l" defTabSz="914400" rtl="0" eaLnBrk="1" latinLnBrk="0" hangingPunct="1">
              <a:defRPr sz="3200" kern="1200">
                <a:solidFill>
                  <a:schemeClr val="tx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defRPr>
            </a:lvl4pPr>
            <a:lvl5pPr marL="1828800" algn="l" defTabSz="914400" rtl="0" eaLnBrk="1" latinLnBrk="0" hangingPunct="1">
              <a:defRPr sz="3200" kern="1200">
                <a:solidFill>
                  <a:schemeClr val="tx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3600" dirty="0">
                <a:solidFill>
                  <a:schemeClr val="accent6"/>
                </a:solidFill>
                <a:latin typeface="FoundrySans-Normal" charset="0"/>
                <a:ea typeface="FoundrySans-Normal" charset="0"/>
                <a:cs typeface="FoundrySans-Normal" charset="0"/>
              </a:rPr>
              <a:t>Case-crossover design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FCB37BEE-8945-9E4F-ADFB-330E7D1BB6D3}"/>
              </a:ext>
            </a:extLst>
          </p:cNvPr>
          <p:cNvSpPr txBox="1">
            <a:spLocks/>
          </p:cNvSpPr>
          <p:nvPr/>
        </p:nvSpPr>
        <p:spPr>
          <a:xfrm>
            <a:off x="752559" y="1160218"/>
            <a:ext cx="9191838" cy="26936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da-DK"/>
            </a:defPPr>
            <a:lvl1pPr marL="0" indent="0" algn="r" defTabSz="914400" rtl="0" eaLnBrk="1" latinLnBrk="0" hangingPunct="1">
              <a:buNone/>
              <a:defRPr sz="1200" kern="1200" baseline="0">
                <a:solidFill>
                  <a:schemeClr val="tx1">
                    <a:tint val="75000"/>
                  </a:schemeClr>
                </a:solidFill>
                <a:latin typeface="Source Sans Pro Light" panose="020B0403030403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Source Sans Pro Light" panose="020B0403030403020204" pitchFamily="34" charset="0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Source Sans Pro Light" panose="020B0403030403020204" pitchFamily="34" charset="0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Source Sans Pro Light" panose="020B0403030403020204" pitchFamily="34" charset="0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Source Sans Pro Light" panose="020B0403030403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sz="1400" dirty="0">
              <a:solidFill>
                <a:srgbClr val="FF0000"/>
              </a:solidFill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  <p:sp>
        <p:nvSpPr>
          <p:cNvPr id="20" name="Rectangle 28">
            <a:extLst>
              <a:ext uri="{FF2B5EF4-FFF2-40B4-BE49-F238E27FC236}">
                <a16:creationId xmlns:a16="http://schemas.microsoft.com/office/drawing/2014/main" id="{1A319AB5-2248-034D-A753-E5345A740589}"/>
              </a:ext>
            </a:extLst>
          </p:cNvPr>
          <p:cNvSpPr/>
          <p:nvPr/>
        </p:nvSpPr>
        <p:spPr>
          <a:xfrm>
            <a:off x="1999774" y="3137194"/>
            <a:ext cx="7307826" cy="8720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00150" lvl="2" indent="-285750">
              <a:lnSpc>
                <a:spcPct val="150000"/>
              </a:lnSpc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endParaRPr lang="en-US" dirty="0">
              <a:solidFill>
                <a:schemeClr val="accent6"/>
              </a:solidFill>
              <a:latin typeface="FoundrySans-Normal" charset="0"/>
              <a:ea typeface="FoundrySans-Normal" charset="0"/>
              <a:cs typeface="FoundrySans-Normal" charset="0"/>
            </a:endParaRPr>
          </a:p>
          <a:p>
            <a:pPr marL="1200150" lvl="2" indent="-285750">
              <a:lnSpc>
                <a:spcPct val="150000"/>
              </a:lnSpc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endParaRPr lang="en-US" dirty="0">
              <a:solidFill>
                <a:schemeClr val="accent6"/>
              </a:solidFill>
              <a:latin typeface="FoundrySans-Normal" charset="0"/>
              <a:ea typeface="FoundrySans-Normal" charset="0"/>
              <a:cs typeface="FoundrySans-Normal" charset="0"/>
            </a:endParaRPr>
          </a:p>
        </p:txBody>
      </p:sp>
      <p:sp>
        <p:nvSpPr>
          <p:cNvPr id="8" name="Marcador de contenido 5"/>
          <p:cNvSpPr txBox="1">
            <a:spLocks/>
          </p:cNvSpPr>
          <p:nvPr/>
        </p:nvSpPr>
        <p:spPr>
          <a:xfrm>
            <a:off x="1981200" y="1980460"/>
            <a:ext cx="8229600" cy="464185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charset="0"/>
              <a:buChar char="•"/>
              <a:defRPr/>
            </a:pPr>
            <a:r>
              <a:rPr lang="en-GB" sz="2400" dirty="0">
                <a:ea typeface="ＭＳ Ｐゴシック" charset="0"/>
                <a:cs typeface="ＭＳ Ｐゴシック" charset="0"/>
              </a:rPr>
              <a:t>Proposed by </a:t>
            </a:r>
            <a:r>
              <a:rPr lang="en-GB" sz="2400" dirty="0" err="1">
                <a:ea typeface="ＭＳ Ｐゴシック" charset="0"/>
                <a:cs typeface="ＭＳ Ｐゴシック" charset="0"/>
              </a:rPr>
              <a:t>Maclure</a:t>
            </a:r>
            <a:r>
              <a:rPr lang="en-GB" sz="2400" dirty="0">
                <a:ea typeface="ＭＳ Ｐゴシック" charset="0"/>
                <a:cs typeface="ＭＳ Ｐゴシック" charset="0"/>
              </a:rPr>
              <a:t> (1991) to study transient effects on the risk of acute health events</a:t>
            </a:r>
          </a:p>
          <a:p>
            <a:pPr>
              <a:buFont typeface="Arial" charset="0"/>
              <a:buChar char="•"/>
              <a:defRPr/>
            </a:pPr>
            <a:endParaRPr lang="en-GB" sz="2400" dirty="0">
              <a:ea typeface="ＭＳ Ｐゴシック" charset="0"/>
              <a:cs typeface="ＭＳ Ｐゴシック" charset="0"/>
            </a:endParaRPr>
          </a:p>
          <a:p>
            <a:pPr>
              <a:buFont typeface="Arial" charset="0"/>
              <a:buChar char="•"/>
              <a:defRPr/>
            </a:pPr>
            <a:endParaRPr lang="en-GB" sz="2400" dirty="0">
              <a:ea typeface="ＭＳ Ｐゴシック" charset="0"/>
              <a:cs typeface="ＭＳ Ｐゴシック" charset="0"/>
            </a:endParaRPr>
          </a:p>
          <a:p>
            <a:pPr>
              <a:buFont typeface="Arial" charset="0"/>
              <a:buChar char="•"/>
              <a:defRPr/>
            </a:pPr>
            <a:endParaRPr lang="en-GB" sz="2400" dirty="0">
              <a:ea typeface="ＭＳ Ｐゴシック" charset="0"/>
              <a:cs typeface="ＭＳ Ｐゴシック" charset="0"/>
            </a:endParaRPr>
          </a:p>
          <a:p>
            <a:pPr>
              <a:buFont typeface="Arial" charset="0"/>
              <a:buChar char="•"/>
              <a:defRPr/>
            </a:pPr>
            <a:endParaRPr lang="en-GB" sz="2400" dirty="0">
              <a:ea typeface="ＭＳ Ｐゴシック" charset="0"/>
              <a:cs typeface="ＭＳ Ｐゴシック" charset="0"/>
            </a:endParaRPr>
          </a:p>
          <a:p>
            <a:pPr>
              <a:spcBef>
                <a:spcPts val="0"/>
              </a:spcBef>
              <a:buFont typeface="Arial" charset="0"/>
              <a:buChar char="•"/>
              <a:defRPr/>
            </a:pPr>
            <a:endParaRPr lang="en-GB" sz="3200" dirty="0">
              <a:ea typeface="ＭＳ Ｐゴシック" charset="0"/>
              <a:cs typeface="ＭＳ Ｐゴシック" charset="0"/>
            </a:endParaRPr>
          </a:p>
          <a:p>
            <a:pPr>
              <a:lnSpc>
                <a:spcPct val="150000"/>
              </a:lnSpc>
              <a:spcBef>
                <a:spcPts val="0"/>
              </a:spcBef>
              <a:buFont typeface="Arial" charset="0"/>
              <a:buChar char="•"/>
              <a:defRPr/>
            </a:pPr>
            <a:r>
              <a:rPr lang="en-GB" sz="2400" dirty="0">
                <a:ea typeface="ＭＳ Ｐゴシック" charset="0"/>
                <a:cs typeface="ＭＳ Ｐゴシック" charset="0"/>
              </a:rPr>
              <a:t>Analysis like a matched case-control study</a:t>
            </a:r>
          </a:p>
          <a:p>
            <a:pPr lvl="1">
              <a:lnSpc>
                <a:spcPct val="150000"/>
              </a:lnSpc>
              <a:spcBef>
                <a:spcPts val="0"/>
              </a:spcBef>
              <a:buFont typeface="Arial" charset="0"/>
              <a:buChar char="•"/>
              <a:defRPr/>
            </a:pPr>
            <a:r>
              <a:rPr lang="en-GB" sz="2000" dirty="0">
                <a:ea typeface="ＭＳ Ｐゴシック" charset="0"/>
                <a:cs typeface="ＭＳ Ｐゴシック" charset="0"/>
              </a:rPr>
              <a:t>But persons are their own controls (same person at different times vs. different persons at same time)</a:t>
            </a:r>
          </a:p>
          <a:p>
            <a:pPr>
              <a:buFont typeface="Arial" charset="0"/>
              <a:buChar char="•"/>
              <a:defRPr/>
            </a:pPr>
            <a:endParaRPr lang="en-GB" dirty="0">
              <a:ea typeface="ＭＳ Ｐゴシック" charset="0"/>
              <a:cs typeface="ＭＳ Ｐゴシック" charset="0"/>
            </a:endParaRPr>
          </a:p>
        </p:txBody>
      </p:sp>
      <p:cxnSp>
        <p:nvCxnSpPr>
          <p:cNvPr id="9" name="Conector recto de flecha 2"/>
          <p:cNvCxnSpPr/>
          <p:nvPr/>
        </p:nvCxnSpPr>
        <p:spPr>
          <a:xfrm>
            <a:off x="1997425" y="4252916"/>
            <a:ext cx="7632700" cy="0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CuadroTexto 3"/>
          <p:cNvSpPr txBox="1"/>
          <p:nvPr/>
        </p:nvSpPr>
        <p:spPr>
          <a:xfrm>
            <a:off x="8591901" y="4495804"/>
            <a:ext cx="804863" cy="64611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dirty="0">
                <a:ea typeface="ＭＳ Ｐゴシック" charset="0"/>
                <a:cs typeface="ＭＳ Ｐゴシック" charset="0"/>
              </a:rPr>
              <a:t>Health</a:t>
            </a:r>
          </a:p>
          <a:p>
            <a:pPr>
              <a:defRPr/>
            </a:pPr>
            <a:r>
              <a:rPr lang="en-GB" dirty="0">
                <a:ea typeface="ＭＳ Ｐゴシック" charset="0"/>
                <a:cs typeface="ＭＳ Ｐゴシック" charset="0"/>
              </a:rPr>
              <a:t>event</a:t>
            </a:r>
          </a:p>
        </p:txBody>
      </p:sp>
      <p:sp>
        <p:nvSpPr>
          <p:cNvPr id="11" name="Rectángulo 4"/>
          <p:cNvSpPr/>
          <p:nvPr/>
        </p:nvSpPr>
        <p:spPr>
          <a:xfrm>
            <a:off x="6605938" y="4037016"/>
            <a:ext cx="1643062" cy="431800"/>
          </a:xfrm>
          <a:prstGeom prst="rect">
            <a:avLst/>
          </a:prstGeom>
          <a:solidFill>
            <a:srgbClr val="C0504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pic>
        <p:nvPicPr>
          <p:cNvPr id="12" name="Imagen 5" descr="32480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4725" y="3130554"/>
            <a:ext cx="1062038" cy="106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ángulo 11"/>
          <p:cNvSpPr/>
          <p:nvPr/>
        </p:nvSpPr>
        <p:spPr>
          <a:xfrm>
            <a:off x="2645126" y="4037016"/>
            <a:ext cx="2663825" cy="431800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sp>
        <p:nvSpPr>
          <p:cNvPr id="14" name="CuadroTexto 14"/>
          <p:cNvSpPr txBox="1"/>
          <p:nvPr/>
        </p:nvSpPr>
        <p:spPr>
          <a:xfrm>
            <a:off x="6605938" y="4673603"/>
            <a:ext cx="1643062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GB" dirty="0">
                <a:ea typeface="ＭＳ Ｐゴシック" charset="0"/>
                <a:cs typeface="ＭＳ Ｐゴシック" charset="0"/>
              </a:rPr>
              <a:t>Risk period</a:t>
            </a:r>
          </a:p>
        </p:txBody>
      </p:sp>
      <p:sp>
        <p:nvSpPr>
          <p:cNvPr id="15" name="CuadroTexto 15"/>
          <p:cNvSpPr txBox="1"/>
          <p:nvPr/>
        </p:nvSpPr>
        <p:spPr>
          <a:xfrm>
            <a:off x="2645126" y="4673603"/>
            <a:ext cx="2663825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GB" dirty="0">
                <a:ea typeface="ＭＳ Ｐゴシック" charset="0"/>
                <a:cs typeface="ＭＳ Ｐゴシック" charset="0"/>
              </a:rPr>
              <a:t>Control period</a:t>
            </a:r>
          </a:p>
        </p:txBody>
      </p:sp>
      <p:sp>
        <p:nvSpPr>
          <p:cNvPr id="16" name="CuadroTexto 16"/>
          <p:cNvSpPr txBox="1"/>
          <p:nvPr/>
        </p:nvSpPr>
        <p:spPr>
          <a:xfrm>
            <a:off x="2789588" y="3305178"/>
            <a:ext cx="2201862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GB" dirty="0">
                <a:ea typeface="ＭＳ Ｐゴシック" charset="0"/>
                <a:cs typeface="ＭＳ Ｐゴシック" charset="0"/>
              </a:rPr>
              <a:t>Exposed?</a:t>
            </a:r>
          </a:p>
        </p:txBody>
      </p:sp>
      <p:cxnSp>
        <p:nvCxnSpPr>
          <p:cNvPr id="17" name="Conector recto de flecha 17"/>
          <p:cNvCxnSpPr/>
          <p:nvPr/>
        </p:nvCxnSpPr>
        <p:spPr>
          <a:xfrm flipV="1">
            <a:off x="2718150" y="3449641"/>
            <a:ext cx="0" cy="539750"/>
          </a:xfrm>
          <a:prstGeom prst="straightConnector1">
            <a:avLst/>
          </a:prstGeom>
          <a:ln w="19050" cmpd="sng">
            <a:solidFill>
              <a:schemeClr val="tx1"/>
            </a:solidFill>
            <a:headEnd type="arrow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Conector recto de flecha 18"/>
          <p:cNvCxnSpPr/>
          <p:nvPr/>
        </p:nvCxnSpPr>
        <p:spPr>
          <a:xfrm flipV="1">
            <a:off x="6677375" y="3449641"/>
            <a:ext cx="0" cy="539750"/>
          </a:xfrm>
          <a:prstGeom prst="straightConnector1">
            <a:avLst/>
          </a:prstGeom>
          <a:ln w="19050" cmpd="sng">
            <a:solidFill>
              <a:schemeClr val="tx1"/>
            </a:solidFill>
            <a:headEnd type="arrow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CuadroTexto 19"/>
          <p:cNvSpPr txBox="1"/>
          <p:nvPr/>
        </p:nvSpPr>
        <p:spPr>
          <a:xfrm>
            <a:off x="6750401" y="3305178"/>
            <a:ext cx="2201863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GB" dirty="0">
                <a:ea typeface="ＭＳ Ｐゴシック" charset="0"/>
                <a:cs typeface="ＭＳ Ｐゴシック" charset="0"/>
              </a:rPr>
              <a:t>Exposed?</a:t>
            </a:r>
          </a:p>
        </p:txBody>
      </p:sp>
      <p:sp>
        <p:nvSpPr>
          <p:cNvPr id="21" name="Abrir llave 20"/>
          <p:cNvSpPr/>
          <p:nvPr/>
        </p:nvSpPr>
        <p:spPr>
          <a:xfrm rot="16200000">
            <a:off x="3877819" y="3323434"/>
            <a:ext cx="203200" cy="2592388"/>
          </a:xfrm>
          <a:prstGeom prst="leftBrace">
            <a:avLst/>
          </a:prstGeom>
          <a:ln w="1905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sp>
        <p:nvSpPr>
          <p:cNvPr id="22" name="Abrir llave 21"/>
          <p:cNvSpPr/>
          <p:nvPr/>
        </p:nvSpPr>
        <p:spPr>
          <a:xfrm rot="16200000">
            <a:off x="7349682" y="3774285"/>
            <a:ext cx="155575" cy="1643062"/>
          </a:xfrm>
          <a:prstGeom prst="leftBrace">
            <a:avLst/>
          </a:prstGeom>
          <a:ln w="1905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sp>
        <p:nvSpPr>
          <p:cNvPr id="23" name="Tekstfelt 22"/>
          <p:cNvSpPr txBox="1"/>
          <p:nvPr/>
        </p:nvSpPr>
        <p:spPr>
          <a:xfrm>
            <a:off x="8297760" y="2598135"/>
            <a:ext cx="34564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2400" b="1" dirty="0" err="1"/>
              <a:t>Within</a:t>
            </a:r>
            <a:r>
              <a:rPr lang="da-DK" sz="2400" b="1" dirty="0"/>
              <a:t> </a:t>
            </a:r>
            <a:r>
              <a:rPr lang="da-DK" sz="2400" b="1" dirty="0" err="1"/>
              <a:t>subject</a:t>
            </a:r>
            <a:r>
              <a:rPr lang="da-DK" sz="2400" b="1" dirty="0"/>
              <a:t> design</a:t>
            </a:r>
          </a:p>
        </p:txBody>
      </p:sp>
    </p:spTree>
    <p:extLst>
      <p:ext uri="{BB962C8B-B14F-4D97-AF65-F5344CB8AC3E}">
        <p14:creationId xmlns:p14="http://schemas.microsoft.com/office/powerpoint/2010/main" val="807624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10" grpId="0"/>
      <p:bldP spid="11" grpId="0" animBg="1"/>
      <p:bldP spid="13" grpId="0" animBg="1"/>
      <p:bldP spid="14" grpId="0"/>
      <p:bldP spid="15" grpId="0"/>
      <p:bldP spid="16" grpId="0"/>
      <p:bldP spid="19" grpId="0"/>
      <p:bldP spid="21" grpId="0" animBg="1"/>
      <p:bldP spid="22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45450" y="6219798"/>
            <a:ext cx="519205" cy="519205"/>
          </a:xfrm>
          <a:prstGeom prst="rect">
            <a:avLst/>
          </a:prstGeom>
          <a:effectLst>
            <a:outerShdw blurRad="63500" sx="88000" sy="88000" algn="ctr" rotWithShape="0">
              <a:prstClr val="black">
                <a:alpha val="40000"/>
              </a:prstClr>
            </a:outerShdw>
          </a:effectLst>
        </p:spPr>
      </p:pic>
      <p:sp>
        <p:nvSpPr>
          <p:cNvPr id="5" name="Rectangle 1">
            <a:extLst>
              <a:ext uri="{FF2B5EF4-FFF2-40B4-BE49-F238E27FC236}">
                <a16:creationId xmlns:a16="http://schemas.microsoft.com/office/drawing/2014/main" id="{C3813F05-8EA6-C249-A9A5-BF0DFCBDAAED}"/>
              </a:ext>
            </a:extLst>
          </p:cNvPr>
          <p:cNvSpPr/>
          <p:nvPr/>
        </p:nvSpPr>
        <p:spPr>
          <a:xfrm rot="10800000">
            <a:off x="1" y="-1"/>
            <a:ext cx="12192000" cy="2244436"/>
          </a:xfrm>
          <a:custGeom>
            <a:avLst/>
            <a:gdLst>
              <a:gd name="connsiteX0" fmla="*/ 0 w 12192000"/>
              <a:gd name="connsiteY0" fmla="*/ 0 h 1803400"/>
              <a:gd name="connsiteX1" fmla="*/ 12192000 w 12192000"/>
              <a:gd name="connsiteY1" fmla="*/ 0 h 1803400"/>
              <a:gd name="connsiteX2" fmla="*/ 12192000 w 12192000"/>
              <a:gd name="connsiteY2" fmla="*/ 1803400 h 1803400"/>
              <a:gd name="connsiteX3" fmla="*/ 0 w 12192000"/>
              <a:gd name="connsiteY3" fmla="*/ 1803400 h 1803400"/>
              <a:gd name="connsiteX4" fmla="*/ 0 w 12192000"/>
              <a:gd name="connsiteY4" fmla="*/ 0 h 1803400"/>
              <a:gd name="connsiteX0" fmla="*/ 0 w 12192000"/>
              <a:gd name="connsiteY0" fmla="*/ 615142 h 1803400"/>
              <a:gd name="connsiteX1" fmla="*/ 12192000 w 12192000"/>
              <a:gd name="connsiteY1" fmla="*/ 0 h 1803400"/>
              <a:gd name="connsiteX2" fmla="*/ 12192000 w 12192000"/>
              <a:gd name="connsiteY2" fmla="*/ 1803400 h 1803400"/>
              <a:gd name="connsiteX3" fmla="*/ 0 w 12192000"/>
              <a:gd name="connsiteY3" fmla="*/ 1803400 h 1803400"/>
              <a:gd name="connsiteX4" fmla="*/ 0 w 12192000"/>
              <a:gd name="connsiteY4" fmla="*/ 615142 h 1803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1803400">
                <a:moveTo>
                  <a:pt x="0" y="615142"/>
                </a:moveTo>
                <a:lnTo>
                  <a:pt x="12192000" y="0"/>
                </a:lnTo>
                <a:lnTo>
                  <a:pt x="12192000" y="1803400"/>
                </a:lnTo>
                <a:lnTo>
                  <a:pt x="0" y="1803400"/>
                </a:lnTo>
                <a:lnTo>
                  <a:pt x="0" y="615142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80332590-1583-384F-A9C3-2436667A0AA1}"/>
              </a:ext>
            </a:extLst>
          </p:cNvPr>
          <p:cNvSpPr txBox="1">
            <a:spLocks/>
          </p:cNvSpPr>
          <p:nvPr/>
        </p:nvSpPr>
        <p:spPr>
          <a:xfrm>
            <a:off x="734363" y="673863"/>
            <a:ext cx="9210034" cy="48635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da-DK"/>
            </a:defPPr>
            <a:lvl1pPr marL="0" indent="0" algn="ctr" defTabSz="914400" rtl="0" eaLnBrk="1" latinLnBrk="0" hangingPunct="1">
              <a:buNone/>
              <a:defRPr sz="3200" kern="1200" baseline="0">
                <a:solidFill>
                  <a:schemeClr val="tx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defRPr>
            </a:lvl1pPr>
            <a:lvl2pPr marL="457200" algn="l" defTabSz="914400" rtl="0" eaLnBrk="1" latinLnBrk="0" hangingPunct="1">
              <a:defRPr sz="3200" kern="1200">
                <a:solidFill>
                  <a:schemeClr val="tx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defRPr>
            </a:lvl2pPr>
            <a:lvl3pPr marL="914400" algn="l" defTabSz="914400" rtl="0" eaLnBrk="1" latinLnBrk="0" hangingPunct="1">
              <a:defRPr sz="3200" kern="1200">
                <a:solidFill>
                  <a:schemeClr val="tx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defRPr>
            </a:lvl3pPr>
            <a:lvl4pPr marL="1371600" algn="l" defTabSz="914400" rtl="0" eaLnBrk="1" latinLnBrk="0" hangingPunct="1">
              <a:defRPr sz="3200" kern="1200">
                <a:solidFill>
                  <a:schemeClr val="tx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defRPr>
            </a:lvl4pPr>
            <a:lvl5pPr marL="1828800" algn="l" defTabSz="914400" rtl="0" eaLnBrk="1" latinLnBrk="0" hangingPunct="1">
              <a:defRPr sz="3200" kern="1200">
                <a:solidFill>
                  <a:schemeClr val="tx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3600" dirty="0">
                <a:solidFill>
                  <a:schemeClr val="accent6"/>
                </a:solidFill>
                <a:latin typeface="FoundrySans-Normal" charset="0"/>
                <a:ea typeface="FoundrySans-Normal" charset="0"/>
                <a:cs typeface="FoundrySans-Normal" charset="0"/>
              </a:rPr>
              <a:t>Exposure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FCB37BEE-8945-9E4F-ADFB-330E7D1BB6D3}"/>
              </a:ext>
            </a:extLst>
          </p:cNvPr>
          <p:cNvSpPr txBox="1">
            <a:spLocks/>
          </p:cNvSpPr>
          <p:nvPr/>
        </p:nvSpPr>
        <p:spPr>
          <a:xfrm>
            <a:off x="752559" y="1160218"/>
            <a:ext cx="9191838" cy="26936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da-DK"/>
            </a:defPPr>
            <a:lvl1pPr marL="0" indent="0" algn="r" defTabSz="914400" rtl="0" eaLnBrk="1" latinLnBrk="0" hangingPunct="1">
              <a:buNone/>
              <a:defRPr sz="1200" kern="1200" baseline="0">
                <a:solidFill>
                  <a:schemeClr val="tx1">
                    <a:tint val="75000"/>
                  </a:schemeClr>
                </a:solidFill>
                <a:latin typeface="Source Sans Pro Light" panose="020B0403030403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Source Sans Pro Light" panose="020B0403030403020204" pitchFamily="34" charset="0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Source Sans Pro Light" panose="020B0403030403020204" pitchFamily="34" charset="0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Source Sans Pro Light" panose="020B0403030403020204" pitchFamily="34" charset="0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Source Sans Pro Light" panose="020B0403030403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sz="1400" dirty="0">
              <a:solidFill>
                <a:srgbClr val="FF0000"/>
              </a:solidFill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  <p:graphicFrame>
        <p:nvGraphicFramePr>
          <p:cNvPr id="2" name="Tabel 1"/>
          <p:cNvGraphicFramePr>
            <a:graphicFrameLocks noGrp="1"/>
          </p:cNvGraphicFramePr>
          <p:nvPr>
            <p:extLst/>
          </p:nvPr>
        </p:nvGraphicFramePr>
        <p:xfrm>
          <a:off x="2032001" y="3474489"/>
          <a:ext cx="8128000" cy="156972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2032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0840">
                <a:tc rowSpan="4">
                  <a:txBody>
                    <a:bodyPr/>
                    <a:lstStyle/>
                    <a:p>
                      <a:r>
                        <a:rPr lang="da-DK" sz="2400" dirty="0"/>
                        <a:t>Control </a:t>
                      </a:r>
                      <a:r>
                        <a:rPr lang="da-DK" sz="2400" dirty="0" err="1"/>
                        <a:t>period</a:t>
                      </a:r>
                      <a:endParaRPr lang="da-DK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da-DK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da-DK" sz="2400" dirty="0"/>
                        <a:t>Risk</a:t>
                      </a:r>
                      <a:r>
                        <a:rPr lang="da-DK" sz="2400" baseline="0" dirty="0"/>
                        <a:t> </a:t>
                      </a:r>
                      <a:r>
                        <a:rPr lang="da-DK" sz="2400" baseline="0" dirty="0" err="1"/>
                        <a:t>period</a:t>
                      </a:r>
                      <a:endParaRPr lang="da-DK" sz="2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a-DK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da-D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a-DK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b="1" dirty="0" err="1"/>
                        <a:t>Exposed</a:t>
                      </a:r>
                      <a:endParaRPr lang="da-DK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b="1" dirty="0" err="1"/>
                        <a:t>Unexposed</a:t>
                      </a:r>
                      <a:endParaRPr lang="da-DK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b="1" dirty="0" err="1"/>
                        <a:t>Exposed</a:t>
                      </a:r>
                      <a:endParaRPr lang="da-DK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b="1" dirty="0"/>
                        <a:t>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b="1" dirty="0"/>
                        <a:t>B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da-D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b="1" dirty="0" err="1"/>
                        <a:t>Unexposed</a:t>
                      </a:r>
                      <a:endParaRPr lang="da-DK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b="1" dirty="0"/>
                        <a:t>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b="1" dirty="0"/>
                        <a:t>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3" name="Ellipse 2"/>
          <p:cNvSpPr/>
          <p:nvPr/>
        </p:nvSpPr>
        <p:spPr>
          <a:xfrm>
            <a:off x="6833938" y="4571990"/>
            <a:ext cx="609600" cy="520336"/>
          </a:xfrm>
          <a:prstGeom prst="ellipse">
            <a:avLst/>
          </a:prstGeom>
          <a:noFill/>
          <a:ln w="444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9" name="Ellipse 8"/>
          <p:cNvSpPr/>
          <p:nvPr/>
        </p:nvSpPr>
        <p:spPr>
          <a:xfrm>
            <a:off x="8863265" y="4162928"/>
            <a:ext cx="585535" cy="553451"/>
          </a:xfrm>
          <a:prstGeom prst="ellipse">
            <a:avLst/>
          </a:prstGeom>
          <a:noFill/>
          <a:ln w="444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4" name="Tekstfelt 3"/>
          <p:cNvSpPr txBox="1"/>
          <p:nvPr/>
        </p:nvSpPr>
        <p:spPr>
          <a:xfrm>
            <a:off x="1572126" y="5488513"/>
            <a:ext cx="66735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b="1" dirty="0" err="1"/>
              <a:t>Only</a:t>
            </a:r>
            <a:r>
              <a:rPr lang="da-DK" b="1" dirty="0"/>
              <a:t> </a:t>
            </a:r>
            <a:r>
              <a:rPr lang="da-DK" b="1" dirty="0" err="1"/>
              <a:t>discordant</a:t>
            </a:r>
            <a:r>
              <a:rPr lang="da-DK" b="1" dirty="0"/>
              <a:t> pairs (B+C) enter the </a:t>
            </a:r>
            <a:r>
              <a:rPr lang="da-DK" b="1" dirty="0" err="1"/>
              <a:t>analysis</a:t>
            </a:r>
            <a:endParaRPr lang="da-DK" b="1" dirty="0"/>
          </a:p>
          <a:p>
            <a:endParaRPr lang="da-DK" b="1" dirty="0"/>
          </a:p>
        </p:txBody>
      </p:sp>
      <p:sp>
        <p:nvSpPr>
          <p:cNvPr id="11" name="Tekstfelt 10"/>
          <p:cNvSpPr txBox="1"/>
          <p:nvPr/>
        </p:nvSpPr>
        <p:spPr>
          <a:xfrm>
            <a:off x="1556084" y="6089596"/>
            <a:ext cx="72750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b="1" dirty="0" err="1"/>
              <a:t>Chronic</a:t>
            </a:r>
            <a:r>
              <a:rPr lang="da-DK" b="1" dirty="0"/>
              <a:t> </a:t>
            </a:r>
            <a:r>
              <a:rPr lang="da-DK" b="1" dirty="0" err="1"/>
              <a:t>exposures</a:t>
            </a:r>
            <a:r>
              <a:rPr lang="da-DK" b="1" dirty="0"/>
              <a:t> not </a:t>
            </a:r>
            <a:r>
              <a:rPr lang="da-DK" b="1" dirty="0" err="1"/>
              <a:t>well</a:t>
            </a:r>
            <a:r>
              <a:rPr lang="da-DK" b="1" dirty="0"/>
              <a:t> </a:t>
            </a:r>
            <a:r>
              <a:rPr lang="da-DK" b="1" dirty="0" err="1"/>
              <a:t>suited</a:t>
            </a:r>
            <a:r>
              <a:rPr lang="da-DK" b="1" dirty="0"/>
              <a:t> – </a:t>
            </a:r>
            <a:r>
              <a:rPr lang="da-DK" b="1" dirty="0" err="1"/>
              <a:t>too</a:t>
            </a:r>
            <a:r>
              <a:rPr lang="da-DK" b="1" dirty="0"/>
              <a:t> </a:t>
            </a:r>
            <a:r>
              <a:rPr lang="da-DK" b="1" dirty="0" err="1"/>
              <a:t>many</a:t>
            </a:r>
            <a:r>
              <a:rPr lang="da-DK" b="1" dirty="0"/>
              <a:t> </a:t>
            </a:r>
            <a:r>
              <a:rPr lang="da-DK" b="1" dirty="0" err="1"/>
              <a:t>concordant</a:t>
            </a:r>
            <a:r>
              <a:rPr lang="da-DK" b="1" dirty="0"/>
              <a:t> pairs (A+D)</a:t>
            </a:r>
          </a:p>
        </p:txBody>
      </p:sp>
    </p:spTree>
    <p:extLst>
      <p:ext uri="{BB962C8B-B14F-4D97-AF65-F5344CB8AC3E}">
        <p14:creationId xmlns:p14="http://schemas.microsoft.com/office/powerpoint/2010/main" val="3172460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9" grpId="0" animBg="1"/>
      <p:bldP spid="4" grpId="0"/>
      <p:bldP spid="11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45450" y="6219798"/>
            <a:ext cx="519205" cy="519205"/>
          </a:xfrm>
          <a:prstGeom prst="rect">
            <a:avLst/>
          </a:prstGeom>
          <a:effectLst>
            <a:outerShdw blurRad="63500" sx="88000" sy="88000" algn="ctr" rotWithShape="0">
              <a:prstClr val="black">
                <a:alpha val="40000"/>
              </a:prstClr>
            </a:outerShdw>
          </a:effectLst>
        </p:spPr>
      </p:pic>
      <p:sp>
        <p:nvSpPr>
          <p:cNvPr id="5" name="Rectangle 1">
            <a:extLst>
              <a:ext uri="{FF2B5EF4-FFF2-40B4-BE49-F238E27FC236}">
                <a16:creationId xmlns:a16="http://schemas.microsoft.com/office/drawing/2014/main" id="{C3813F05-8EA6-C249-A9A5-BF0DFCBDAAED}"/>
              </a:ext>
            </a:extLst>
          </p:cNvPr>
          <p:cNvSpPr/>
          <p:nvPr/>
        </p:nvSpPr>
        <p:spPr>
          <a:xfrm rot="10800000">
            <a:off x="1" y="-1"/>
            <a:ext cx="12192000" cy="2244436"/>
          </a:xfrm>
          <a:custGeom>
            <a:avLst/>
            <a:gdLst>
              <a:gd name="connsiteX0" fmla="*/ 0 w 12192000"/>
              <a:gd name="connsiteY0" fmla="*/ 0 h 1803400"/>
              <a:gd name="connsiteX1" fmla="*/ 12192000 w 12192000"/>
              <a:gd name="connsiteY1" fmla="*/ 0 h 1803400"/>
              <a:gd name="connsiteX2" fmla="*/ 12192000 w 12192000"/>
              <a:gd name="connsiteY2" fmla="*/ 1803400 h 1803400"/>
              <a:gd name="connsiteX3" fmla="*/ 0 w 12192000"/>
              <a:gd name="connsiteY3" fmla="*/ 1803400 h 1803400"/>
              <a:gd name="connsiteX4" fmla="*/ 0 w 12192000"/>
              <a:gd name="connsiteY4" fmla="*/ 0 h 1803400"/>
              <a:gd name="connsiteX0" fmla="*/ 0 w 12192000"/>
              <a:gd name="connsiteY0" fmla="*/ 615142 h 1803400"/>
              <a:gd name="connsiteX1" fmla="*/ 12192000 w 12192000"/>
              <a:gd name="connsiteY1" fmla="*/ 0 h 1803400"/>
              <a:gd name="connsiteX2" fmla="*/ 12192000 w 12192000"/>
              <a:gd name="connsiteY2" fmla="*/ 1803400 h 1803400"/>
              <a:gd name="connsiteX3" fmla="*/ 0 w 12192000"/>
              <a:gd name="connsiteY3" fmla="*/ 1803400 h 1803400"/>
              <a:gd name="connsiteX4" fmla="*/ 0 w 12192000"/>
              <a:gd name="connsiteY4" fmla="*/ 615142 h 1803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1803400">
                <a:moveTo>
                  <a:pt x="0" y="615142"/>
                </a:moveTo>
                <a:lnTo>
                  <a:pt x="12192000" y="0"/>
                </a:lnTo>
                <a:lnTo>
                  <a:pt x="12192000" y="1803400"/>
                </a:lnTo>
                <a:lnTo>
                  <a:pt x="0" y="1803400"/>
                </a:lnTo>
                <a:lnTo>
                  <a:pt x="0" y="615142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80332590-1583-384F-A9C3-2436667A0AA1}"/>
              </a:ext>
            </a:extLst>
          </p:cNvPr>
          <p:cNvSpPr txBox="1">
            <a:spLocks/>
          </p:cNvSpPr>
          <p:nvPr/>
        </p:nvSpPr>
        <p:spPr>
          <a:xfrm>
            <a:off x="734363" y="673863"/>
            <a:ext cx="9210034" cy="48635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da-DK"/>
            </a:defPPr>
            <a:lvl1pPr marL="0" indent="0" algn="ctr" defTabSz="914400" rtl="0" eaLnBrk="1" latinLnBrk="0" hangingPunct="1">
              <a:buNone/>
              <a:defRPr sz="3200" kern="1200" baseline="0">
                <a:solidFill>
                  <a:schemeClr val="tx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defRPr>
            </a:lvl1pPr>
            <a:lvl2pPr marL="457200" algn="l" defTabSz="914400" rtl="0" eaLnBrk="1" latinLnBrk="0" hangingPunct="1">
              <a:defRPr sz="3200" kern="1200">
                <a:solidFill>
                  <a:schemeClr val="tx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defRPr>
            </a:lvl2pPr>
            <a:lvl3pPr marL="914400" algn="l" defTabSz="914400" rtl="0" eaLnBrk="1" latinLnBrk="0" hangingPunct="1">
              <a:defRPr sz="3200" kern="1200">
                <a:solidFill>
                  <a:schemeClr val="tx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defRPr>
            </a:lvl3pPr>
            <a:lvl4pPr marL="1371600" algn="l" defTabSz="914400" rtl="0" eaLnBrk="1" latinLnBrk="0" hangingPunct="1">
              <a:defRPr sz="3200" kern="1200">
                <a:solidFill>
                  <a:schemeClr val="tx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defRPr>
            </a:lvl4pPr>
            <a:lvl5pPr marL="1828800" algn="l" defTabSz="914400" rtl="0" eaLnBrk="1" latinLnBrk="0" hangingPunct="1">
              <a:defRPr sz="3200" kern="1200">
                <a:solidFill>
                  <a:schemeClr val="tx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3600" dirty="0">
                <a:solidFill>
                  <a:schemeClr val="accent6"/>
                </a:solidFill>
                <a:latin typeface="FoundrySans-Normal" charset="0"/>
                <a:ea typeface="FoundrySans-Normal" charset="0"/>
                <a:cs typeface="FoundrySans-Normal" charset="0"/>
              </a:rPr>
              <a:t>Things to consider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FCB37BEE-8945-9E4F-ADFB-330E7D1BB6D3}"/>
              </a:ext>
            </a:extLst>
          </p:cNvPr>
          <p:cNvSpPr txBox="1">
            <a:spLocks/>
          </p:cNvSpPr>
          <p:nvPr/>
        </p:nvSpPr>
        <p:spPr>
          <a:xfrm>
            <a:off x="752559" y="1160218"/>
            <a:ext cx="9191838" cy="26936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da-DK"/>
            </a:defPPr>
            <a:lvl1pPr marL="0" indent="0" algn="r" defTabSz="914400" rtl="0" eaLnBrk="1" latinLnBrk="0" hangingPunct="1">
              <a:buNone/>
              <a:defRPr sz="1200" kern="1200" baseline="0">
                <a:solidFill>
                  <a:schemeClr val="tx1">
                    <a:tint val="75000"/>
                  </a:schemeClr>
                </a:solidFill>
                <a:latin typeface="Source Sans Pro Light" panose="020B0403030403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Source Sans Pro Light" panose="020B0403030403020204" pitchFamily="34" charset="0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Source Sans Pro Light" panose="020B0403030403020204" pitchFamily="34" charset="0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Source Sans Pro Light" panose="020B0403030403020204" pitchFamily="34" charset="0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Source Sans Pro Light" panose="020B0403030403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sz="1400" dirty="0">
              <a:solidFill>
                <a:srgbClr val="FF0000"/>
              </a:solidFill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  <p:sp>
        <p:nvSpPr>
          <p:cNvPr id="20" name="Rectangle 28">
            <a:extLst>
              <a:ext uri="{FF2B5EF4-FFF2-40B4-BE49-F238E27FC236}">
                <a16:creationId xmlns:a16="http://schemas.microsoft.com/office/drawing/2014/main" id="{1A319AB5-2248-034D-A753-E5345A740589}"/>
              </a:ext>
            </a:extLst>
          </p:cNvPr>
          <p:cNvSpPr/>
          <p:nvPr/>
        </p:nvSpPr>
        <p:spPr>
          <a:xfrm>
            <a:off x="1999774" y="2730791"/>
            <a:ext cx="7307826" cy="46628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6"/>
                </a:solidFill>
                <a:latin typeface="FoundrySans-Normal" charset="0"/>
                <a:ea typeface="FoundrySans-Normal" charset="0"/>
                <a:cs typeface="FoundrySans-Normal" charset="0"/>
              </a:rPr>
              <a:t>What is a relevant risk period (when is the risk altered)</a:t>
            </a:r>
          </a:p>
          <a:p>
            <a:pPr marL="285750" indent="-285750">
              <a:lnSpc>
                <a:spcPct val="150000"/>
              </a:lnSpc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6"/>
                </a:solidFill>
                <a:latin typeface="FoundrySans-Normal" charset="0"/>
                <a:ea typeface="FoundrySans-Normal" charset="0"/>
                <a:cs typeface="FoundrySans-Normal" charset="0"/>
              </a:rPr>
              <a:t>Lag period between risk and control period?</a:t>
            </a:r>
          </a:p>
          <a:p>
            <a:pPr marL="285750" indent="-285750">
              <a:lnSpc>
                <a:spcPct val="150000"/>
              </a:lnSpc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6"/>
                </a:solidFill>
                <a:latin typeface="FoundrySans-Normal" charset="0"/>
                <a:ea typeface="FoundrySans-Normal" charset="0"/>
                <a:cs typeface="FoundrySans-Normal" charset="0"/>
              </a:rPr>
              <a:t>How is the exposure defined</a:t>
            </a:r>
          </a:p>
          <a:p>
            <a:pPr marL="742950" lvl="1" indent="-285750">
              <a:lnSpc>
                <a:spcPct val="150000"/>
              </a:lnSpc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6"/>
                </a:solidFill>
                <a:latin typeface="FoundrySans-Normal" charset="0"/>
                <a:ea typeface="FoundrySans-Normal" charset="0"/>
                <a:cs typeface="FoundrySans-Normal" charset="0"/>
              </a:rPr>
              <a:t>Binary</a:t>
            </a:r>
          </a:p>
          <a:p>
            <a:pPr marL="742950" lvl="1" indent="-285750">
              <a:lnSpc>
                <a:spcPct val="150000"/>
              </a:lnSpc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6"/>
                </a:solidFill>
                <a:latin typeface="FoundrySans-Normal" charset="0"/>
                <a:ea typeface="FoundrySans-Normal" charset="0"/>
                <a:cs typeface="FoundrySans-Normal" charset="0"/>
              </a:rPr>
              <a:t>Continuous</a:t>
            </a:r>
          </a:p>
          <a:p>
            <a:pPr marL="285750" indent="-285750">
              <a:lnSpc>
                <a:spcPct val="150000"/>
              </a:lnSpc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6"/>
                </a:solidFill>
                <a:latin typeface="FoundrySans-Normal" charset="0"/>
                <a:ea typeface="FoundrySans-Normal" charset="0"/>
                <a:cs typeface="FoundrySans-Normal" charset="0"/>
              </a:rPr>
              <a:t>Time-varying confounders?</a:t>
            </a:r>
          </a:p>
          <a:p>
            <a:pPr marL="742950" lvl="1" indent="-285750">
              <a:lnSpc>
                <a:spcPct val="150000"/>
              </a:lnSpc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endParaRPr lang="en-US" dirty="0">
              <a:solidFill>
                <a:schemeClr val="accent6"/>
              </a:solidFill>
              <a:latin typeface="FoundrySans-Normal" charset="0"/>
              <a:ea typeface="FoundrySans-Normal" charset="0"/>
              <a:cs typeface="FoundrySans-Normal" charset="0"/>
            </a:endParaRPr>
          </a:p>
          <a:p>
            <a:pPr marL="742950" lvl="1" indent="-285750">
              <a:lnSpc>
                <a:spcPct val="150000"/>
              </a:lnSpc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endParaRPr lang="en-US" dirty="0">
              <a:solidFill>
                <a:schemeClr val="accent6"/>
              </a:solidFill>
              <a:latin typeface="FoundrySans-Normal" charset="0"/>
              <a:ea typeface="FoundrySans-Normal" charset="0"/>
              <a:cs typeface="FoundrySans-Normal" charset="0"/>
            </a:endParaRPr>
          </a:p>
          <a:p>
            <a:pPr marL="742950" lvl="1" indent="-285750">
              <a:lnSpc>
                <a:spcPct val="150000"/>
              </a:lnSpc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endParaRPr lang="en-US" dirty="0">
              <a:solidFill>
                <a:schemeClr val="accent6"/>
              </a:solidFill>
              <a:latin typeface="FoundrySans-Normal" charset="0"/>
              <a:ea typeface="FoundrySans-Normal" charset="0"/>
              <a:cs typeface="FoundrySans-Normal" charset="0"/>
            </a:endParaRPr>
          </a:p>
          <a:p>
            <a:pPr marL="1200150" lvl="2" indent="-285750">
              <a:lnSpc>
                <a:spcPct val="150000"/>
              </a:lnSpc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endParaRPr lang="en-US" dirty="0">
              <a:solidFill>
                <a:schemeClr val="accent6"/>
              </a:solidFill>
              <a:latin typeface="FoundrySans-Normal" charset="0"/>
              <a:ea typeface="FoundrySans-Normal" charset="0"/>
              <a:cs typeface="FoundrySans-Normal" charset="0"/>
            </a:endParaRPr>
          </a:p>
          <a:p>
            <a:pPr marL="1200150" lvl="2" indent="-285750">
              <a:lnSpc>
                <a:spcPct val="150000"/>
              </a:lnSpc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endParaRPr lang="en-US" dirty="0">
              <a:solidFill>
                <a:schemeClr val="accent6"/>
              </a:solidFill>
              <a:latin typeface="FoundrySans-Normal" charset="0"/>
              <a:ea typeface="FoundrySans-Normal" charset="0"/>
              <a:cs typeface="FoundrySans-Norm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9773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45450" y="6219798"/>
            <a:ext cx="519205" cy="519205"/>
          </a:xfrm>
          <a:prstGeom prst="rect">
            <a:avLst/>
          </a:prstGeom>
          <a:effectLst>
            <a:outerShdw blurRad="63500" sx="88000" sy="88000" algn="ctr" rotWithShape="0">
              <a:prstClr val="black">
                <a:alpha val="40000"/>
              </a:prstClr>
            </a:outerShdw>
          </a:effectLst>
        </p:spPr>
      </p:pic>
      <p:sp>
        <p:nvSpPr>
          <p:cNvPr id="5" name="Rectangle 1">
            <a:extLst>
              <a:ext uri="{FF2B5EF4-FFF2-40B4-BE49-F238E27FC236}">
                <a16:creationId xmlns:a16="http://schemas.microsoft.com/office/drawing/2014/main" id="{C3813F05-8EA6-C249-A9A5-BF0DFCBDAAED}"/>
              </a:ext>
            </a:extLst>
          </p:cNvPr>
          <p:cNvSpPr/>
          <p:nvPr/>
        </p:nvSpPr>
        <p:spPr>
          <a:xfrm rot="10800000">
            <a:off x="1" y="-1"/>
            <a:ext cx="12192000" cy="2244436"/>
          </a:xfrm>
          <a:custGeom>
            <a:avLst/>
            <a:gdLst>
              <a:gd name="connsiteX0" fmla="*/ 0 w 12192000"/>
              <a:gd name="connsiteY0" fmla="*/ 0 h 1803400"/>
              <a:gd name="connsiteX1" fmla="*/ 12192000 w 12192000"/>
              <a:gd name="connsiteY1" fmla="*/ 0 h 1803400"/>
              <a:gd name="connsiteX2" fmla="*/ 12192000 w 12192000"/>
              <a:gd name="connsiteY2" fmla="*/ 1803400 h 1803400"/>
              <a:gd name="connsiteX3" fmla="*/ 0 w 12192000"/>
              <a:gd name="connsiteY3" fmla="*/ 1803400 h 1803400"/>
              <a:gd name="connsiteX4" fmla="*/ 0 w 12192000"/>
              <a:gd name="connsiteY4" fmla="*/ 0 h 1803400"/>
              <a:gd name="connsiteX0" fmla="*/ 0 w 12192000"/>
              <a:gd name="connsiteY0" fmla="*/ 615142 h 1803400"/>
              <a:gd name="connsiteX1" fmla="*/ 12192000 w 12192000"/>
              <a:gd name="connsiteY1" fmla="*/ 0 h 1803400"/>
              <a:gd name="connsiteX2" fmla="*/ 12192000 w 12192000"/>
              <a:gd name="connsiteY2" fmla="*/ 1803400 h 1803400"/>
              <a:gd name="connsiteX3" fmla="*/ 0 w 12192000"/>
              <a:gd name="connsiteY3" fmla="*/ 1803400 h 1803400"/>
              <a:gd name="connsiteX4" fmla="*/ 0 w 12192000"/>
              <a:gd name="connsiteY4" fmla="*/ 615142 h 1803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1803400">
                <a:moveTo>
                  <a:pt x="0" y="615142"/>
                </a:moveTo>
                <a:lnTo>
                  <a:pt x="12192000" y="0"/>
                </a:lnTo>
                <a:lnTo>
                  <a:pt x="12192000" y="1803400"/>
                </a:lnTo>
                <a:lnTo>
                  <a:pt x="0" y="1803400"/>
                </a:lnTo>
                <a:lnTo>
                  <a:pt x="0" y="615142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80332590-1583-384F-A9C3-2436667A0AA1}"/>
              </a:ext>
            </a:extLst>
          </p:cNvPr>
          <p:cNvSpPr txBox="1">
            <a:spLocks/>
          </p:cNvSpPr>
          <p:nvPr/>
        </p:nvSpPr>
        <p:spPr>
          <a:xfrm>
            <a:off x="734363" y="673863"/>
            <a:ext cx="9210034" cy="48635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da-DK"/>
            </a:defPPr>
            <a:lvl1pPr marL="0" indent="0" algn="ctr" defTabSz="914400" rtl="0" eaLnBrk="1" latinLnBrk="0" hangingPunct="1">
              <a:buNone/>
              <a:defRPr sz="3200" kern="1200" baseline="0">
                <a:solidFill>
                  <a:schemeClr val="tx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defRPr>
            </a:lvl1pPr>
            <a:lvl2pPr marL="457200" algn="l" defTabSz="914400" rtl="0" eaLnBrk="1" latinLnBrk="0" hangingPunct="1">
              <a:defRPr sz="3200" kern="1200">
                <a:solidFill>
                  <a:schemeClr val="tx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defRPr>
            </a:lvl2pPr>
            <a:lvl3pPr marL="914400" algn="l" defTabSz="914400" rtl="0" eaLnBrk="1" latinLnBrk="0" hangingPunct="1">
              <a:defRPr sz="3200" kern="1200">
                <a:solidFill>
                  <a:schemeClr val="tx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defRPr>
            </a:lvl3pPr>
            <a:lvl4pPr marL="1371600" algn="l" defTabSz="914400" rtl="0" eaLnBrk="1" latinLnBrk="0" hangingPunct="1">
              <a:defRPr sz="3200" kern="1200">
                <a:solidFill>
                  <a:schemeClr val="tx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defRPr>
            </a:lvl4pPr>
            <a:lvl5pPr marL="1828800" algn="l" defTabSz="914400" rtl="0" eaLnBrk="1" latinLnBrk="0" hangingPunct="1">
              <a:defRPr sz="3200" kern="1200">
                <a:solidFill>
                  <a:schemeClr val="tx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3600" dirty="0">
                <a:solidFill>
                  <a:schemeClr val="accent6"/>
                </a:solidFill>
                <a:latin typeface="FoundrySans-Normal" charset="0"/>
                <a:ea typeface="FoundrySans-Normal" charset="0"/>
                <a:cs typeface="FoundrySans-Normal" charset="0"/>
              </a:rPr>
              <a:t>Case-crossover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FCB37BEE-8945-9E4F-ADFB-330E7D1BB6D3}"/>
              </a:ext>
            </a:extLst>
          </p:cNvPr>
          <p:cNvSpPr txBox="1">
            <a:spLocks/>
          </p:cNvSpPr>
          <p:nvPr/>
        </p:nvSpPr>
        <p:spPr>
          <a:xfrm>
            <a:off x="752559" y="1160218"/>
            <a:ext cx="9191838" cy="26936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da-DK"/>
            </a:defPPr>
            <a:lvl1pPr marL="0" indent="0" algn="r" defTabSz="914400" rtl="0" eaLnBrk="1" latinLnBrk="0" hangingPunct="1">
              <a:buNone/>
              <a:defRPr sz="1200" kern="1200" baseline="0">
                <a:solidFill>
                  <a:schemeClr val="tx1">
                    <a:tint val="75000"/>
                  </a:schemeClr>
                </a:solidFill>
                <a:latin typeface="Source Sans Pro Light" panose="020B0403030403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Source Sans Pro Light" panose="020B0403030403020204" pitchFamily="34" charset="0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Source Sans Pro Light" panose="020B0403030403020204" pitchFamily="34" charset="0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Source Sans Pro Light" panose="020B0403030403020204" pitchFamily="34" charset="0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Source Sans Pro Light" panose="020B0403030403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sz="1400" dirty="0">
              <a:solidFill>
                <a:srgbClr val="FF0000"/>
              </a:solidFill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  <p:sp>
        <p:nvSpPr>
          <p:cNvPr id="20" name="Rectangle 28">
            <a:extLst>
              <a:ext uri="{FF2B5EF4-FFF2-40B4-BE49-F238E27FC236}">
                <a16:creationId xmlns:a16="http://schemas.microsoft.com/office/drawing/2014/main" id="{1A319AB5-2248-034D-A753-E5345A740589}"/>
              </a:ext>
            </a:extLst>
          </p:cNvPr>
          <p:cNvSpPr/>
          <p:nvPr/>
        </p:nvSpPr>
        <p:spPr>
          <a:xfrm>
            <a:off x="1999774" y="2730791"/>
            <a:ext cx="7307826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lvl="1" indent="-285750">
              <a:lnSpc>
                <a:spcPct val="150000"/>
              </a:lnSpc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6"/>
                </a:solidFill>
                <a:latin typeface="FoundrySans-Normal" charset="0"/>
                <a:ea typeface="FoundrySans-Normal" charset="0"/>
                <a:cs typeface="FoundrySans-Normal" charset="0"/>
              </a:rPr>
              <a:t>Benefits</a:t>
            </a:r>
          </a:p>
          <a:p>
            <a:pPr marL="1200150" lvl="2" indent="-285750">
              <a:lnSpc>
                <a:spcPct val="150000"/>
              </a:lnSpc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6"/>
                </a:solidFill>
                <a:latin typeface="FoundrySans-Normal" charset="0"/>
                <a:ea typeface="FoundrySans-Normal" charset="0"/>
                <a:cs typeface="FoundrySans-Normal" charset="0"/>
              </a:rPr>
              <a:t>Only cases considered</a:t>
            </a:r>
          </a:p>
          <a:p>
            <a:pPr marL="1200150" lvl="2" indent="-285750">
              <a:lnSpc>
                <a:spcPct val="150000"/>
              </a:lnSpc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6"/>
                </a:solidFill>
                <a:latin typeface="FoundrySans-Normal" charset="0"/>
                <a:ea typeface="FoundrySans-Normal" charset="0"/>
                <a:cs typeface="FoundrySans-Normal" charset="0"/>
              </a:rPr>
              <a:t>Time-invariant confounding handled by design</a:t>
            </a:r>
          </a:p>
          <a:p>
            <a:pPr marL="1200150" lvl="2" indent="-285750">
              <a:lnSpc>
                <a:spcPct val="150000"/>
              </a:lnSpc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6"/>
                </a:solidFill>
                <a:latin typeface="FoundrySans-Normal" charset="0"/>
                <a:ea typeface="FoundrySans-Normal" charset="0"/>
                <a:cs typeface="FoundrySans-Normal" charset="0"/>
              </a:rPr>
              <a:t>Less prone to confounding by indication</a:t>
            </a:r>
          </a:p>
          <a:p>
            <a:pPr marL="742950" lvl="1" indent="-285750">
              <a:lnSpc>
                <a:spcPct val="150000"/>
              </a:lnSpc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6"/>
                </a:solidFill>
                <a:latin typeface="FoundrySans-Normal" charset="0"/>
                <a:ea typeface="FoundrySans-Normal" charset="0"/>
                <a:cs typeface="FoundrySans-Normal" charset="0"/>
              </a:rPr>
              <a:t>Drawbacks</a:t>
            </a:r>
          </a:p>
          <a:p>
            <a:pPr marL="1200150" lvl="2" indent="-285750">
              <a:lnSpc>
                <a:spcPct val="150000"/>
              </a:lnSpc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6"/>
                </a:solidFill>
                <a:latin typeface="FoundrySans-Normal" charset="0"/>
                <a:ea typeface="FoundrySans-Normal" charset="0"/>
                <a:cs typeface="FoundrySans-Normal" charset="0"/>
              </a:rPr>
              <a:t>Suitable only for acute effects and transient exposures</a:t>
            </a:r>
          </a:p>
          <a:p>
            <a:pPr marL="1200150" lvl="2" indent="-285750">
              <a:lnSpc>
                <a:spcPct val="150000"/>
              </a:lnSpc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6"/>
                </a:solidFill>
                <a:latin typeface="FoundrySans-Normal" charset="0"/>
                <a:ea typeface="FoundrySans-Normal" charset="0"/>
                <a:cs typeface="FoundrySans-Normal" charset="0"/>
              </a:rPr>
              <a:t>Exposure rate constant over time</a:t>
            </a:r>
          </a:p>
          <a:p>
            <a:pPr marL="1200150" lvl="2" indent="-285750">
              <a:lnSpc>
                <a:spcPct val="150000"/>
              </a:lnSpc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6"/>
                </a:solidFill>
                <a:latin typeface="FoundrySans-Normal" charset="0"/>
                <a:ea typeface="FoundrySans-Normal" charset="0"/>
                <a:cs typeface="FoundrySans-Normal" charset="0"/>
              </a:rPr>
              <a:t>Exposure effect and magnitude assumed constant</a:t>
            </a:r>
          </a:p>
          <a:p>
            <a:pPr marL="1200150" lvl="2" indent="-285750">
              <a:lnSpc>
                <a:spcPct val="150000"/>
              </a:lnSpc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endParaRPr lang="en-US" dirty="0">
              <a:solidFill>
                <a:schemeClr val="accent6"/>
              </a:solidFill>
              <a:latin typeface="FoundrySans-Normal" charset="0"/>
              <a:ea typeface="FoundrySans-Normal" charset="0"/>
              <a:cs typeface="FoundrySans-Normal" charset="0"/>
            </a:endParaRPr>
          </a:p>
          <a:p>
            <a:pPr marL="1200150" lvl="2" indent="-285750">
              <a:lnSpc>
                <a:spcPct val="150000"/>
              </a:lnSpc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endParaRPr lang="en-US" dirty="0">
              <a:solidFill>
                <a:schemeClr val="accent6"/>
              </a:solidFill>
              <a:latin typeface="FoundrySans-Normal" charset="0"/>
              <a:ea typeface="FoundrySans-Normal" charset="0"/>
              <a:cs typeface="FoundrySans-Norm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47195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45450" y="6219798"/>
            <a:ext cx="519205" cy="519205"/>
          </a:xfrm>
          <a:prstGeom prst="rect">
            <a:avLst/>
          </a:prstGeom>
          <a:effectLst>
            <a:outerShdw blurRad="63500" sx="88000" sy="88000" algn="ctr" rotWithShape="0">
              <a:prstClr val="black">
                <a:alpha val="40000"/>
              </a:prstClr>
            </a:outerShdw>
          </a:effectLst>
        </p:spPr>
      </p:pic>
      <p:sp>
        <p:nvSpPr>
          <p:cNvPr id="5" name="Rectangle 1">
            <a:extLst>
              <a:ext uri="{FF2B5EF4-FFF2-40B4-BE49-F238E27FC236}">
                <a16:creationId xmlns:a16="http://schemas.microsoft.com/office/drawing/2014/main" id="{C3813F05-8EA6-C249-A9A5-BF0DFCBDAAED}"/>
              </a:ext>
            </a:extLst>
          </p:cNvPr>
          <p:cNvSpPr/>
          <p:nvPr/>
        </p:nvSpPr>
        <p:spPr>
          <a:xfrm rot="10800000">
            <a:off x="1" y="-1"/>
            <a:ext cx="12192000" cy="2244436"/>
          </a:xfrm>
          <a:custGeom>
            <a:avLst/>
            <a:gdLst>
              <a:gd name="connsiteX0" fmla="*/ 0 w 12192000"/>
              <a:gd name="connsiteY0" fmla="*/ 0 h 1803400"/>
              <a:gd name="connsiteX1" fmla="*/ 12192000 w 12192000"/>
              <a:gd name="connsiteY1" fmla="*/ 0 h 1803400"/>
              <a:gd name="connsiteX2" fmla="*/ 12192000 w 12192000"/>
              <a:gd name="connsiteY2" fmla="*/ 1803400 h 1803400"/>
              <a:gd name="connsiteX3" fmla="*/ 0 w 12192000"/>
              <a:gd name="connsiteY3" fmla="*/ 1803400 h 1803400"/>
              <a:gd name="connsiteX4" fmla="*/ 0 w 12192000"/>
              <a:gd name="connsiteY4" fmla="*/ 0 h 1803400"/>
              <a:gd name="connsiteX0" fmla="*/ 0 w 12192000"/>
              <a:gd name="connsiteY0" fmla="*/ 615142 h 1803400"/>
              <a:gd name="connsiteX1" fmla="*/ 12192000 w 12192000"/>
              <a:gd name="connsiteY1" fmla="*/ 0 h 1803400"/>
              <a:gd name="connsiteX2" fmla="*/ 12192000 w 12192000"/>
              <a:gd name="connsiteY2" fmla="*/ 1803400 h 1803400"/>
              <a:gd name="connsiteX3" fmla="*/ 0 w 12192000"/>
              <a:gd name="connsiteY3" fmla="*/ 1803400 h 1803400"/>
              <a:gd name="connsiteX4" fmla="*/ 0 w 12192000"/>
              <a:gd name="connsiteY4" fmla="*/ 615142 h 1803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1803400">
                <a:moveTo>
                  <a:pt x="0" y="615142"/>
                </a:moveTo>
                <a:lnTo>
                  <a:pt x="12192000" y="0"/>
                </a:lnTo>
                <a:lnTo>
                  <a:pt x="12192000" y="1803400"/>
                </a:lnTo>
                <a:lnTo>
                  <a:pt x="0" y="1803400"/>
                </a:lnTo>
                <a:lnTo>
                  <a:pt x="0" y="615142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80332590-1583-384F-A9C3-2436667A0AA1}"/>
              </a:ext>
            </a:extLst>
          </p:cNvPr>
          <p:cNvSpPr txBox="1">
            <a:spLocks/>
          </p:cNvSpPr>
          <p:nvPr/>
        </p:nvSpPr>
        <p:spPr>
          <a:xfrm>
            <a:off x="734363" y="673863"/>
            <a:ext cx="9210034" cy="48635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da-DK"/>
            </a:defPPr>
            <a:lvl1pPr marL="0" indent="0" algn="ctr" defTabSz="914400" rtl="0" eaLnBrk="1" latinLnBrk="0" hangingPunct="1">
              <a:buNone/>
              <a:defRPr sz="3200" kern="1200" baseline="0">
                <a:solidFill>
                  <a:schemeClr val="tx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defRPr>
            </a:lvl1pPr>
            <a:lvl2pPr marL="457200" algn="l" defTabSz="914400" rtl="0" eaLnBrk="1" latinLnBrk="0" hangingPunct="1">
              <a:defRPr sz="3200" kern="1200">
                <a:solidFill>
                  <a:schemeClr val="tx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defRPr>
            </a:lvl2pPr>
            <a:lvl3pPr marL="914400" algn="l" defTabSz="914400" rtl="0" eaLnBrk="1" latinLnBrk="0" hangingPunct="1">
              <a:defRPr sz="3200" kern="1200">
                <a:solidFill>
                  <a:schemeClr val="tx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defRPr>
            </a:lvl3pPr>
            <a:lvl4pPr marL="1371600" algn="l" defTabSz="914400" rtl="0" eaLnBrk="1" latinLnBrk="0" hangingPunct="1">
              <a:defRPr sz="3200" kern="1200">
                <a:solidFill>
                  <a:schemeClr val="tx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defRPr>
            </a:lvl4pPr>
            <a:lvl5pPr marL="1828800" algn="l" defTabSz="914400" rtl="0" eaLnBrk="1" latinLnBrk="0" hangingPunct="1">
              <a:defRPr sz="3200" kern="1200">
                <a:solidFill>
                  <a:schemeClr val="tx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3600" dirty="0">
                <a:solidFill>
                  <a:schemeClr val="accent6"/>
                </a:solidFill>
                <a:latin typeface="FoundrySans-Normal" charset="0"/>
                <a:ea typeface="FoundrySans-Normal" charset="0"/>
                <a:cs typeface="FoundrySans-Normal" charset="0"/>
              </a:rPr>
              <a:t>Case-time-control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FCB37BEE-8945-9E4F-ADFB-330E7D1BB6D3}"/>
              </a:ext>
            </a:extLst>
          </p:cNvPr>
          <p:cNvSpPr txBox="1">
            <a:spLocks/>
          </p:cNvSpPr>
          <p:nvPr/>
        </p:nvSpPr>
        <p:spPr>
          <a:xfrm>
            <a:off x="752559" y="1160218"/>
            <a:ext cx="9191838" cy="26936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da-DK"/>
            </a:defPPr>
            <a:lvl1pPr marL="0" indent="0" algn="r" defTabSz="914400" rtl="0" eaLnBrk="1" latinLnBrk="0" hangingPunct="1">
              <a:buNone/>
              <a:defRPr sz="1200" kern="1200" baseline="0">
                <a:solidFill>
                  <a:schemeClr val="tx1">
                    <a:tint val="75000"/>
                  </a:schemeClr>
                </a:solidFill>
                <a:latin typeface="Source Sans Pro Light" panose="020B0403030403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Source Sans Pro Light" panose="020B0403030403020204" pitchFamily="34" charset="0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Source Sans Pro Light" panose="020B0403030403020204" pitchFamily="34" charset="0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Source Sans Pro Light" panose="020B0403030403020204" pitchFamily="34" charset="0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Source Sans Pro Light" panose="020B0403030403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sz="1400" dirty="0">
              <a:solidFill>
                <a:srgbClr val="FF0000"/>
              </a:solidFill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  <p:sp>
        <p:nvSpPr>
          <p:cNvPr id="20" name="Rectangle 28">
            <a:extLst>
              <a:ext uri="{FF2B5EF4-FFF2-40B4-BE49-F238E27FC236}">
                <a16:creationId xmlns:a16="http://schemas.microsoft.com/office/drawing/2014/main" id="{1A319AB5-2248-034D-A753-E5345A740589}"/>
              </a:ext>
            </a:extLst>
          </p:cNvPr>
          <p:cNvSpPr/>
          <p:nvPr/>
        </p:nvSpPr>
        <p:spPr>
          <a:xfrm>
            <a:off x="1999774" y="2730791"/>
            <a:ext cx="7307826" cy="30008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lvl="1" indent="-285750">
              <a:lnSpc>
                <a:spcPct val="150000"/>
              </a:lnSpc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6"/>
                </a:solidFill>
                <a:latin typeface="FoundrySans-Normal" charset="0"/>
                <a:ea typeface="FoundrySans-Normal" charset="0"/>
                <a:cs typeface="FoundrySans-Normal" charset="0"/>
              </a:rPr>
              <a:t>Also denoted case-control-crossover design</a:t>
            </a:r>
          </a:p>
          <a:p>
            <a:pPr marL="742950" lvl="1" indent="-285750">
              <a:lnSpc>
                <a:spcPct val="150000"/>
              </a:lnSpc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6"/>
                </a:solidFill>
                <a:latin typeface="FoundrySans-Normal" charset="0"/>
                <a:ea typeface="FoundrySans-Normal" charset="0"/>
                <a:cs typeface="FoundrySans-Normal" charset="0"/>
              </a:rPr>
              <a:t>Motivation: Address time-trend bias</a:t>
            </a:r>
          </a:p>
          <a:p>
            <a:pPr marL="742950" lvl="1" indent="-285750">
              <a:lnSpc>
                <a:spcPct val="150000"/>
              </a:lnSpc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6"/>
                </a:solidFill>
                <a:latin typeface="FoundrySans-Normal" charset="0"/>
                <a:ea typeface="FoundrySans-Normal" charset="0"/>
                <a:cs typeface="FoundrySans-Normal" charset="0"/>
              </a:rPr>
              <a:t>Start with a traditional case-control study</a:t>
            </a:r>
          </a:p>
          <a:p>
            <a:pPr marL="742950" lvl="1" indent="-285750">
              <a:lnSpc>
                <a:spcPct val="150000"/>
              </a:lnSpc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6"/>
                </a:solidFill>
                <a:latin typeface="FoundrySans-Normal" charset="0"/>
                <a:ea typeface="FoundrySans-Normal" charset="0"/>
                <a:cs typeface="FoundrySans-Normal" charset="0"/>
              </a:rPr>
              <a:t>Add crossover design to both cases and controls</a:t>
            </a:r>
          </a:p>
          <a:p>
            <a:pPr marL="742950" lvl="1" indent="-285750">
              <a:lnSpc>
                <a:spcPct val="150000"/>
              </a:lnSpc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6"/>
                </a:solidFill>
                <a:latin typeface="FoundrySans-Normal" charset="0"/>
                <a:ea typeface="FoundrySans-Normal" charset="0"/>
                <a:cs typeface="FoundrySans-Normal" charset="0"/>
              </a:rPr>
              <a:t>Adjust analysis for time trend in controls</a:t>
            </a:r>
          </a:p>
          <a:p>
            <a:pPr marL="1200150" lvl="2" indent="-285750">
              <a:lnSpc>
                <a:spcPct val="150000"/>
              </a:lnSpc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endParaRPr lang="en-US" dirty="0">
              <a:solidFill>
                <a:schemeClr val="accent6"/>
              </a:solidFill>
              <a:latin typeface="FoundrySans-Normal" charset="0"/>
              <a:ea typeface="FoundrySans-Normal" charset="0"/>
              <a:cs typeface="FoundrySans-Normal" charset="0"/>
            </a:endParaRPr>
          </a:p>
          <a:p>
            <a:pPr marL="1200150" lvl="2" indent="-285750">
              <a:lnSpc>
                <a:spcPct val="150000"/>
              </a:lnSpc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endParaRPr lang="en-US" dirty="0">
              <a:solidFill>
                <a:schemeClr val="accent6"/>
              </a:solidFill>
              <a:latin typeface="FoundrySans-Normal" charset="0"/>
              <a:ea typeface="FoundrySans-Normal" charset="0"/>
              <a:cs typeface="FoundrySans-Norm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0858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45450" y="6219798"/>
            <a:ext cx="519205" cy="519205"/>
          </a:xfrm>
          <a:prstGeom prst="rect">
            <a:avLst/>
          </a:prstGeom>
          <a:effectLst>
            <a:outerShdw blurRad="63500" sx="88000" sy="88000" algn="ctr" rotWithShape="0">
              <a:prstClr val="black">
                <a:alpha val="40000"/>
              </a:prstClr>
            </a:outerShdw>
          </a:effectLst>
        </p:spPr>
      </p:pic>
      <p:sp>
        <p:nvSpPr>
          <p:cNvPr id="5" name="Rectangle 1">
            <a:extLst>
              <a:ext uri="{FF2B5EF4-FFF2-40B4-BE49-F238E27FC236}">
                <a16:creationId xmlns:a16="http://schemas.microsoft.com/office/drawing/2014/main" id="{C3813F05-8EA6-C249-A9A5-BF0DFCBDAAED}"/>
              </a:ext>
            </a:extLst>
          </p:cNvPr>
          <p:cNvSpPr/>
          <p:nvPr/>
        </p:nvSpPr>
        <p:spPr>
          <a:xfrm rot="10800000">
            <a:off x="1" y="-1"/>
            <a:ext cx="12192000" cy="2244436"/>
          </a:xfrm>
          <a:custGeom>
            <a:avLst/>
            <a:gdLst>
              <a:gd name="connsiteX0" fmla="*/ 0 w 12192000"/>
              <a:gd name="connsiteY0" fmla="*/ 0 h 1803400"/>
              <a:gd name="connsiteX1" fmla="*/ 12192000 w 12192000"/>
              <a:gd name="connsiteY1" fmla="*/ 0 h 1803400"/>
              <a:gd name="connsiteX2" fmla="*/ 12192000 w 12192000"/>
              <a:gd name="connsiteY2" fmla="*/ 1803400 h 1803400"/>
              <a:gd name="connsiteX3" fmla="*/ 0 w 12192000"/>
              <a:gd name="connsiteY3" fmla="*/ 1803400 h 1803400"/>
              <a:gd name="connsiteX4" fmla="*/ 0 w 12192000"/>
              <a:gd name="connsiteY4" fmla="*/ 0 h 1803400"/>
              <a:gd name="connsiteX0" fmla="*/ 0 w 12192000"/>
              <a:gd name="connsiteY0" fmla="*/ 615142 h 1803400"/>
              <a:gd name="connsiteX1" fmla="*/ 12192000 w 12192000"/>
              <a:gd name="connsiteY1" fmla="*/ 0 h 1803400"/>
              <a:gd name="connsiteX2" fmla="*/ 12192000 w 12192000"/>
              <a:gd name="connsiteY2" fmla="*/ 1803400 h 1803400"/>
              <a:gd name="connsiteX3" fmla="*/ 0 w 12192000"/>
              <a:gd name="connsiteY3" fmla="*/ 1803400 h 1803400"/>
              <a:gd name="connsiteX4" fmla="*/ 0 w 12192000"/>
              <a:gd name="connsiteY4" fmla="*/ 615142 h 1803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1803400">
                <a:moveTo>
                  <a:pt x="0" y="615142"/>
                </a:moveTo>
                <a:lnTo>
                  <a:pt x="12192000" y="0"/>
                </a:lnTo>
                <a:lnTo>
                  <a:pt x="12192000" y="1803400"/>
                </a:lnTo>
                <a:lnTo>
                  <a:pt x="0" y="1803400"/>
                </a:lnTo>
                <a:lnTo>
                  <a:pt x="0" y="615142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80332590-1583-384F-A9C3-2436667A0AA1}"/>
              </a:ext>
            </a:extLst>
          </p:cNvPr>
          <p:cNvSpPr txBox="1">
            <a:spLocks/>
          </p:cNvSpPr>
          <p:nvPr/>
        </p:nvSpPr>
        <p:spPr>
          <a:xfrm>
            <a:off x="734363" y="673863"/>
            <a:ext cx="9210034" cy="48635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da-DK"/>
            </a:defPPr>
            <a:lvl1pPr marL="0" indent="0" algn="ctr" defTabSz="914400" rtl="0" eaLnBrk="1" latinLnBrk="0" hangingPunct="1">
              <a:buNone/>
              <a:defRPr sz="3200" kern="1200" baseline="0">
                <a:solidFill>
                  <a:schemeClr val="tx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defRPr>
            </a:lvl1pPr>
            <a:lvl2pPr marL="457200" algn="l" defTabSz="914400" rtl="0" eaLnBrk="1" latinLnBrk="0" hangingPunct="1">
              <a:defRPr sz="3200" kern="1200">
                <a:solidFill>
                  <a:schemeClr val="tx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defRPr>
            </a:lvl2pPr>
            <a:lvl3pPr marL="914400" algn="l" defTabSz="914400" rtl="0" eaLnBrk="1" latinLnBrk="0" hangingPunct="1">
              <a:defRPr sz="3200" kern="1200">
                <a:solidFill>
                  <a:schemeClr val="tx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defRPr>
            </a:lvl3pPr>
            <a:lvl4pPr marL="1371600" algn="l" defTabSz="914400" rtl="0" eaLnBrk="1" latinLnBrk="0" hangingPunct="1">
              <a:defRPr sz="3200" kern="1200">
                <a:solidFill>
                  <a:schemeClr val="tx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defRPr>
            </a:lvl4pPr>
            <a:lvl5pPr marL="1828800" algn="l" defTabSz="914400" rtl="0" eaLnBrk="1" latinLnBrk="0" hangingPunct="1">
              <a:defRPr sz="3200" kern="1200">
                <a:solidFill>
                  <a:schemeClr val="tx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3600" dirty="0">
                <a:solidFill>
                  <a:schemeClr val="accent6"/>
                </a:solidFill>
                <a:latin typeface="FoundrySans-Normal" charset="0"/>
                <a:ea typeface="FoundrySans-Normal" charset="0"/>
                <a:cs typeface="FoundrySans-Normal" charset="0"/>
              </a:rPr>
              <a:t>Today’s most important design?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FCB37BEE-8945-9E4F-ADFB-330E7D1BB6D3}"/>
              </a:ext>
            </a:extLst>
          </p:cNvPr>
          <p:cNvSpPr txBox="1">
            <a:spLocks/>
          </p:cNvSpPr>
          <p:nvPr/>
        </p:nvSpPr>
        <p:spPr>
          <a:xfrm>
            <a:off x="752559" y="1160218"/>
            <a:ext cx="9191838" cy="26936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da-DK"/>
            </a:defPPr>
            <a:lvl1pPr marL="0" indent="0" algn="r" defTabSz="914400" rtl="0" eaLnBrk="1" latinLnBrk="0" hangingPunct="1">
              <a:buNone/>
              <a:defRPr sz="1200" kern="1200" baseline="0">
                <a:solidFill>
                  <a:schemeClr val="tx1">
                    <a:tint val="75000"/>
                  </a:schemeClr>
                </a:solidFill>
                <a:latin typeface="Source Sans Pro Light" panose="020B0403030403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Source Sans Pro Light" panose="020B0403030403020204" pitchFamily="34" charset="0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Source Sans Pro Light" panose="020B0403030403020204" pitchFamily="34" charset="0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Source Sans Pro Light" panose="020B0403030403020204" pitchFamily="34" charset="0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Source Sans Pro Light" panose="020B0403030403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sz="1400" dirty="0">
              <a:solidFill>
                <a:srgbClr val="FF0000"/>
              </a:solidFill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  <p:sp>
        <p:nvSpPr>
          <p:cNvPr id="20" name="Rectangle 28">
            <a:extLst>
              <a:ext uri="{FF2B5EF4-FFF2-40B4-BE49-F238E27FC236}">
                <a16:creationId xmlns:a16="http://schemas.microsoft.com/office/drawing/2014/main" id="{1A319AB5-2248-034D-A753-E5345A740589}"/>
              </a:ext>
            </a:extLst>
          </p:cNvPr>
          <p:cNvSpPr/>
          <p:nvPr/>
        </p:nvSpPr>
        <p:spPr>
          <a:xfrm>
            <a:off x="1999774" y="2730791"/>
            <a:ext cx="7307826" cy="456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lvl="1" indent="-285750">
              <a:lnSpc>
                <a:spcPct val="150000"/>
              </a:lnSpc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endParaRPr lang="en-US" dirty="0">
              <a:solidFill>
                <a:schemeClr val="accent6"/>
              </a:solidFill>
              <a:latin typeface="FoundrySans-Normal" charset="0"/>
              <a:ea typeface="FoundrySans-Normal" charset="0"/>
              <a:cs typeface="FoundrySans-Normal" charset="0"/>
            </a:endParaRPr>
          </a:p>
        </p:txBody>
      </p:sp>
      <p:sp>
        <p:nvSpPr>
          <p:cNvPr id="8" name="Rectangle 28">
            <a:extLst>
              <a:ext uri="{FF2B5EF4-FFF2-40B4-BE49-F238E27FC236}">
                <a16:creationId xmlns:a16="http://schemas.microsoft.com/office/drawing/2014/main" id="{1A319AB5-2248-034D-A753-E5345A740589}"/>
              </a:ext>
            </a:extLst>
          </p:cNvPr>
          <p:cNvSpPr/>
          <p:nvPr/>
        </p:nvSpPr>
        <p:spPr>
          <a:xfrm>
            <a:off x="365610" y="1372402"/>
            <a:ext cx="7307826" cy="8803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buClr>
                <a:schemeClr val="accent1"/>
              </a:buClr>
              <a:buSzPct val="100000"/>
            </a:pPr>
            <a:r>
              <a:rPr lang="en-US" dirty="0">
                <a:solidFill>
                  <a:schemeClr val="accent6"/>
                </a:solidFill>
                <a:latin typeface="FoundrySans-Normal" charset="0"/>
                <a:ea typeface="FoundrySans-Normal" charset="0"/>
                <a:cs typeface="FoundrySans-Normal" charset="0"/>
              </a:rPr>
              <a:t>Outcome</a:t>
            </a:r>
            <a:r>
              <a:rPr lang="en-US">
                <a:solidFill>
                  <a:schemeClr val="accent6"/>
                </a:solidFill>
                <a:latin typeface="FoundrySans-Normal" charset="0"/>
                <a:ea typeface="FoundrySans-Normal" charset="0"/>
                <a:cs typeface="FoundrySans-Normal" charset="0"/>
              </a:rPr>
              <a:t>: Get </a:t>
            </a:r>
            <a:r>
              <a:rPr lang="en-US" dirty="0">
                <a:solidFill>
                  <a:schemeClr val="accent6"/>
                </a:solidFill>
                <a:latin typeface="FoundrySans-Normal" charset="0"/>
                <a:ea typeface="FoundrySans-Normal" charset="0"/>
                <a:cs typeface="FoundrySans-Normal" charset="0"/>
              </a:rPr>
              <a:t>your lunch at the canteen </a:t>
            </a:r>
            <a:r>
              <a:rPr lang="en-US" dirty="0">
                <a:solidFill>
                  <a:schemeClr val="accent6"/>
                </a:solidFill>
                <a:latin typeface="FoundrySans-Normal" charset="0"/>
                <a:ea typeface="FoundrySans-Normal" charset="0"/>
                <a:cs typeface="FoundrySans-Normal" charset="0"/>
                <a:sym typeface="Wingdings" panose="05000000000000000000" pitchFamily="2" charset="2"/>
              </a:rPr>
              <a:t></a:t>
            </a:r>
            <a:endParaRPr lang="en-US" dirty="0">
              <a:solidFill>
                <a:schemeClr val="accent6"/>
              </a:solidFill>
              <a:latin typeface="FoundrySans-Normal" charset="0"/>
              <a:ea typeface="FoundrySans-Normal" charset="0"/>
              <a:cs typeface="FoundrySans-Normal" charset="0"/>
            </a:endParaRPr>
          </a:p>
          <a:p>
            <a:pPr marL="742950" lvl="1" indent="-285750">
              <a:lnSpc>
                <a:spcPct val="150000"/>
              </a:lnSpc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endParaRPr lang="en-US" dirty="0">
              <a:solidFill>
                <a:schemeClr val="accent6"/>
              </a:solidFill>
              <a:latin typeface="FoundrySans-Normal" charset="0"/>
              <a:ea typeface="FoundrySans-Normal" charset="0"/>
              <a:cs typeface="FoundrySans-Normal" charset="0"/>
            </a:endParaRPr>
          </a:p>
        </p:txBody>
      </p:sp>
      <p:sp>
        <p:nvSpPr>
          <p:cNvPr id="9" name="Rektangel 8"/>
          <p:cNvSpPr/>
          <p:nvPr/>
        </p:nvSpPr>
        <p:spPr>
          <a:xfrm>
            <a:off x="9944397" y="2244436"/>
            <a:ext cx="1860655" cy="2748188"/>
          </a:xfrm>
          <a:prstGeom prst="rect">
            <a:avLst/>
          </a:prstGeom>
          <a:noFill/>
          <a:ln w="317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sz="2000" b="1" dirty="0">
                <a:solidFill>
                  <a:schemeClr val="tx1"/>
                </a:solidFill>
              </a:rPr>
              <a:t>5.S.B+C</a:t>
            </a:r>
          </a:p>
        </p:txBody>
      </p:sp>
      <p:sp>
        <p:nvSpPr>
          <p:cNvPr id="12" name="Rektangel 11"/>
          <p:cNvSpPr/>
          <p:nvPr/>
        </p:nvSpPr>
        <p:spPr>
          <a:xfrm>
            <a:off x="9944396" y="4992624"/>
            <a:ext cx="1860655" cy="1084218"/>
          </a:xfrm>
          <a:prstGeom prst="rect">
            <a:avLst/>
          </a:prstGeom>
          <a:noFill/>
          <a:ln w="317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sz="2000" dirty="0">
                <a:solidFill>
                  <a:schemeClr val="tx1"/>
                </a:solidFill>
              </a:rPr>
              <a:t>5.S.A</a:t>
            </a:r>
          </a:p>
        </p:txBody>
      </p:sp>
      <p:cxnSp>
        <p:nvCxnSpPr>
          <p:cNvPr id="11" name="Lige pilforbindelse 10"/>
          <p:cNvCxnSpPr/>
          <p:nvPr/>
        </p:nvCxnSpPr>
        <p:spPr>
          <a:xfrm flipH="1" flipV="1">
            <a:off x="7351776" y="2999232"/>
            <a:ext cx="2432304" cy="1828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Lige pilforbindelse 14"/>
          <p:cNvCxnSpPr/>
          <p:nvPr/>
        </p:nvCxnSpPr>
        <p:spPr>
          <a:xfrm flipH="1" flipV="1">
            <a:off x="6473952" y="2476999"/>
            <a:ext cx="717507" cy="54966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Lige pilforbindelse 16"/>
          <p:cNvCxnSpPr/>
          <p:nvPr/>
        </p:nvCxnSpPr>
        <p:spPr>
          <a:xfrm flipH="1">
            <a:off x="6473952" y="3033148"/>
            <a:ext cx="717508" cy="47987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ktangel 20"/>
          <p:cNvSpPr/>
          <p:nvPr/>
        </p:nvSpPr>
        <p:spPr>
          <a:xfrm>
            <a:off x="5522976" y="2497165"/>
            <a:ext cx="870817" cy="1084218"/>
          </a:xfrm>
          <a:prstGeom prst="rect">
            <a:avLst/>
          </a:prstGeom>
          <a:noFill/>
          <a:ln w="317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sz="2000" dirty="0" err="1">
                <a:solidFill>
                  <a:schemeClr val="tx1"/>
                </a:solidFill>
              </a:rPr>
              <a:t>Plates</a:t>
            </a:r>
            <a:endParaRPr lang="da-DK" sz="2000" dirty="0">
              <a:solidFill>
                <a:schemeClr val="tx1"/>
              </a:solidFill>
            </a:endParaRPr>
          </a:p>
        </p:txBody>
      </p:sp>
      <p:sp>
        <p:nvSpPr>
          <p:cNvPr id="22" name="Rektangel 21"/>
          <p:cNvSpPr/>
          <p:nvPr/>
        </p:nvSpPr>
        <p:spPr>
          <a:xfrm>
            <a:off x="4246003" y="2497165"/>
            <a:ext cx="1260604" cy="1084218"/>
          </a:xfrm>
          <a:prstGeom prst="rect">
            <a:avLst/>
          </a:prstGeom>
          <a:noFill/>
          <a:ln w="317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sz="2000" dirty="0">
                <a:solidFill>
                  <a:schemeClr val="tx1"/>
                </a:solidFill>
              </a:rPr>
              <a:t>Salads</a:t>
            </a:r>
          </a:p>
        </p:txBody>
      </p:sp>
      <p:sp>
        <p:nvSpPr>
          <p:cNvPr id="23" name="Rektangel 22"/>
          <p:cNvSpPr/>
          <p:nvPr/>
        </p:nvSpPr>
        <p:spPr>
          <a:xfrm>
            <a:off x="2382859" y="2491554"/>
            <a:ext cx="1779042" cy="1084218"/>
          </a:xfrm>
          <a:prstGeom prst="rect">
            <a:avLst/>
          </a:prstGeom>
          <a:noFill/>
          <a:ln w="317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sz="2000" dirty="0" err="1">
                <a:solidFill>
                  <a:schemeClr val="tx1"/>
                </a:solidFill>
              </a:rPr>
              <a:t>Warm</a:t>
            </a:r>
            <a:r>
              <a:rPr lang="da-DK" sz="2000" dirty="0">
                <a:solidFill>
                  <a:schemeClr val="tx1"/>
                </a:solidFill>
              </a:rPr>
              <a:t> </a:t>
            </a:r>
            <a:r>
              <a:rPr lang="da-DK" sz="2000" dirty="0" err="1">
                <a:solidFill>
                  <a:schemeClr val="tx1"/>
                </a:solidFill>
              </a:rPr>
              <a:t>dish</a:t>
            </a:r>
            <a:endParaRPr lang="da-DK" sz="2000" dirty="0">
              <a:solidFill>
                <a:schemeClr val="tx1"/>
              </a:solidFill>
            </a:endParaRPr>
          </a:p>
        </p:txBody>
      </p:sp>
      <p:sp>
        <p:nvSpPr>
          <p:cNvPr id="24" name="Rektangel 23"/>
          <p:cNvSpPr/>
          <p:nvPr/>
        </p:nvSpPr>
        <p:spPr>
          <a:xfrm>
            <a:off x="1301153" y="2491554"/>
            <a:ext cx="920708" cy="1084218"/>
          </a:xfrm>
          <a:prstGeom prst="rect">
            <a:avLst/>
          </a:prstGeom>
          <a:noFill/>
          <a:ln w="317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dirty="0">
                <a:solidFill>
                  <a:schemeClr val="tx1"/>
                </a:solidFill>
              </a:rPr>
              <a:t>Snack greens and </a:t>
            </a:r>
            <a:r>
              <a:rPr lang="da-DK" dirty="0" err="1">
                <a:solidFill>
                  <a:schemeClr val="tx1"/>
                </a:solidFill>
              </a:rPr>
              <a:t>cutlery</a:t>
            </a:r>
            <a:endParaRPr lang="da-DK" dirty="0">
              <a:solidFill>
                <a:schemeClr val="tx1"/>
              </a:solidFill>
            </a:endParaRPr>
          </a:p>
        </p:txBody>
      </p:sp>
      <p:sp>
        <p:nvSpPr>
          <p:cNvPr id="25" name="Rektangel 24"/>
          <p:cNvSpPr/>
          <p:nvPr/>
        </p:nvSpPr>
        <p:spPr>
          <a:xfrm>
            <a:off x="1459773" y="4450515"/>
            <a:ext cx="870817" cy="1084218"/>
          </a:xfrm>
          <a:prstGeom prst="rect">
            <a:avLst/>
          </a:prstGeom>
          <a:noFill/>
          <a:ln w="317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sz="2000" dirty="0" err="1">
                <a:solidFill>
                  <a:schemeClr val="tx1"/>
                </a:solidFill>
              </a:rPr>
              <a:t>Bread</a:t>
            </a:r>
            <a:endParaRPr lang="da-DK" sz="2000" dirty="0">
              <a:solidFill>
                <a:schemeClr val="tx1"/>
              </a:solidFill>
            </a:endParaRPr>
          </a:p>
        </p:txBody>
      </p:sp>
      <p:sp>
        <p:nvSpPr>
          <p:cNvPr id="26" name="Rektangel 25"/>
          <p:cNvSpPr/>
          <p:nvPr/>
        </p:nvSpPr>
        <p:spPr>
          <a:xfrm>
            <a:off x="202007" y="4450515"/>
            <a:ext cx="870817" cy="1084218"/>
          </a:xfrm>
          <a:prstGeom prst="rect">
            <a:avLst/>
          </a:prstGeom>
          <a:noFill/>
          <a:ln w="317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sz="2000" dirty="0">
                <a:solidFill>
                  <a:schemeClr val="tx1"/>
                </a:solidFill>
              </a:rPr>
              <a:t>Water</a:t>
            </a:r>
          </a:p>
        </p:txBody>
      </p:sp>
      <p:cxnSp>
        <p:nvCxnSpPr>
          <p:cNvPr id="27" name="Lige pilforbindelse 26"/>
          <p:cNvCxnSpPr/>
          <p:nvPr/>
        </p:nvCxnSpPr>
        <p:spPr>
          <a:xfrm flipH="1">
            <a:off x="1493066" y="2244436"/>
            <a:ext cx="4368654" cy="9677"/>
          </a:xfrm>
          <a:prstGeom prst="straightConnector1">
            <a:avLst/>
          </a:prstGeom>
          <a:ln>
            <a:solidFill>
              <a:schemeClr val="tx1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Lige pilforbindelse 28"/>
          <p:cNvCxnSpPr/>
          <p:nvPr/>
        </p:nvCxnSpPr>
        <p:spPr>
          <a:xfrm flipH="1">
            <a:off x="1589730" y="3825274"/>
            <a:ext cx="4368654" cy="9677"/>
          </a:xfrm>
          <a:prstGeom prst="straightConnector1">
            <a:avLst/>
          </a:prstGeom>
          <a:ln>
            <a:solidFill>
              <a:schemeClr val="tx1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Lige pilforbindelse 29"/>
          <p:cNvCxnSpPr/>
          <p:nvPr/>
        </p:nvCxnSpPr>
        <p:spPr>
          <a:xfrm>
            <a:off x="1102393" y="3501562"/>
            <a:ext cx="0" cy="66677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Rektangel 31"/>
          <p:cNvSpPr/>
          <p:nvPr/>
        </p:nvSpPr>
        <p:spPr>
          <a:xfrm>
            <a:off x="8259544" y="4168338"/>
            <a:ext cx="1604693" cy="1908503"/>
          </a:xfrm>
          <a:prstGeom prst="rect">
            <a:avLst/>
          </a:prstGeom>
          <a:noFill/>
          <a:ln w="317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sz="2000" b="1" dirty="0" err="1">
                <a:solidFill>
                  <a:schemeClr val="tx1"/>
                </a:solidFill>
              </a:rPr>
              <a:t>Reserved</a:t>
            </a:r>
            <a:r>
              <a:rPr lang="da-DK" sz="2000" b="1" dirty="0">
                <a:solidFill>
                  <a:schemeClr val="tx1"/>
                </a:solidFill>
              </a:rPr>
              <a:t> </a:t>
            </a:r>
          </a:p>
          <a:p>
            <a:pPr algn="ctr"/>
            <a:r>
              <a:rPr lang="da-DK" sz="2000" b="1" dirty="0" err="1">
                <a:solidFill>
                  <a:schemeClr val="tx1"/>
                </a:solidFill>
              </a:rPr>
              <a:t>tables</a:t>
            </a:r>
            <a:endParaRPr lang="da-DK" sz="2000" b="1" dirty="0">
              <a:solidFill>
                <a:schemeClr val="tx1"/>
              </a:solidFill>
            </a:endParaRPr>
          </a:p>
        </p:txBody>
      </p:sp>
      <p:cxnSp>
        <p:nvCxnSpPr>
          <p:cNvPr id="33" name="Lige pilforbindelse 32"/>
          <p:cNvCxnSpPr/>
          <p:nvPr/>
        </p:nvCxnSpPr>
        <p:spPr>
          <a:xfrm>
            <a:off x="3090672" y="5122589"/>
            <a:ext cx="4100787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Rektangel 35"/>
          <p:cNvSpPr/>
          <p:nvPr/>
        </p:nvSpPr>
        <p:spPr>
          <a:xfrm>
            <a:off x="7629242" y="1550734"/>
            <a:ext cx="1260604" cy="1084218"/>
          </a:xfrm>
          <a:prstGeom prst="rect">
            <a:avLst/>
          </a:prstGeom>
          <a:noFill/>
          <a:ln w="317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sz="2000" dirty="0">
                <a:solidFill>
                  <a:schemeClr val="tx1"/>
                </a:solidFill>
              </a:rPr>
              <a:t>Done</a:t>
            </a:r>
          </a:p>
        </p:txBody>
      </p:sp>
      <p:cxnSp>
        <p:nvCxnSpPr>
          <p:cNvPr id="37" name="Lige pilforbindelse 36"/>
          <p:cNvCxnSpPr/>
          <p:nvPr/>
        </p:nvCxnSpPr>
        <p:spPr>
          <a:xfrm flipH="1" flipV="1">
            <a:off x="8259544" y="2653061"/>
            <a:ext cx="630303" cy="151527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444079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2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32" grpId="0" animBg="1"/>
      <p:bldP spid="3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45450" y="6219798"/>
            <a:ext cx="519205" cy="519205"/>
          </a:xfrm>
          <a:prstGeom prst="rect">
            <a:avLst/>
          </a:prstGeom>
          <a:effectLst>
            <a:outerShdw blurRad="63500" sx="88000" sy="88000" algn="ctr" rotWithShape="0">
              <a:prstClr val="black">
                <a:alpha val="40000"/>
              </a:prstClr>
            </a:outerShdw>
          </a:effectLst>
        </p:spPr>
      </p:pic>
      <p:sp>
        <p:nvSpPr>
          <p:cNvPr id="5" name="Rectangle 1">
            <a:extLst>
              <a:ext uri="{FF2B5EF4-FFF2-40B4-BE49-F238E27FC236}">
                <a16:creationId xmlns:a16="http://schemas.microsoft.com/office/drawing/2014/main" id="{C3813F05-8EA6-C249-A9A5-BF0DFCBDAAED}"/>
              </a:ext>
            </a:extLst>
          </p:cNvPr>
          <p:cNvSpPr/>
          <p:nvPr/>
        </p:nvSpPr>
        <p:spPr>
          <a:xfrm rot="10800000">
            <a:off x="1" y="-1"/>
            <a:ext cx="12192000" cy="2244436"/>
          </a:xfrm>
          <a:custGeom>
            <a:avLst/>
            <a:gdLst>
              <a:gd name="connsiteX0" fmla="*/ 0 w 12192000"/>
              <a:gd name="connsiteY0" fmla="*/ 0 h 1803400"/>
              <a:gd name="connsiteX1" fmla="*/ 12192000 w 12192000"/>
              <a:gd name="connsiteY1" fmla="*/ 0 h 1803400"/>
              <a:gd name="connsiteX2" fmla="*/ 12192000 w 12192000"/>
              <a:gd name="connsiteY2" fmla="*/ 1803400 h 1803400"/>
              <a:gd name="connsiteX3" fmla="*/ 0 w 12192000"/>
              <a:gd name="connsiteY3" fmla="*/ 1803400 h 1803400"/>
              <a:gd name="connsiteX4" fmla="*/ 0 w 12192000"/>
              <a:gd name="connsiteY4" fmla="*/ 0 h 1803400"/>
              <a:gd name="connsiteX0" fmla="*/ 0 w 12192000"/>
              <a:gd name="connsiteY0" fmla="*/ 615142 h 1803400"/>
              <a:gd name="connsiteX1" fmla="*/ 12192000 w 12192000"/>
              <a:gd name="connsiteY1" fmla="*/ 0 h 1803400"/>
              <a:gd name="connsiteX2" fmla="*/ 12192000 w 12192000"/>
              <a:gd name="connsiteY2" fmla="*/ 1803400 h 1803400"/>
              <a:gd name="connsiteX3" fmla="*/ 0 w 12192000"/>
              <a:gd name="connsiteY3" fmla="*/ 1803400 h 1803400"/>
              <a:gd name="connsiteX4" fmla="*/ 0 w 12192000"/>
              <a:gd name="connsiteY4" fmla="*/ 615142 h 1803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1803400">
                <a:moveTo>
                  <a:pt x="0" y="615142"/>
                </a:moveTo>
                <a:lnTo>
                  <a:pt x="12192000" y="0"/>
                </a:lnTo>
                <a:lnTo>
                  <a:pt x="12192000" y="1803400"/>
                </a:lnTo>
                <a:lnTo>
                  <a:pt x="0" y="1803400"/>
                </a:lnTo>
                <a:lnTo>
                  <a:pt x="0" y="615142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80332590-1583-384F-A9C3-2436667A0AA1}"/>
              </a:ext>
            </a:extLst>
          </p:cNvPr>
          <p:cNvSpPr txBox="1">
            <a:spLocks/>
          </p:cNvSpPr>
          <p:nvPr/>
        </p:nvSpPr>
        <p:spPr>
          <a:xfrm>
            <a:off x="734363" y="673863"/>
            <a:ext cx="9210034" cy="48635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da-DK"/>
            </a:defPPr>
            <a:lvl1pPr marL="0" indent="0" algn="ctr" defTabSz="914400" rtl="0" eaLnBrk="1" latinLnBrk="0" hangingPunct="1">
              <a:buNone/>
              <a:defRPr sz="3200" kern="1200" baseline="0">
                <a:solidFill>
                  <a:schemeClr val="tx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defRPr>
            </a:lvl1pPr>
            <a:lvl2pPr marL="457200" algn="l" defTabSz="914400" rtl="0" eaLnBrk="1" latinLnBrk="0" hangingPunct="1">
              <a:defRPr sz="3200" kern="1200">
                <a:solidFill>
                  <a:schemeClr val="tx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defRPr>
            </a:lvl2pPr>
            <a:lvl3pPr marL="914400" algn="l" defTabSz="914400" rtl="0" eaLnBrk="1" latinLnBrk="0" hangingPunct="1">
              <a:defRPr sz="3200" kern="1200">
                <a:solidFill>
                  <a:schemeClr val="tx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defRPr>
            </a:lvl3pPr>
            <a:lvl4pPr marL="1371600" algn="l" defTabSz="914400" rtl="0" eaLnBrk="1" latinLnBrk="0" hangingPunct="1">
              <a:defRPr sz="3200" kern="1200">
                <a:solidFill>
                  <a:schemeClr val="tx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defRPr>
            </a:lvl4pPr>
            <a:lvl5pPr marL="1828800" algn="l" defTabSz="914400" rtl="0" eaLnBrk="1" latinLnBrk="0" hangingPunct="1">
              <a:defRPr sz="3200" kern="1200">
                <a:solidFill>
                  <a:schemeClr val="tx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3600" dirty="0">
                <a:solidFill>
                  <a:schemeClr val="accent6"/>
                </a:solidFill>
                <a:latin typeface="FoundrySans-Normal" charset="0"/>
                <a:ea typeface="FoundrySans-Normal" charset="0"/>
                <a:cs typeface="FoundrySans-Normal" charset="0"/>
              </a:rPr>
              <a:t>Randomized controlled trial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FCB37BEE-8945-9E4F-ADFB-330E7D1BB6D3}"/>
              </a:ext>
            </a:extLst>
          </p:cNvPr>
          <p:cNvSpPr txBox="1">
            <a:spLocks/>
          </p:cNvSpPr>
          <p:nvPr/>
        </p:nvSpPr>
        <p:spPr>
          <a:xfrm>
            <a:off x="752559" y="1160218"/>
            <a:ext cx="9191838" cy="26936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da-DK"/>
            </a:defPPr>
            <a:lvl1pPr marL="0" indent="0" algn="r" defTabSz="914400" rtl="0" eaLnBrk="1" latinLnBrk="0" hangingPunct="1">
              <a:buNone/>
              <a:defRPr sz="1200" kern="1200" baseline="0">
                <a:solidFill>
                  <a:schemeClr val="tx1">
                    <a:tint val="75000"/>
                  </a:schemeClr>
                </a:solidFill>
                <a:latin typeface="Source Sans Pro Light" panose="020B0403030403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Source Sans Pro Light" panose="020B0403030403020204" pitchFamily="34" charset="0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Source Sans Pro Light" panose="020B0403030403020204" pitchFamily="34" charset="0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Source Sans Pro Light" panose="020B0403030403020204" pitchFamily="34" charset="0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Source Sans Pro Light" panose="020B0403030403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sz="1400" dirty="0">
              <a:solidFill>
                <a:srgbClr val="FF0000"/>
              </a:solidFill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  <p:sp>
        <p:nvSpPr>
          <p:cNvPr id="8" name="Rectangle 28"/>
          <p:cNvSpPr/>
          <p:nvPr/>
        </p:nvSpPr>
        <p:spPr>
          <a:xfrm>
            <a:off x="2442088" y="2598519"/>
            <a:ext cx="7307826" cy="29578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6"/>
                </a:solidFill>
                <a:latin typeface="FoundrySans-Normal" charset="0"/>
                <a:ea typeface="FoundrySans-Normal" charset="0"/>
                <a:cs typeface="FoundrySans-Normal" charset="0"/>
              </a:rPr>
              <a:t>Drawbacks</a:t>
            </a:r>
          </a:p>
          <a:p>
            <a:pPr marL="742950" lvl="1" indent="-285750">
              <a:lnSpc>
                <a:spcPct val="150000"/>
              </a:lnSpc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6"/>
                </a:solidFill>
                <a:latin typeface="FoundrySans-Normal" charset="0"/>
                <a:ea typeface="FoundrySans-Normal" charset="0"/>
                <a:cs typeface="FoundrySans-Normal" charset="0"/>
              </a:rPr>
              <a:t>Expensive</a:t>
            </a:r>
          </a:p>
          <a:p>
            <a:pPr marL="742950" lvl="1" indent="-285750">
              <a:lnSpc>
                <a:spcPct val="150000"/>
              </a:lnSpc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6"/>
                </a:solidFill>
                <a:latin typeface="FoundrySans-Normal" charset="0"/>
                <a:ea typeface="FoundrySans-Normal" charset="0"/>
                <a:cs typeface="FoundrySans-Normal" charset="0"/>
              </a:rPr>
              <a:t>Not always possible (unethical) – adverse events</a:t>
            </a:r>
          </a:p>
          <a:p>
            <a:pPr marL="742950" lvl="1" indent="-285750">
              <a:lnSpc>
                <a:spcPct val="150000"/>
              </a:lnSpc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6"/>
                </a:solidFill>
                <a:latin typeface="FoundrySans-Normal" charset="0"/>
                <a:ea typeface="FoundrySans-Normal" charset="0"/>
                <a:cs typeface="FoundrySans-Normal" charset="0"/>
              </a:rPr>
              <a:t>May be confined to a selected population</a:t>
            </a:r>
          </a:p>
          <a:p>
            <a:pPr marL="742950" lvl="1" indent="-285750">
              <a:lnSpc>
                <a:spcPct val="150000"/>
              </a:lnSpc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6"/>
                </a:solidFill>
                <a:latin typeface="FoundrySans-Normal" charset="0"/>
                <a:ea typeface="FoundrySans-Normal" charset="0"/>
                <a:cs typeface="FoundrySans-Normal" charset="0"/>
              </a:rPr>
              <a:t>Rare events difficult to study (e.g. aspirin and risk of cancer)</a:t>
            </a:r>
          </a:p>
          <a:p>
            <a:pPr marL="742950" lvl="1" indent="-285750">
              <a:lnSpc>
                <a:spcPct val="150000"/>
              </a:lnSpc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6"/>
                </a:solidFill>
                <a:latin typeface="FoundrySans-Normal" charset="0"/>
                <a:ea typeface="FoundrySans-Normal" charset="0"/>
                <a:cs typeface="FoundrySans-Normal" charset="0"/>
              </a:rPr>
              <a:t>Drop-outs, drop-ins, loss to follow-up etc. is a challenge</a:t>
            </a:r>
          </a:p>
          <a:p>
            <a:pPr marL="742950" lvl="1" indent="-285750">
              <a:lnSpc>
                <a:spcPct val="150000"/>
              </a:lnSpc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endParaRPr lang="en-US" dirty="0">
              <a:solidFill>
                <a:schemeClr val="accent6"/>
              </a:solidFill>
              <a:latin typeface="FoundrySans-Normal" charset="0"/>
              <a:ea typeface="FoundrySans-Normal" charset="0"/>
              <a:cs typeface="FoundrySans-Norm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631592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45450" y="6219798"/>
            <a:ext cx="519205" cy="519205"/>
          </a:xfrm>
          <a:prstGeom prst="rect">
            <a:avLst/>
          </a:prstGeom>
          <a:effectLst>
            <a:outerShdw blurRad="63500" sx="88000" sy="88000" algn="ctr" rotWithShape="0">
              <a:prstClr val="black">
                <a:alpha val="40000"/>
              </a:prstClr>
            </a:outerShdw>
          </a:effectLst>
        </p:spPr>
      </p:pic>
      <p:sp>
        <p:nvSpPr>
          <p:cNvPr id="5" name="Rectangle 1">
            <a:extLst>
              <a:ext uri="{FF2B5EF4-FFF2-40B4-BE49-F238E27FC236}">
                <a16:creationId xmlns:a16="http://schemas.microsoft.com/office/drawing/2014/main" id="{C3813F05-8EA6-C249-A9A5-BF0DFCBDAAED}"/>
              </a:ext>
            </a:extLst>
          </p:cNvPr>
          <p:cNvSpPr/>
          <p:nvPr/>
        </p:nvSpPr>
        <p:spPr>
          <a:xfrm rot="10800000">
            <a:off x="1" y="-1"/>
            <a:ext cx="12192000" cy="2244436"/>
          </a:xfrm>
          <a:custGeom>
            <a:avLst/>
            <a:gdLst>
              <a:gd name="connsiteX0" fmla="*/ 0 w 12192000"/>
              <a:gd name="connsiteY0" fmla="*/ 0 h 1803400"/>
              <a:gd name="connsiteX1" fmla="*/ 12192000 w 12192000"/>
              <a:gd name="connsiteY1" fmla="*/ 0 h 1803400"/>
              <a:gd name="connsiteX2" fmla="*/ 12192000 w 12192000"/>
              <a:gd name="connsiteY2" fmla="*/ 1803400 h 1803400"/>
              <a:gd name="connsiteX3" fmla="*/ 0 w 12192000"/>
              <a:gd name="connsiteY3" fmla="*/ 1803400 h 1803400"/>
              <a:gd name="connsiteX4" fmla="*/ 0 w 12192000"/>
              <a:gd name="connsiteY4" fmla="*/ 0 h 1803400"/>
              <a:gd name="connsiteX0" fmla="*/ 0 w 12192000"/>
              <a:gd name="connsiteY0" fmla="*/ 615142 h 1803400"/>
              <a:gd name="connsiteX1" fmla="*/ 12192000 w 12192000"/>
              <a:gd name="connsiteY1" fmla="*/ 0 h 1803400"/>
              <a:gd name="connsiteX2" fmla="*/ 12192000 w 12192000"/>
              <a:gd name="connsiteY2" fmla="*/ 1803400 h 1803400"/>
              <a:gd name="connsiteX3" fmla="*/ 0 w 12192000"/>
              <a:gd name="connsiteY3" fmla="*/ 1803400 h 1803400"/>
              <a:gd name="connsiteX4" fmla="*/ 0 w 12192000"/>
              <a:gd name="connsiteY4" fmla="*/ 615142 h 1803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1803400">
                <a:moveTo>
                  <a:pt x="0" y="615142"/>
                </a:moveTo>
                <a:lnTo>
                  <a:pt x="12192000" y="0"/>
                </a:lnTo>
                <a:lnTo>
                  <a:pt x="12192000" y="1803400"/>
                </a:lnTo>
                <a:lnTo>
                  <a:pt x="0" y="1803400"/>
                </a:lnTo>
                <a:lnTo>
                  <a:pt x="0" y="615142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80332590-1583-384F-A9C3-2436667A0AA1}"/>
              </a:ext>
            </a:extLst>
          </p:cNvPr>
          <p:cNvSpPr txBox="1">
            <a:spLocks/>
          </p:cNvSpPr>
          <p:nvPr/>
        </p:nvSpPr>
        <p:spPr>
          <a:xfrm>
            <a:off x="734363" y="673863"/>
            <a:ext cx="9210034" cy="48635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da-DK"/>
            </a:defPPr>
            <a:lvl1pPr marL="0" indent="0" algn="ctr" defTabSz="914400" rtl="0" eaLnBrk="1" latinLnBrk="0" hangingPunct="1">
              <a:buNone/>
              <a:defRPr sz="3200" kern="1200" baseline="0">
                <a:solidFill>
                  <a:schemeClr val="tx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defRPr>
            </a:lvl1pPr>
            <a:lvl2pPr marL="457200" algn="l" defTabSz="914400" rtl="0" eaLnBrk="1" latinLnBrk="0" hangingPunct="1">
              <a:defRPr sz="3200" kern="1200">
                <a:solidFill>
                  <a:schemeClr val="tx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defRPr>
            </a:lvl2pPr>
            <a:lvl3pPr marL="914400" algn="l" defTabSz="914400" rtl="0" eaLnBrk="1" latinLnBrk="0" hangingPunct="1">
              <a:defRPr sz="3200" kern="1200">
                <a:solidFill>
                  <a:schemeClr val="tx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defRPr>
            </a:lvl3pPr>
            <a:lvl4pPr marL="1371600" algn="l" defTabSz="914400" rtl="0" eaLnBrk="1" latinLnBrk="0" hangingPunct="1">
              <a:defRPr sz="3200" kern="1200">
                <a:solidFill>
                  <a:schemeClr val="tx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defRPr>
            </a:lvl4pPr>
            <a:lvl5pPr marL="1828800" algn="l" defTabSz="914400" rtl="0" eaLnBrk="1" latinLnBrk="0" hangingPunct="1">
              <a:defRPr sz="3200" kern="1200">
                <a:solidFill>
                  <a:schemeClr val="tx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3600" dirty="0">
                <a:solidFill>
                  <a:schemeClr val="accent6"/>
                </a:solidFill>
                <a:latin typeface="FoundrySans-Normal" charset="0"/>
                <a:ea typeface="FoundrySans-Normal" charset="0"/>
                <a:cs typeface="FoundrySans-Normal" charset="0"/>
              </a:rPr>
              <a:t>Cohort study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FCB37BEE-8945-9E4F-ADFB-330E7D1BB6D3}"/>
              </a:ext>
            </a:extLst>
          </p:cNvPr>
          <p:cNvSpPr txBox="1">
            <a:spLocks/>
          </p:cNvSpPr>
          <p:nvPr/>
        </p:nvSpPr>
        <p:spPr>
          <a:xfrm>
            <a:off x="752559" y="1160218"/>
            <a:ext cx="9191838" cy="26936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da-DK"/>
            </a:defPPr>
            <a:lvl1pPr marL="0" indent="0" algn="r" defTabSz="914400" rtl="0" eaLnBrk="1" latinLnBrk="0" hangingPunct="1">
              <a:buNone/>
              <a:defRPr sz="1200" kern="1200" baseline="0">
                <a:solidFill>
                  <a:schemeClr val="tx1">
                    <a:tint val="75000"/>
                  </a:schemeClr>
                </a:solidFill>
                <a:latin typeface="Source Sans Pro Light" panose="020B0403030403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Source Sans Pro Light" panose="020B0403030403020204" pitchFamily="34" charset="0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Source Sans Pro Light" panose="020B0403030403020204" pitchFamily="34" charset="0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Source Sans Pro Light" panose="020B0403030403020204" pitchFamily="34" charset="0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Source Sans Pro Light" panose="020B0403030403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sz="1400" dirty="0">
              <a:solidFill>
                <a:srgbClr val="FF0000"/>
              </a:solidFill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  <p:sp>
        <p:nvSpPr>
          <p:cNvPr id="8" name="Rectangle 28"/>
          <p:cNvSpPr/>
          <p:nvPr/>
        </p:nvSpPr>
        <p:spPr>
          <a:xfrm>
            <a:off x="2261176" y="2730791"/>
            <a:ext cx="7307826" cy="4648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endParaRPr lang="en-US" dirty="0">
              <a:solidFill>
                <a:schemeClr val="accent6"/>
              </a:solidFill>
              <a:latin typeface="FoundrySans-Normal" charset="0"/>
              <a:ea typeface="FoundrySans-Normal" charset="0"/>
              <a:cs typeface="FoundrySans-Normal" charset="0"/>
            </a:endParaRPr>
          </a:p>
        </p:txBody>
      </p:sp>
      <p:pic>
        <p:nvPicPr>
          <p:cNvPr id="3" name="Billede 2">
            <a:extLst>
              <a:ext uri="{FF2B5EF4-FFF2-40B4-BE49-F238E27FC236}">
                <a16:creationId xmlns:a16="http://schemas.microsoft.com/office/drawing/2014/main" id="{C21CDB20-075C-3A44-BA43-29B854EA3D9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7065" y="1834083"/>
            <a:ext cx="7457871" cy="4257202"/>
          </a:xfrm>
          <a:prstGeom prst="rect">
            <a:avLst/>
          </a:prstGeom>
        </p:spPr>
      </p:pic>
      <p:cxnSp>
        <p:nvCxnSpPr>
          <p:cNvPr id="9" name="Lige pilforbindelse 8">
            <a:extLst>
              <a:ext uri="{FF2B5EF4-FFF2-40B4-BE49-F238E27FC236}">
                <a16:creationId xmlns:a16="http://schemas.microsoft.com/office/drawing/2014/main" id="{0AC1CA4A-3991-874D-B7BA-0C5B9099C061}"/>
              </a:ext>
            </a:extLst>
          </p:cNvPr>
          <p:cNvCxnSpPr/>
          <p:nvPr/>
        </p:nvCxnSpPr>
        <p:spPr>
          <a:xfrm>
            <a:off x="2085475" y="4748463"/>
            <a:ext cx="2935705" cy="0"/>
          </a:xfrm>
          <a:prstGeom prst="straightConnector1">
            <a:avLst/>
          </a:prstGeom>
          <a:ln w="635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98925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45450" y="6219798"/>
            <a:ext cx="519205" cy="519205"/>
          </a:xfrm>
          <a:prstGeom prst="rect">
            <a:avLst/>
          </a:prstGeom>
          <a:effectLst>
            <a:outerShdw blurRad="63500" sx="88000" sy="88000" algn="ctr" rotWithShape="0">
              <a:prstClr val="black">
                <a:alpha val="40000"/>
              </a:prstClr>
            </a:outerShdw>
          </a:effectLst>
        </p:spPr>
      </p:pic>
      <p:sp>
        <p:nvSpPr>
          <p:cNvPr id="5" name="Rectangle 1">
            <a:extLst>
              <a:ext uri="{FF2B5EF4-FFF2-40B4-BE49-F238E27FC236}">
                <a16:creationId xmlns:a16="http://schemas.microsoft.com/office/drawing/2014/main" id="{C3813F05-8EA6-C249-A9A5-BF0DFCBDAAED}"/>
              </a:ext>
            </a:extLst>
          </p:cNvPr>
          <p:cNvSpPr/>
          <p:nvPr/>
        </p:nvSpPr>
        <p:spPr>
          <a:xfrm rot="10800000">
            <a:off x="1" y="-1"/>
            <a:ext cx="12192000" cy="2244436"/>
          </a:xfrm>
          <a:custGeom>
            <a:avLst/>
            <a:gdLst>
              <a:gd name="connsiteX0" fmla="*/ 0 w 12192000"/>
              <a:gd name="connsiteY0" fmla="*/ 0 h 1803400"/>
              <a:gd name="connsiteX1" fmla="*/ 12192000 w 12192000"/>
              <a:gd name="connsiteY1" fmla="*/ 0 h 1803400"/>
              <a:gd name="connsiteX2" fmla="*/ 12192000 w 12192000"/>
              <a:gd name="connsiteY2" fmla="*/ 1803400 h 1803400"/>
              <a:gd name="connsiteX3" fmla="*/ 0 w 12192000"/>
              <a:gd name="connsiteY3" fmla="*/ 1803400 h 1803400"/>
              <a:gd name="connsiteX4" fmla="*/ 0 w 12192000"/>
              <a:gd name="connsiteY4" fmla="*/ 0 h 1803400"/>
              <a:gd name="connsiteX0" fmla="*/ 0 w 12192000"/>
              <a:gd name="connsiteY0" fmla="*/ 615142 h 1803400"/>
              <a:gd name="connsiteX1" fmla="*/ 12192000 w 12192000"/>
              <a:gd name="connsiteY1" fmla="*/ 0 h 1803400"/>
              <a:gd name="connsiteX2" fmla="*/ 12192000 w 12192000"/>
              <a:gd name="connsiteY2" fmla="*/ 1803400 h 1803400"/>
              <a:gd name="connsiteX3" fmla="*/ 0 w 12192000"/>
              <a:gd name="connsiteY3" fmla="*/ 1803400 h 1803400"/>
              <a:gd name="connsiteX4" fmla="*/ 0 w 12192000"/>
              <a:gd name="connsiteY4" fmla="*/ 615142 h 1803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1803400">
                <a:moveTo>
                  <a:pt x="0" y="615142"/>
                </a:moveTo>
                <a:lnTo>
                  <a:pt x="12192000" y="0"/>
                </a:lnTo>
                <a:lnTo>
                  <a:pt x="12192000" y="1803400"/>
                </a:lnTo>
                <a:lnTo>
                  <a:pt x="0" y="1803400"/>
                </a:lnTo>
                <a:lnTo>
                  <a:pt x="0" y="615142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80332590-1583-384F-A9C3-2436667A0AA1}"/>
              </a:ext>
            </a:extLst>
          </p:cNvPr>
          <p:cNvSpPr txBox="1">
            <a:spLocks/>
          </p:cNvSpPr>
          <p:nvPr/>
        </p:nvSpPr>
        <p:spPr>
          <a:xfrm>
            <a:off x="734363" y="673863"/>
            <a:ext cx="9210034" cy="48635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da-DK"/>
            </a:defPPr>
            <a:lvl1pPr marL="0" indent="0" algn="ctr" defTabSz="914400" rtl="0" eaLnBrk="1" latinLnBrk="0" hangingPunct="1">
              <a:buNone/>
              <a:defRPr sz="3200" kern="1200" baseline="0">
                <a:solidFill>
                  <a:schemeClr val="tx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defRPr>
            </a:lvl1pPr>
            <a:lvl2pPr marL="457200" algn="l" defTabSz="914400" rtl="0" eaLnBrk="1" latinLnBrk="0" hangingPunct="1">
              <a:defRPr sz="3200" kern="1200">
                <a:solidFill>
                  <a:schemeClr val="tx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defRPr>
            </a:lvl2pPr>
            <a:lvl3pPr marL="914400" algn="l" defTabSz="914400" rtl="0" eaLnBrk="1" latinLnBrk="0" hangingPunct="1">
              <a:defRPr sz="3200" kern="1200">
                <a:solidFill>
                  <a:schemeClr val="tx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defRPr>
            </a:lvl3pPr>
            <a:lvl4pPr marL="1371600" algn="l" defTabSz="914400" rtl="0" eaLnBrk="1" latinLnBrk="0" hangingPunct="1">
              <a:defRPr sz="3200" kern="1200">
                <a:solidFill>
                  <a:schemeClr val="tx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defRPr>
            </a:lvl4pPr>
            <a:lvl5pPr marL="1828800" algn="l" defTabSz="914400" rtl="0" eaLnBrk="1" latinLnBrk="0" hangingPunct="1">
              <a:defRPr sz="3200" kern="1200">
                <a:solidFill>
                  <a:schemeClr val="tx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3600" dirty="0">
                <a:solidFill>
                  <a:schemeClr val="accent6"/>
                </a:solidFill>
                <a:latin typeface="FoundrySans-Normal" charset="0"/>
                <a:ea typeface="FoundrySans-Normal" charset="0"/>
                <a:cs typeface="FoundrySans-Normal" charset="0"/>
              </a:rPr>
              <a:t>Cohorts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FCB37BEE-8945-9E4F-ADFB-330E7D1BB6D3}"/>
              </a:ext>
            </a:extLst>
          </p:cNvPr>
          <p:cNvSpPr txBox="1">
            <a:spLocks/>
          </p:cNvSpPr>
          <p:nvPr/>
        </p:nvSpPr>
        <p:spPr>
          <a:xfrm>
            <a:off x="752559" y="1160218"/>
            <a:ext cx="9191838" cy="26936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da-DK"/>
            </a:defPPr>
            <a:lvl1pPr marL="0" indent="0" algn="r" defTabSz="914400" rtl="0" eaLnBrk="1" latinLnBrk="0" hangingPunct="1">
              <a:buNone/>
              <a:defRPr sz="1200" kern="1200" baseline="0">
                <a:solidFill>
                  <a:schemeClr val="tx1">
                    <a:tint val="75000"/>
                  </a:schemeClr>
                </a:solidFill>
                <a:latin typeface="Source Sans Pro Light" panose="020B0403030403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Source Sans Pro Light" panose="020B0403030403020204" pitchFamily="34" charset="0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Source Sans Pro Light" panose="020B0403030403020204" pitchFamily="34" charset="0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Source Sans Pro Light" panose="020B0403030403020204" pitchFamily="34" charset="0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Source Sans Pro Light" panose="020B0403030403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sz="1400" dirty="0">
              <a:solidFill>
                <a:srgbClr val="FF0000"/>
              </a:solidFill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  <p:sp>
        <p:nvSpPr>
          <p:cNvPr id="8" name="Rectangle 28"/>
          <p:cNvSpPr/>
          <p:nvPr/>
        </p:nvSpPr>
        <p:spPr>
          <a:xfrm>
            <a:off x="2442088" y="2244436"/>
            <a:ext cx="7307826" cy="38318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6"/>
                </a:solidFill>
                <a:latin typeface="FoundrySans-Normal" charset="0"/>
                <a:ea typeface="FoundrySans-Normal" charset="0"/>
                <a:cs typeface="FoundrySans-Normal" charset="0"/>
              </a:rPr>
              <a:t>A group of people with something in common, e.g.</a:t>
            </a:r>
          </a:p>
          <a:p>
            <a:pPr marL="742950" lvl="1" indent="-285750">
              <a:lnSpc>
                <a:spcPct val="150000"/>
              </a:lnSpc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6"/>
                </a:solidFill>
                <a:latin typeface="FoundrySans-Normal" charset="0"/>
                <a:ea typeface="FoundrySans-Normal" charset="0"/>
                <a:cs typeface="FoundrySans-Normal" charset="0"/>
              </a:rPr>
              <a:t>an exposure</a:t>
            </a:r>
          </a:p>
          <a:p>
            <a:pPr marL="742950" lvl="1" indent="-285750">
              <a:lnSpc>
                <a:spcPct val="150000"/>
              </a:lnSpc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6"/>
                </a:solidFill>
                <a:latin typeface="FoundrySans-Normal" charset="0"/>
                <a:ea typeface="FoundrySans-Normal" charset="0"/>
                <a:cs typeface="FoundrySans-Normal" charset="0"/>
              </a:rPr>
              <a:t>a defined population group</a:t>
            </a:r>
          </a:p>
          <a:p>
            <a:pPr marL="1200150" lvl="2" indent="-285750">
              <a:lnSpc>
                <a:spcPct val="150000"/>
              </a:lnSpc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6"/>
                </a:solidFill>
                <a:latin typeface="FoundrySans-Normal" charset="0"/>
                <a:ea typeface="FoundrySans-Normal" charset="0"/>
                <a:cs typeface="FoundrySans-Normal" charset="0"/>
              </a:rPr>
              <a:t>Occupational group</a:t>
            </a:r>
          </a:p>
          <a:p>
            <a:pPr marL="1200150" lvl="2" indent="-285750">
              <a:lnSpc>
                <a:spcPct val="150000"/>
              </a:lnSpc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6"/>
                </a:solidFill>
                <a:latin typeface="FoundrySans-Normal" charset="0"/>
                <a:ea typeface="FoundrySans-Normal" charset="0"/>
                <a:cs typeface="FoundrySans-Normal" charset="0"/>
              </a:rPr>
              <a:t>A birth cohort</a:t>
            </a:r>
          </a:p>
          <a:p>
            <a:pPr marL="1200150" lvl="2" indent="-285750">
              <a:lnSpc>
                <a:spcPct val="150000"/>
              </a:lnSpc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6"/>
                </a:solidFill>
                <a:latin typeface="FoundrySans-Normal" charset="0"/>
                <a:ea typeface="FoundrySans-Normal" charset="0"/>
                <a:cs typeface="FoundrySans-Normal" charset="0"/>
              </a:rPr>
              <a:t>Childhood cancer survivors</a:t>
            </a:r>
          </a:p>
          <a:p>
            <a:pPr marL="1200150" lvl="2" indent="-285750">
              <a:lnSpc>
                <a:spcPct val="150000"/>
              </a:lnSpc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6"/>
                </a:solidFill>
                <a:latin typeface="FoundrySans-Normal" charset="0"/>
                <a:ea typeface="FoundrySans-Normal" charset="0"/>
                <a:cs typeface="FoundrySans-Normal" charset="0"/>
              </a:rPr>
              <a:t>A country…</a:t>
            </a:r>
          </a:p>
          <a:p>
            <a:pPr marL="285750" indent="-285750">
              <a:lnSpc>
                <a:spcPct val="150000"/>
              </a:lnSpc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6"/>
                </a:solidFill>
                <a:latin typeface="FoundrySans-Normal" charset="0"/>
                <a:ea typeface="FoundrySans-Normal" charset="0"/>
                <a:cs typeface="FoundrySans-Normal" charset="0"/>
              </a:rPr>
              <a:t>Followed forward in time</a:t>
            </a:r>
          </a:p>
          <a:p>
            <a:pPr marL="285750" indent="-285750">
              <a:lnSpc>
                <a:spcPct val="150000"/>
              </a:lnSpc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endParaRPr lang="en-US" dirty="0">
              <a:solidFill>
                <a:schemeClr val="accent6"/>
              </a:solidFill>
              <a:latin typeface="FoundrySans-Normal" charset="0"/>
              <a:ea typeface="FoundrySans-Normal" charset="0"/>
              <a:cs typeface="FoundrySans-Norm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83652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45450" y="6219798"/>
            <a:ext cx="519205" cy="519205"/>
          </a:xfrm>
          <a:prstGeom prst="rect">
            <a:avLst/>
          </a:prstGeom>
          <a:effectLst>
            <a:outerShdw blurRad="63500" sx="88000" sy="88000" algn="ctr" rotWithShape="0">
              <a:prstClr val="black">
                <a:alpha val="40000"/>
              </a:prstClr>
            </a:outerShdw>
          </a:effectLst>
        </p:spPr>
      </p:pic>
      <p:sp>
        <p:nvSpPr>
          <p:cNvPr id="5" name="Rectangle 1">
            <a:extLst>
              <a:ext uri="{FF2B5EF4-FFF2-40B4-BE49-F238E27FC236}">
                <a16:creationId xmlns:a16="http://schemas.microsoft.com/office/drawing/2014/main" id="{C3813F05-8EA6-C249-A9A5-BF0DFCBDAAED}"/>
              </a:ext>
            </a:extLst>
          </p:cNvPr>
          <p:cNvSpPr/>
          <p:nvPr/>
        </p:nvSpPr>
        <p:spPr>
          <a:xfrm rot="10800000">
            <a:off x="1" y="-1"/>
            <a:ext cx="12192000" cy="2244436"/>
          </a:xfrm>
          <a:custGeom>
            <a:avLst/>
            <a:gdLst>
              <a:gd name="connsiteX0" fmla="*/ 0 w 12192000"/>
              <a:gd name="connsiteY0" fmla="*/ 0 h 1803400"/>
              <a:gd name="connsiteX1" fmla="*/ 12192000 w 12192000"/>
              <a:gd name="connsiteY1" fmla="*/ 0 h 1803400"/>
              <a:gd name="connsiteX2" fmla="*/ 12192000 w 12192000"/>
              <a:gd name="connsiteY2" fmla="*/ 1803400 h 1803400"/>
              <a:gd name="connsiteX3" fmla="*/ 0 w 12192000"/>
              <a:gd name="connsiteY3" fmla="*/ 1803400 h 1803400"/>
              <a:gd name="connsiteX4" fmla="*/ 0 w 12192000"/>
              <a:gd name="connsiteY4" fmla="*/ 0 h 1803400"/>
              <a:gd name="connsiteX0" fmla="*/ 0 w 12192000"/>
              <a:gd name="connsiteY0" fmla="*/ 615142 h 1803400"/>
              <a:gd name="connsiteX1" fmla="*/ 12192000 w 12192000"/>
              <a:gd name="connsiteY1" fmla="*/ 0 h 1803400"/>
              <a:gd name="connsiteX2" fmla="*/ 12192000 w 12192000"/>
              <a:gd name="connsiteY2" fmla="*/ 1803400 h 1803400"/>
              <a:gd name="connsiteX3" fmla="*/ 0 w 12192000"/>
              <a:gd name="connsiteY3" fmla="*/ 1803400 h 1803400"/>
              <a:gd name="connsiteX4" fmla="*/ 0 w 12192000"/>
              <a:gd name="connsiteY4" fmla="*/ 615142 h 1803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1803400">
                <a:moveTo>
                  <a:pt x="0" y="615142"/>
                </a:moveTo>
                <a:lnTo>
                  <a:pt x="12192000" y="0"/>
                </a:lnTo>
                <a:lnTo>
                  <a:pt x="12192000" y="1803400"/>
                </a:lnTo>
                <a:lnTo>
                  <a:pt x="0" y="1803400"/>
                </a:lnTo>
                <a:lnTo>
                  <a:pt x="0" y="615142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80332590-1583-384F-A9C3-2436667A0AA1}"/>
              </a:ext>
            </a:extLst>
          </p:cNvPr>
          <p:cNvSpPr txBox="1">
            <a:spLocks/>
          </p:cNvSpPr>
          <p:nvPr/>
        </p:nvSpPr>
        <p:spPr>
          <a:xfrm>
            <a:off x="734363" y="673863"/>
            <a:ext cx="9210034" cy="48635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da-DK"/>
            </a:defPPr>
            <a:lvl1pPr marL="0" indent="0" algn="ctr" defTabSz="914400" rtl="0" eaLnBrk="1" latinLnBrk="0" hangingPunct="1">
              <a:buNone/>
              <a:defRPr sz="3200" kern="1200" baseline="0">
                <a:solidFill>
                  <a:schemeClr val="tx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defRPr>
            </a:lvl1pPr>
            <a:lvl2pPr marL="457200" algn="l" defTabSz="914400" rtl="0" eaLnBrk="1" latinLnBrk="0" hangingPunct="1">
              <a:defRPr sz="3200" kern="1200">
                <a:solidFill>
                  <a:schemeClr val="tx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defRPr>
            </a:lvl2pPr>
            <a:lvl3pPr marL="914400" algn="l" defTabSz="914400" rtl="0" eaLnBrk="1" latinLnBrk="0" hangingPunct="1">
              <a:defRPr sz="3200" kern="1200">
                <a:solidFill>
                  <a:schemeClr val="tx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defRPr>
            </a:lvl3pPr>
            <a:lvl4pPr marL="1371600" algn="l" defTabSz="914400" rtl="0" eaLnBrk="1" latinLnBrk="0" hangingPunct="1">
              <a:defRPr sz="3200" kern="1200">
                <a:solidFill>
                  <a:schemeClr val="tx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defRPr>
            </a:lvl4pPr>
            <a:lvl5pPr marL="1828800" algn="l" defTabSz="914400" rtl="0" eaLnBrk="1" latinLnBrk="0" hangingPunct="1">
              <a:defRPr sz="3200" kern="1200">
                <a:solidFill>
                  <a:schemeClr val="tx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3600" dirty="0">
                <a:solidFill>
                  <a:schemeClr val="accent6"/>
                </a:solidFill>
                <a:latin typeface="FoundrySans-Normal" charset="0"/>
                <a:ea typeface="FoundrySans-Normal" charset="0"/>
                <a:cs typeface="FoundrySans-Normal" charset="0"/>
              </a:rPr>
              <a:t>Cohort study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FCB37BEE-8945-9E4F-ADFB-330E7D1BB6D3}"/>
              </a:ext>
            </a:extLst>
          </p:cNvPr>
          <p:cNvSpPr txBox="1">
            <a:spLocks/>
          </p:cNvSpPr>
          <p:nvPr/>
        </p:nvSpPr>
        <p:spPr>
          <a:xfrm>
            <a:off x="752559" y="1160218"/>
            <a:ext cx="9191838" cy="26936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da-DK"/>
            </a:defPPr>
            <a:lvl1pPr marL="0" indent="0" algn="r" defTabSz="914400" rtl="0" eaLnBrk="1" latinLnBrk="0" hangingPunct="1">
              <a:buNone/>
              <a:defRPr sz="1200" kern="1200" baseline="0">
                <a:solidFill>
                  <a:schemeClr val="tx1">
                    <a:tint val="75000"/>
                  </a:schemeClr>
                </a:solidFill>
                <a:latin typeface="Source Sans Pro Light" panose="020B0403030403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Source Sans Pro Light" panose="020B0403030403020204" pitchFamily="34" charset="0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Source Sans Pro Light" panose="020B0403030403020204" pitchFamily="34" charset="0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Source Sans Pro Light" panose="020B0403030403020204" pitchFamily="34" charset="0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Source Sans Pro Light" panose="020B0403030403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sz="1400" dirty="0">
              <a:solidFill>
                <a:srgbClr val="FF0000"/>
              </a:solidFill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  <p:pic>
        <p:nvPicPr>
          <p:cNvPr id="2" name="Billed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1659" y="1429578"/>
            <a:ext cx="6566586" cy="4924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370786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KB Farver">
      <a:dk1>
        <a:srgbClr val="414041"/>
      </a:dk1>
      <a:lt1>
        <a:srgbClr val="FFFFFF"/>
      </a:lt1>
      <a:dk2>
        <a:srgbClr val="414041"/>
      </a:dk2>
      <a:lt2>
        <a:srgbClr val="F8F8F8"/>
      </a:lt2>
      <a:accent1>
        <a:srgbClr val="FF1D23"/>
      </a:accent1>
      <a:accent2>
        <a:srgbClr val="EE1D23"/>
      </a:accent2>
      <a:accent3>
        <a:srgbClr val="E0E3EA"/>
      </a:accent3>
      <a:accent4>
        <a:srgbClr val="C7CED2"/>
      </a:accent4>
      <a:accent5>
        <a:srgbClr val="98A1A7"/>
      </a:accent5>
      <a:accent6>
        <a:srgbClr val="5E5E5E"/>
      </a:accent6>
      <a:hlink>
        <a:srgbClr val="FF1D23"/>
      </a:hlink>
      <a:folHlink>
        <a:srgbClr val="919191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æsentation5" id="{0769C430-0B33-4FA3-A4C9-7B85485B6255}" vid="{64E85041-1719-4E9D-9193-01B7CDDD26D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-tema">
  <a:themeElements>
    <a:clrScheme name="Kont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ontor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Template 2018</Template>
  <TotalTime>11862</TotalTime>
  <Words>1330</Words>
  <Application>Microsoft Macintosh PowerPoint</Application>
  <PresentationFormat>Widescreen</PresentationFormat>
  <Paragraphs>358</Paragraphs>
  <Slides>57</Slides>
  <Notes>57</Notes>
  <HiddenSlides>0</HiddenSlides>
  <MMClips>0</MMClips>
  <ScaleCrop>false</ScaleCrop>
  <HeadingPairs>
    <vt:vector size="6" baseType="variant">
      <vt:variant>
        <vt:lpstr>Benyttede skrifttyper</vt:lpstr>
      </vt:variant>
      <vt:variant>
        <vt:i4>10</vt:i4>
      </vt:variant>
      <vt:variant>
        <vt:lpstr>Tema</vt:lpstr>
      </vt:variant>
      <vt:variant>
        <vt:i4>1</vt:i4>
      </vt:variant>
      <vt:variant>
        <vt:lpstr>Slidetitler</vt:lpstr>
      </vt:variant>
      <vt:variant>
        <vt:i4>57</vt:i4>
      </vt:variant>
    </vt:vector>
  </HeadingPairs>
  <TitlesOfParts>
    <vt:vector size="68" baseType="lpstr">
      <vt:lpstr>ＭＳ Ｐゴシック</vt:lpstr>
      <vt:lpstr>Arial</vt:lpstr>
      <vt:lpstr>Calibri</vt:lpstr>
      <vt:lpstr>Calibri Light</vt:lpstr>
      <vt:lpstr>Cambria Math</vt:lpstr>
      <vt:lpstr>FoundrySans-Normal</vt:lpstr>
      <vt:lpstr>inherit</vt:lpstr>
      <vt:lpstr>Roboto Light</vt:lpstr>
      <vt:lpstr>Source Sans Pro Light</vt:lpstr>
      <vt:lpstr>Wingdings</vt:lpstr>
      <vt:lpstr>Office-tema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Case-cohort design</vt:lpstr>
      <vt:lpstr>Sampling of case-cohort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</vt:vector>
  </TitlesOfParts>
  <Company>Kræftens Bekæmpelse</Company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PowerPoint-præsentation</dc:title>
  <dc:creator>Christian Dehlendorff</dc:creator>
  <cp:lastModifiedBy>Christian Dehlendorff</cp:lastModifiedBy>
  <cp:revision>218</cp:revision>
  <cp:lastPrinted>2019-04-29T13:21:32Z</cp:lastPrinted>
  <dcterms:created xsi:type="dcterms:W3CDTF">2018-09-24T06:34:04Z</dcterms:created>
  <dcterms:modified xsi:type="dcterms:W3CDTF">2019-05-01T18:16:10Z</dcterms:modified>
</cp:coreProperties>
</file>